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 id="2147483670" r:id="rId6"/>
    <p:sldMasterId id="2147483672" r:id="rId7"/>
  </p:sldMasterIdLst>
  <p:notesMasterIdLst>
    <p:notesMasterId r:id="rId29"/>
  </p:notesMasterIdLst>
  <p:handoutMasterIdLst>
    <p:handoutMasterId r:id="rId30"/>
  </p:handoutMasterIdLst>
  <p:sldIdLst>
    <p:sldId id="256" r:id="rId8"/>
    <p:sldId id="258" r:id="rId9"/>
    <p:sldId id="280" r:id="rId10"/>
    <p:sldId id="281" r:id="rId11"/>
    <p:sldId id="282" r:id="rId12"/>
    <p:sldId id="262" r:id="rId13"/>
    <p:sldId id="312" r:id="rId14"/>
    <p:sldId id="263" r:id="rId15"/>
    <p:sldId id="310" r:id="rId16"/>
    <p:sldId id="311" r:id="rId17"/>
    <p:sldId id="266" r:id="rId18"/>
    <p:sldId id="288" r:id="rId19"/>
    <p:sldId id="289" r:id="rId20"/>
    <p:sldId id="299" r:id="rId21"/>
    <p:sldId id="270" r:id="rId22"/>
    <p:sldId id="293" r:id="rId23"/>
    <p:sldId id="294" r:id="rId24"/>
    <p:sldId id="274" r:id="rId25"/>
    <p:sldId id="296" r:id="rId26"/>
    <p:sldId id="297" r:id="rId27"/>
    <p:sldId id="298" r:id="rId2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36F11C-67F8-C84E-B284-28273DFA2FF0}" v="6" dt="2026-06-03T00:15:36.4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4"/>
    <p:restoredTop sz="86300" autoAdjust="0"/>
  </p:normalViewPr>
  <p:slideViewPr>
    <p:cSldViewPr snapToGrid="0" snapToObjects="1">
      <p:cViewPr varScale="1">
        <p:scale>
          <a:sx n="95" d="100"/>
          <a:sy n="95" d="100"/>
        </p:scale>
        <p:origin x="816"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FA77023-6BCE-480B-8968-9B5B21F2A4B7}" type="datetimeFigureOut">
              <a:rPr lang="en-AU" smtClean="0"/>
              <a:pPr/>
              <a:t>11/06/2026</a:t>
            </a:fld>
            <a:endParaRPr lang="en-AU"/>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51ED005-4D79-4B35-A58D-9CDEC93F985A}" type="slidenum">
              <a:rPr lang="en-AU" smtClean="0"/>
              <a:pPr/>
              <a:t>‹#›</a:t>
            </a:fld>
            <a:endParaRPr lang="en-A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55E9519-076F-42F3-ACF5-5F16700F8916}" type="datetimeFigureOut">
              <a:rPr lang="en-AU" smtClean="0"/>
              <a:pPr/>
              <a:t>11/06/2026</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98898C7-2183-411E-8984-2CCAC5957216}" type="slidenum">
              <a:rPr lang="en-AU" smtClean="0"/>
              <a:pPr/>
              <a:t>‹#›</a:t>
            </a:fld>
            <a:endParaRPr lang="en-AU"/>
          </a:p>
        </p:txBody>
      </p:sp>
    </p:spTree>
    <p:extLst>
      <p:ext uri="{BB962C8B-B14F-4D97-AF65-F5344CB8AC3E}">
        <p14:creationId xmlns:p14="http://schemas.microsoft.com/office/powerpoint/2010/main" val="164745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Please</a:t>
            </a:r>
            <a:r>
              <a:rPr lang="en-AU" baseline="0" dirty="0"/>
              <a:t> review 7 ED Part 4 Life support section</a:t>
            </a:r>
            <a:endParaRPr lang="en-AU" dirty="0"/>
          </a:p>
        </p:txBody>
      </p:sp>
      <p:sp>
        <p:nvSpPr>
          <p:cNvPr id="4" name="Slide Number Placeholder 3"/>
          <p:cNvSpPr>
            <a:spLocks noGrp="1"/>
          </p:cNvSpPr>
          <p:nvPr>
            <p:ph type="sldNum" sz="quarter" idx="10"/>
          </p:nvPr>
        </p:nvSpPr>
        <p:spPr/>
        <p:txBody>
          <a:bodyPr/>
          <a:lstStyle/>
          <a:p>
            <a:fld id="{598898C7-2183-411E-8984-2CCAC5957216}" type="slidenum">
              <a:rPr lang="en-AU" smtClean="0"/>
              <a:pPr/>
              <a:t>1</a:t>
            </a:fld>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endParaRPr lang="en-US" dirty="0"/>
          </a:p>
          <a:p>
            <a:r>
              <a:rPr lang="en-US" dirty="0"/>
              <a:t>Points of difference</a:t>
            </a:r>
          </a:p>
          <a:p>
            <a:endParaRPr lang="en-US" dirty="0"/>
          </a:p>
          <a:p>
            <a:r>
              <a:rPr lang="en-US" dirty="0"/>
              <a:t>Defibrillator charging prior to </a:t>
            </a:r>
            <a:r>
              <a:rPr lang="en-US" dirty="0" err="1"/>
              <a:t>asystole</a:t>
            </a:r>
            <a:endParaRPr lang="en-US" dirty="0"/>
          </a:p>
          <a:p>
            <a:endParaRPr lang="en-US" dirty="0"/>
          </a:p>
          <a:p>
            <a:endParaRPr lang="en-US" dirty="0"/>
          </a:p>
          <a:p>
            <a:r>
              <a:rPr lang="en-US" dirty="0"/>
              <a:t>Segue – ideally we prevent an arrest from happening </a:t>
            </a:r>
          </a:p>
          <a:p>
            <a:endParaRPr lang="en-US" dirty="0"/>
          </a:p>
          <a:p>
            <a:pPr>
              <a:buFontTx/>
              <a:buChar char="-"/>
            </a:pPr>
            <a:r>
              <a:rPr lang="en-US" i="1" dirty="0"/>
              <a:t>Lets look at some rhythms that commonly happen in critically ill and injured children </a:t>
            </a:r>
          </a:p>
          <a:p>
            <a:endParaRPr lang="en-US" dirty="0"/>
          </a:p>
        </p:txBody>
      </p:sp>
      <p:sp>
        <p:nvSpPr>
          <p:cNvPr id="48131" name="Slide Number Placeholder 3"/>
          <p:cNvSpPr>
            <a:spLocks noGrp="1"/>
          </p:cNvSpPr>
          <p:nvPr>
            <p:ph type="sldNum" sz="quarter" idx="5"/>
          </p:nvPr>
        </p:nvSpPr>
        <p:spPr bwMode="auto">
          <a:noFill/>
          <a:ln>
            <a:miter lim="800000"/>
            <a:headEnd/>
            <a:tailEnd/>
          </a:ln>
        </p:spPr>
        <p:txBody>
          <a:bodyPr/>
          <a:lstStyle/>
          <a:p>
            <a:fld id="{059B3EB2-742F-47C3-B6A1-7227E22B9610}" type="slidenum">
              <a:rPr lang="en-AU"/>
              <a:pPr/>
              <a:t>11</a:t>
            </a:fld>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a:t>Activity in groups  - image &amp; question</a:t>
            </a:r>
            <a:r>
              <a:rPr lang="en-GB" baseline="0" dirty="0"/>
              <a:t> on </a:t>
            </a:r>
            <a:r>
              <a:rPr lang="en-GB" dirty="0"/>
              <a:t>sheet of paper</a:t>
            </a:r>
          </a:p>
          <a:p>
            <a:endParaRPr lang="en-GB" i="0" dirty="0"/>
          </a:p>
          <a:p>
            <a:r>
              <a:rPr lang="en-GB" i="0" dirty="0"/>
              <a:t>List</a:t>
            </a:r>
            <a:r>
              <a:rPr lang="en-GB" i="0" baseline="0" dirty="0"/>
              <a:t> treatment options for these common causes of </a:t>
            </a:r>
            <a:r>
              <a:rPr lang="en-GB" i="0" baseline="0" dirty="0" err="1"/>
              <a:t>bradycardia</a:t>
            </a:r>
            <a:endParaRPr lang="en-GB" i="0" baseline="0" dirty="0"/>
          </a:p>
          <a:p>
            <a:endParaRPr lang="en-GB" i="0" baseline="0" dirty="0"/>
          </a:p>
          <a:p>
            <a:r>
              <a:rPr lang="en-GB"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Cause of </a:t>
            </a:r>
            <a:r>
              <a:rPr lang="en-GB" sz="1200" b="0" kern="1200" dirty="0" err="1">
                <a:solidFill>
                  <a:schemeClr val="tx1"/>
                </a:solidFill>
                <a:effectLst/>
                <a:latin typeface="+mn-lt"/>
                <a:ea typeface="+mn-ea"/>
                <a:cs typeface="+mn-cs"/>
              </a:rPr>
              <a:t>Bradycardia</a:t>
            </a:r>
            <a:r>
              <a:rPr lang="en-AU" sz="1200" b="0" kern="1200" baseline="0" dirty="0">
                <a:solidFill>
                  <a:schemeClr val="tx1"/>
                </a:solidFill>
                <a:effectLst/>
                <a:latin typeface="+mn-lt"/>
                <a:ea typeface="+mn-ea"/>
                <a:cs typeface="+mn-cs"/>
              </a:rPr>
              <a:t> –</a:t>
            </a:r>
            <a:r>
              <a:rPr lang="en-AU" sz="1200" b="1" kern="1200" baseline="0" dirty="0">
                <a:solidFill>
                  <a:schemeClr val="tx1"/>
                </a:solidFill>
                <a:effectLst/>
                <a:latin typeface="+mn-lt"/>
                <a:ea typeface="+mn-ea"/>
                <a:cs typeface="+mn-cs"/>
              </a:rPr>
              <a:t>T</a:t>
            </a:r>
            <a:r>
              <a:rPr lang="en-AU" sz="1200" b="1" kern="1200" dirty="0">
                <a:solidFill>
                  <a:schemeClr val="tx1"/>
                </a:solidFill>
                <a:effectLst/>
                <a:latin typeface="+mn-lt"/>
                <a:ea typeface="+mn-ea"/>
                <a:cs typeface="+mn-cs"/>
              </a:rPr>
              <a:t>reatment options</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pre-terminal in respiratory / circulatory failure</a:t>
            </a:r>
            <a:r>
              <a:rPr lang="en-AU" sz="1200" kern="1200" baseline="0" dirty="0">
                <a:solidFill>
                  <a:schemeClr val="tx1"/>
                </a:solidFill>
                <a:effectLst/>
                <a:latin typeface="+mn-lt"/>
                <a:ea typeface="+mn-ea"/>
                <a:cs typeface="+mn-cs"/>
              </a:rPr>
              <a:t> - </a:t>
            </a:r>
            <a:r>
              <a:rPr lang="en-GB" sz="1200" b="1" kern="1200" dirty="0">
                <a:solidFill>
                  <a:srgbClr val="3366FF"/>
                </a:solidFill>
                <a:effectLst/>
                <a:latin typeface="+mn-lt"/>
                <a:ea typeface="+mn-ea"/>
                <a:cs typeface="+mn-cs"/>
              </a:rPr>
              <a:t>oxygen, ventilate, fluids</a:t>
            </a:r>
            <a:endParaRPr lang="en-AU" sz="1200" b="1" kern="1200" dirty="0">
              <a:solidFill>
                <a:srgbClr val="3366FF"/>
              </a:solidFill>
              <a:effectLst/>
              <a:latin typeface="+mn-lt"/>
              <a:ea typeface="+mn-ea"/>
              <a:cs typeface="+mn-cs"/>
            </a:endParaRPr>
          </a:p>
          <a:p>
            <a:r>
              <a:rPr lang="en-GB" sz="1200" b="1" kern="1200" dirty="0">
                <a:solidFill>
                  <a:schemeClr val="tx1"/>
                </a:solidFill>
                <a:effectLst/>
                <a:latin typeface="+mn-lt"/>
                <a:ea typeface="+mn-ea"/>
                <a:cs typeface="+mn-cs"/>
              </a:rPr>
              <a:t> </a:t>
            </a:r>
            <a:endParaRPr lang="en-AU"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vagal stimulation </a:t>
            </a:r>
            <a:r>
              <a:rPr lang="en-AU" sz="1200" kern="1200" baseline="0" dirty="0">
                <a:solidFill>
                  <a:schemeClr val="tx1"/>
                </a:solidFill>
                <a:effectLst/>
                <a:latin typeface="+mn-lt"/>
                <a:ea typeface="+mn-ea"/>
                <a:cs typeface="+mn-cs"/>
              </a:rPr>
              <a:t> -  </a:t>
            </a:r>
            <a:r>
              <a:rPr lang="en-GB" sz="1200" b="1" kern="1200" dirty="0">
                <a:solidFill>
                  <a:schemeClr val="tx1"/>
                </a:solidFill>
                <a:effectLst/>
                <a:latin typeface="+mn-lt"/>
                <a:ea typeface="+mn-ea"/>
                <a:cs typeface="+mn-cs"/>
              </a:rPr>
              <a:t>oxygen, ensure adequate ventilation, atropine</a:t>
            </a:r>
            <a:endParaRPr lang="en-AU"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raised intra-cranial pressure </a:t>
            </a:r>
            <a:r>
              <a:rPr lang="en-AU" sz="1200" kern="1200" baseline="0" dirty="0">
                <a:solidFill>
                  <a:schemeClr val="tx1"/>
                </a:solidFill>
                <a:effectLst/>
                <a:latin typeface="+mn-lt"/>
                <a:ea typeface="+mn-ea"/>
                <a:cs typeface="+mn-cs"/>
              </a:rPr>
              <a:t> - </a:t>
            </a:r>
            <a:r>
              <a:rPr lang="en-GB" sz="1200" b="1" kern="1200" dirty="0">
                <a:solidFill>
                  <a:schemeClr val="tx1"/>
                </a:solidFill>
                <a:effectLst/>
                <a:latin typeface="+mn-lt"/>
                <a:ea typeface="+mn-ea"/>
                <a:cs typeface="+mn-cs"/>
              </a:rPr>
              <a:t>intubate and ventilate, </a:t>
            </a:r>
            <a:r>
              <a:rPr lang="en-GB" sz="1200" b="1" kern="1200" dirty="0" err="1">
                <a:solidFill>
                  <a:schemeClr val="tx1"/>
                </a:solidFill>
                <a:effectLst/>
                <a:latin typeface="+mn-lt"/>
                <a:ea typeface="+mn-ea"/>
                <a:cs typeface="+mn-cs"/>
              </a:rPr>
              <a:t>mannitol</a:t>
            </a:r>
            <a:r>
              <a:rPr lang="en-GB" sz="1200" b="1" kern="1200" dirty="0">
                <a:solidFill>
                  <a:schemeClr val="tx1"/>
                </a:solidFill>
                <a:effectLst/>
                <a:latin typeface="+mn-lt"/>
                <a:ea typeface="+mn-ea"/>
                <a:cs typeface="+mn-cs"/>
              </a:rPr>
              <a:t>, </a:t>
            </a:r>
            <a:endParaRPr lang="en-AU"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AU"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poisons,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digoxin, beta-blockers</a:t>
            </a:r>
            <a:r>
              <a:rPr lang="en-AU" sz="1200" kern="1200" baseline="0" dirty="0">
                <a:solidFill>
                  <a:schemeClr val="tx1"/>
                </a:solidFill>
                <a:effectLst/>
                <a:latin typeface="+mn-lt"/>
                <a:ea typeface="+mn-ea"/>
                <a:cs typeface="+mn-cs"/>
              </a:rPr>
              <a:t> - </a:t>
            </a:r>
            <a:r>
              <a:rPr lang="en-GB" sz="1200" b="1" kern="1200" dirty="0">
                <a:solidFill>
                  <a:schemeClr val="tx1"/>
                </a:solidFill>
                <a:effectLst/>
                <a:latin typeface="+mn-lt"/>
                <a:ea typeface="+mn-ea"/>
                <a:cs typeface="+mn-cs"/>
              </a:rPr>
              <a:t>Adrenaline, specific antidotes, consider pacing</a:t>
            </a:r>
            <a:endParaRPr lang="en-AU"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AU"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complete heart block </a:t>
            </a:r>
            <a:r>
              <a:rPr lang="en-AU" sz="1200" kern="1200" baseline="0" dirty="0">
                <a:solidFill>
                  <a:schemeClr val="tx1"/>
                </a:solidFill>
                <a:effectLst/>
                <a:latin typeface="+mn-lt"/>
                <a:ea typeface="+mn-ea"/>
                <a:cs typeface="+mn-cs"/>
              </a:rPr>
              <a:t> </a:t>
            </a:r>
            <a:r>
              <a:rPr lang="en-AU" sz="1200" b="1" kern="1200" baseline="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adrenaline (if symptomatic), external pacemaker</a:t>
            </a:r>
            <a:endParaRPr lang="en-AU" sz="1200" b="1" kern="1200" dirty="0">
              <a:solidFill>
                <a:schemeClr val="tx1"/>
              </a:solidFill>
              <a:effectLst/>
              <a:latin typeface="+mn-lt"/>
              <a:ea typeface="+mn-ea"/>
              <a:cs typeface="+mn-cs"/>
            </a:endParaRPr>
          </a:p>
          <a:p>
            <a:endParaRPr lang="en-GB" b="1" i="0" dirty="0"/>
          </a:p>
          <a:p>
            <a:endParaRPr lang="en-GB" dirty="0"/>
          </a:p>
          <a:p>
            <a:r>
              <a:rPr lang="en-GB" dirty="0"/>
              <a:t>	</a:t>
            </a:r>
          </a:p>
          <a:p>
            <a:endParaRPr lang="en-GB" i="1" dirty="0"/>
          </a:p>
          <a:p>
            <a:pPr eaLnBrk="1" hangingPunct="1">
              <a:spcBef>
                <a:spcPct val="0"/>
              </a:spcBef>
            </a:pPr>
            <a:endParaRPr lang="en-AU" dirty="0"/>
          </a:p>
        </p:txBody>
      </p:sp>
      <p:sp>
        <p:nvSpPr>
          <p:cNvPr id="50179" name="Slide Number Placeholder 3"/>
          <p:cNvSpPr>
            <a:spLocks noGrp="1"/>
          </p:cNvSpPr>
          <p:nvPr>
            <p:ph type="sldNum" sz="quarter" idx="5"/>
          </p:nvPr>
        </p:nvSpPr>
        <p:spPr bwMode="auto">
          <a:noFill/>
          <a:ln>
            <a:miter lim="800000"/>
            <a:headEnd/>
            <a:tailEnd/>
          </a:ln>
        </p:spPr>
        <p:txBody>
          <a:bodyPr/>
          <a:lstStyle/>
          <a:p>
            <a:fld id="{C0126082-9C07-4387-99D6-1BC8A09D14D6}" type="slidenum">
              <a:rPr lang="en-AU"/>
              <a:pPr/>
              <a:t>12</a:t>
            </a:fld>
            <a:endParaRPr lang="en-A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fontAlgn="base"/>
            <a:r>
              <a:rPr lang="en-AU" sz="1200" kern="1200" dirty="0">
                <a:solidFill>
                  <a:schemeClr val="tx1"/>
                </a:solidFill>
                <a:latin typeface="+mn-lt"/>
                <a:ea typeface="+mn-ea"/>
                <a:cs typeface="+mn-cs"/>
              </a:rPr>
              <a:t>Activity – on sheet, with image and space for 5 answers</a:t>
            </a:r>
          </a:p>
          <a:p>
            <a:pPr fontAlgn="base"/>
            <a:endParaRPr lang="en-AU" sz="1200" kern="1200" dirty="0">
              <a:solidFill>
                <a:schemeClr val="tx1"/>
              </a:solidFill>
              <a:latin typeface="+mn-lt"/>
              <a:ea typeface="+mn-ea"/>
              <a:cs typeface="+mn-cs"/>
            </a:endParaRPr>
          </a:p>
          <a:p>
            <a:pPr fontAlgn="base"/>
            <a:r>
              <a:rPr lang="en-AU" sz="1200" kern="1200" dirty="0" err="1">
                <a:solidFill>
                  <a:schemeClr val="tx1"/>
                </a:solidFill>
                <a:latin typeface="+mn-lt"/>
                <a:ea typeface="+mn-ea"/>
                <a:cs typeface="+mn-cs"/>
              </a:rPr>
              <a:t>Supraventricular</a:t>
            </a:r>
            <a:r>
              <a:rPr lang="en-AU" sz="1200" kern="1200" dirty="0">
                <a:solidFill>
                  <a:schemeClr val="tx1"/>
                </a:solidFill>
                <a:latin typeface="+mn-lt"/>
                <a:ea typeface="+mn-ea"/>
                <a:cs typeface="+mn-cs"/>
              </a:rPr>
              <a:t> tachycardia (SVT) is the most common non-arrest arrhythmia during childhood and is the most common arrhythmia that produces cardiovascular instability during infancy. SVT in infants generally produces a heart rate &gt; 220 </a:t>
            </a:r>
            <a:r>
              <a:rPr lang="en-AU" sz="1200" kern="1200" dirty="0" err="1">
                <a:solidFill>
                  <a:schemeClr val="tx1"/>
                </a:solidFill>
                <a:latin typeface="+mn-lt"/>
                <a:ea typeface="+mn-ea"/>
                <a:cs typeface="+mn-cs"/>
              </a:rPr>
              <a:t>bpm</a:t>
            </a:r>
            <a:r>
              <a:rPr lang="en-AU" sz="1200" kern="1200" dirty="0">
                <a:solidFill>
                  <a:schemeClr val="tx1"/>
                </a:solidFill>
                <a:latin typeface="+mn-lt"/>
                <a:ea typeface="+mn-ea"/>
                <a:cs typeface="+mn-cs"/>
              </a:rPr>
              <a:t>, and often as high 300 </a:t>
            </a:r>
            <a:r>
              <a:rPr lang="en-AU" sz="1200" kern="1200" dirty="0" err="1">
                <a:solidFill>
                  <a:schemeClr val="tx1"/>
                </a:solidFill>
                <a:latin typeface="+mn-lt"/>
                <a:ea typeface="+mn-ea"/>
                <a:cs typeface="+mn-cs"/>
              </a:rPr>
              <a:t>bpm</a:t>
            </a:r>
            <a:r>
              <a:rPr lang="en-AU" sz="1200" kern="1200" dirty="0">
                <a:solidFill>
                  <a:schemeClr val="tx1"/>
                </a:solidFill>
                <a:latin typeface="+mn-lt"/>
                <a:ea typeface="+mn-ea"/>
                <a:cs typeface="+mn-cs"/>
              </a:rPr>
              <a:t>.</a:t>
            </a:r>
          </a:p>
          <a:p>
            <a:pPr fontAlgn="base"/>
            <a:endParaRPr lang="en-AU" sz="1200" kern="1200" dirty="0">
              <a:solidFill>
                <a:schemeClr val="tx1"/>
              </a:solidFill>
              <a:latin typeface="+mn-lt"/>
              <a:ea typeface="+mn-ea"/>
              <a:cs typeface="+mn-cs"/>
            </a:endParaRPr>
          </a:p>
          <a:p>
            <a:pPr fontAlgn="base"/>
            <a:r>
              <a:rPr lang="en-AU" sz="1200" b="1" kern="1200" dirty="0">
                <a:solidFill>
                  <a:schemeClr val="tx1"/>
                </a:solidFill>
                <a:latin typeface="+mn-lt"/>
                <a:ea typeface="+mn-ea"/>
                <a:cs typeface="+mn-cs"/>
              </a:rPr>
              <a:t>Name 5 clinical features that assist you differentiate between SVT and Sinus tachycardia?</a:t>
            </a:r>
            <a:endParaRPr lang="en-AU" sz="1200" kern="1200" dirty="0">
              <a:solidFill>
                <a:schemeClr val="tx1"/>
              </a:solidFill>
              <a:latin typeface="+mn-lt"/>
              <a:ea typeface="+mn-ea"/>
              <a:cs typeface="+mn-cs"/>
            </a:endParaRPr>
          </a:p>
          <a:p>
            <a:pPr fontAlgn="base">
              <a:buFont typeface="Arial" pitchFamily="34" charset="0"/>
              <a:buNone/>
            </a:pPr>
            <a:endParaRPr lang="en-AU" sz="1200" kern="1200" dirty="0">
              <a:solidFill>
                <a:schemeClr val="tx1"/>
              </a:solidFill>
              <a:latin typeface="+mn-lt"/>
              <a:ea typeface="+mn-ea"/>
              <a:cs typeface="+mn-cs"/>
            </a:endParaRPr>
          </a:p>
          <a:p>
            <a:pPr fontAlgn="base">
              <a:buFont typeface="Arial" pitchFamily="34" charset="0"/>
              <a:buNone/>
            </a:pPr>
            <a:r>
              <a:rPr lang="en-AU" sz="1200" kern="1200" dirty="0">
                <a:solidFill>
                  <a:schemeClr val="tx1"/>
                </a:solidFill>
                <a:latin typeface="+mn-lt"/>
                <a:ea typeface="+mn-ea"/>
                <a:cs typeface="+mn-cs"/>
              </a:rPr>
              <a:t>1)    </a:t>
            </a:r>
            <a:r>
              <a:rPr lang="en-AU" sz="1200" b="1" kern="1200" dirty="0">
                <a:solidFill>
                  <a:schemeClr val="tx1"/>
                </a:solidFill>
                <a:latin typeface="+mn-lt"/>
                <a:ea typeface="+mn-ea"/>
                <a:cs typeface="+mn-cs"/>
              </a:rPr>
              <a:t> Rate:  </a:t>
            </a:r>
            <a:r>
              <a:rPr lang="en-AU" sz="1200" kern="1200" dirty="0">
                <a:solidFill>
                  <a:schemeClr val="tx1"/>
                </a:solidFill>
                <a:latin typeface="+mn-lt"/>
                <a:ea typeface="+mn-ea"/>
                <a:cs typeface="+mn-cs"/>
              </a:rPr>
              <a:t>Sinus tachycardia usually &lt;200 per minute in infants and children </a:t>
            </a:r>
          </a:p>
          <a:p>
            <a:pPr fontAlgn="base">
              <a:buFont typeface="Arial" pitchFamily="34" charset="0"/>
              <a:buNone/>
            </a:pPr>
            <a:r>
              <a:rPr lang="en-AU" sz="1200" kern="1200" dirty="0">
                <a:solidFill>
                  <a:schemeClr val="tx1"/>
                </a:solidFill>
                <a:latin typeface="+mn-lt"/>
                <a:ea typeface="+mn-ea"/>
                <a:cs typeface="+mn-cs"/>
              </a:rPr>
              <a:t>2)     </a:t>
            </a:r>
            <a:r>
              <a:rPr lang="en-AU" sz="1200" b="1" kern="1200" dirty="0">
                <a:solidFill>
                  <a:schemeClr val="tx1"/>
                </a:solidFill>
                <a:latin typeface="+mn-lt"/>
                <a:ea typeface="+mn-ea"/>
                <a:cs typeface="+mn-cs"/>
              </a:rPr>
              <a:t>P-waves : </a:t>
            </a:r>
            <a:r>
              <a:rPr lang="en-AU" sz="1200" kern="1200" dirty="0">
                <a:solidFill>
                  <a:schemeClr val="tx1"/>
                </a:solidFill>
                <a:latin typeface="+mn-lt"/>
                <a:ea typeface="+mn-ea"/>
                <a:cs typeface="+mn-cs"/>
              </a:rPr>
              <a:t>may be difficult to identify in both sinus tachycardia and SVT once the ventricular rate &gt;200 beats per minute.</a:t>
            </a:r>
          </a:p>
          <a:p>
            <a:pPr fontAlgn="base">
              <a:buFont typeface="Arial" pitchFamily="34" charset="0"/>
              <a:buNone/>
            </a:pPr>
            <a:r>
              <a:rPr lang="en-AU" sz="1200" kern="1200" dirty="0">
                <a:solidFill>
                  <a:schemeClr val="tx1"/>
                </a:solidFill>
                <a:latin typeface="+mn-lt"/>
                <a:ea typeface="+mn-ea"/>
                <a:cs typeface="+mn-cs"/>
              </a:rPr>
              <a:t>          If P-waves are identifiable, they are usually upright in leads I and AVF in sinus tachycardia while they are negative in leads II, III and AVF in SVT.</a:t>
            </a:r>
          </a:p>
          <a:p>
            <a:pPr fontAlgn="base">
              <a:buFont typeface="Arial" pitchFamily="34" charset="0"/>
              <a:buNone/>
            </a:pPr>
            <a:r>
              <a:rPr lang="en-AU" sz="1200" kern="1200" dirty="0">
                <a:solidFill>
                  <a:schemeClr val="tx1"/>
                </a:solidFill>
                <a:latin typeface="+mn-lt"/>
                <a:ea typeface="+mn-ea"/>
                <a:cs typeface="+mn-cs"/>
              </a:rPr>
              <a:t>3)     ST </a:t>
            </a:r>
            <a:r>
              <a:rPr lang="en-AU" sz="1200" b="1" kern="1200" dirty="0">
                <a:solidFill>
                  <a:schemeClr val="tx1"/>
                </a:solidFill>
                <a:latin typeface="+mn-lt"/>
                <a:ea typeface="+mn-ea"/>
                <a:cs typeface="+mn-cs"/>
              </a:rPr>
              <a:t>beat to beat variability &amp; responsive to stimulation </a:t>
            </a:r>
            <a:r>
              <a:rPr lang="en-AU" sz="1200" kern="1200" dirty="0">
                <a:solidFill>
                  <a:schemeClr val="tx1"/>
                </a:solidFill>
                <a:latin typeface="+mn-lt"/>
                <a:ea typeface="+mn-ea"/>
                <a:cs typeface="+mn-cs"/>
              </a:rPr>
              <a:t>vs. SVT with no </a:t>
            </a:r>
            <a:r>
              <a:rPr lang="en-AU" sz="1200" kern="1200" dirty="0" err="1">
                <a:solidFill>
                  <a:schemeClr val="tx1"/>
                </a:solidFill>
                <a:latin typeface="+mn-lt"/>
                <a:ea typeface="+mn-ea"/>
                <a:cs typeface="+mn-cs"/>
              </a:rPr>
              <a:t>no</a:t>
            </a:r>
            <a:r>
              <a:rPr lang="en-AU" sz="1200" kern="1200" dirty="0">
                <a:solidFill>
                  <a:schemeClr val="tx1"/>
                </a:solidFill>
                <a:latin typeface="+mn-lt"/>
                <a:ea typeface="+mn-ea"/>
                <a:cs typeface="+mn-cs"/>
              </a:rPr>
              <a:t> beat-to-beat variability  </a:t>
            </a:r>
          </a:p>
          <a:p>
            <a:pPr fontAlgn="base">
              <a:buFont typeface="Arial" pitchFamily="34" charset="0"/>
              <a:buNone/>
            </a:pPr>
            <a:r>
              <a:rPr lang="en-AU" sz="1200" kern="1200" dirty="0">
                <a:solidFill>
                  <a:schemeClr val="tx1"/>
                </a:solidFill>
                <a:latin typeface="+mn-lt"/>
                <a:ea typeface="+mn-ea"/>
                <a:cs typeface="+mn-cs"/>
              </a:rPr>
              <a:t>4)      </a:t>
            </a:r>
            <a:r>
              <a:rPr lang="en-AU" sz="1200" b="1" kern="1200" dirty="0">
                <a:solidFill>
                  <a:schemeClr val="tx1"/>
                </a:solidFill>
                <a:latin typeface="+mn-lt"/>
                <a:ea typeface="+mn-ea"/>
                <a:cs typeface="+mn-cs"/>
              </a:rPr>
              <a:t>Termination</a:t>
            </a:r>
            <a:r>
              <a:rPr lang="en-AU" sz="1200" kern="1200" dirty="0">
                <a:solidFill>
                  <a:schemeClr val="tx1"/>
                </a:solidFill>
                <a:latin typeface="+mn-lt"/>
                <a:ea typeface="+mn-ea"/>
                <a:cs typeface="+mn-cs"/>
              </a:rPr>
              <a:t> of SVT is abrupt </a:t>
            </a:r>
            <a:r>
              <a:rPr lang="en-AU" sz="1200" kern="1200" dirty="0" err="1">
                <a:solidFill>
                  <a:schemeClr val="tx1"/>
                </a:solidFill>
                <a:latin typeface="+mn-lt"/>
                <a:ea typeface="+mn-ea"/>
                <a:cs typeface="+mn-cs"/>
              </a:rPr>
              <a:t>vs</a:t>
            </a:r>
            <a:r>
              <a:rPr lang="en-AU" sz="1200" kern="1200" dirty="0">
                <a:solidFill>
                  <a:schemeClr val="tx1"/>
                </a:solidFill>
                <a:latin typeface="+mn-lt"/>
                <a:ea typeface="+mn-ea"/>
                <a:cs typeface="+mn-cs"/>
              </a:rPr>
              <a:t>  sinus tachycardia slows in response to treatment.</a:t>
            </a:r>
          </a:p>
          <a:p>
            <a:pPr fontAlgn="base">
              <a:buFont typeface="Arial" pitchFamily="34" charset="0"/>
              <a:buNone/>
            </a:pPr>
            <a:r>
              <a:rPr lang="en-AU" sz="1200" kern="1200" dirty="0">
                <a:solidFill>
                  <a:schemeClr val="tx1"/>
                </a:solidFill>
                <a:latin typeface="+mn-lt"/>
                <a:ea typeface="+mn-ea"/>
                <a:cs typeface="+mn-cs"/>
              </a:rPr>
              <a:t>5)     </a:t>
            </a:r>
            <a:r>
              <a:rPr lang="en-AU" sz="1200" b="1" kern="1200" dirty="0">
                <a:solidFill>
                  <a:schemeClr val="tx1"/>
                </a:solidFill>
                <a:latin typeface="+mn-lt"/>
                <a:ea typeface="+mn-ea"/>
                <a:cs typeface="+mn-cs"/>
              </a:rPr>
              <a:t> History</a:t>
            </a:r>
            <a:r>
              <a:rPr lang="en-AU" sz="1200" kern="1200" dirty="0">
                <a:solidFill>
                  <a:schemeClr val="tx1"/>
                </a:solidFill>
                <a:latin typeface="+mn-lt"/>
                <a:ea typeface="+mn-ea"/>
                <a:cs typeface="+mn-cs"/>
              </a:rPr>
              <a:t>: consistent with shock (</a:t>
            </a:r>
            <a:r>
              <a:rPr lang="en-AU" sz="1200" kern="1200" dirty="0" err="1">
                <a:solidFill>
                  <a:schemeClr val="tx1"/>
                </a:solidFill>
                <a:latin typeface="+mn-lt"/>
                <a:ea typeface="+mn-ea"/>
                <a:cs typeface="+mn-cs"/>
              </a:rPr>
              <a:t>eg</a:t>
            </a:r>
            <a:r>
              <a:rPr lang="en-AU" sz="1200" kern="1200" dirty="0">
                <a:solidFill>
                  <a:schemeClr val="tx1"/>
                </a:solidFill>
                <a:latin typeface="+mn-lt"/>
                <a:ea typeface="+mn-ea"/>
                <a:cs typeface="+mn-cs"/>
              </a:rPr>
              <a:t>, gastroenteritis or septicaemia) is usually present with sinus tachycardia. </a:t>
            </a:r>
          </a:p>
          <a:p>
            <a:pPr eaLnBrk="1" hangingPunct="1">
              <a:spcBef>
                <a:spcPct val="0"/>
              </a:spcBef>
              <a:buFont typeface="Arial" pitchFamily="34" charset="0"/>
              <a:buNone/>
            </a:pPr>
            <a:endParaRPr lang="en-AU" dirty="0"/>
          </a:p>
          <a:p>
            <a:pPr eaLnBrk="1" hangingPunct="1">
              <a:spcBef>
                <a:spcPct val="0"/>
              </a:spcBef>
              <a:buFont typeface="Arial" pitchFamily="34" charset="0"/>
              <a:buNone/>
            </a:pPr>
            <a:r>
              <a:rPr lang="en-AU" i="1" dirty="0"/>
              <a:t>‘Now</a:t>
            </a:r>
            <a:r>
              <a:rPr lang="en-AU" i="1" baseline="0" dirty="0"/>
              <a:t> we will review the treatment for SVT’</a:t>
            </a:r>
            <a:endParaRPr lang="en-AU" i="1" dirty="0"/>
          </a:p>
        </p:txBody>
      </p:sp>
      <p:sp>
        <p:nvSpPr>
          <p:cNvPr id="52227" name="Slide Number Placeholder 3"/>
          <p:cNvSpPr>
            <a:spLocks noGrp="1"/>
          </p:cNvSpPr>
          <p:nvPr>
            <p:ph type="sldNum" sz="quarter" idx="5"/>
          </p:nvPr>
        </p:nvSpPr>
        <p:spPr bwMode="auto">
          <a:noFill/>
          <a:ln>
            <a:miter lim="800000"/>
            <a:headEnd/>
            <a:tailEnd/>
          </a:ln>
        </p:spPr>
        <p:txBody>
          <a:bodyPr/>
          <a:lstStyle/>
          <a:p>
            <a:fld id="{6DCB3D12-7268-4E5D-9137-B9AE5815A082}" type="slidenum">
              <a:rPr lang="en-AU"/>
              <a:pPr/>
              <a:t>13</a:t>
            </a:fld>
            <a:endParaRPr lang="en-A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Candidate packs have this algorithm</a:t>
            </a:r>
            <a:r>
              <a:rPr lang="en-AU" baseline="0" dirty="0"/>
              <a:t> with sections blanked out for them to complete</a:t>
            </a:r>
          </a:p>
          <a:p>
            <a:endParaRPr lang="en-AU" baseline="0" dirty="0"/>
          </a:p>
          <a:p>
            <a:r>
              <a:rPr lang="en-AU" baseline="0" dirty="0"/>
              <a:t>Number of joules to administer shock</a:t>
            </a:r>
          </a:p>
          <a:p>
            <a:endParaRPr lang="en-AU" baseline="0" dirty="0"/>
          </a:p>
          <a:p>
            <a:r>
              <a:rPr lang="en-AU" baseline="0" dirty="0"/>
              <a:t>R) Side – blue box consider options  _______________, ___________________ OR  _______________</a:t>
            </a:r>
          </a:p>
          <a:p>
            <a:endParaRPr lang="en-AU" baseline="0" dirty="0"/>
          </a:p>
          <a:p>
            <a:endParaRPr lang="en-AU" baseline="0" dirty="0"/>
          </a:p>
          <a:p>
            <a:endParaRPr lang="en-AU" baseline="0" dirty="0"/>
          </a:p>
          <a:p>
            <a:endParaRPr lang="en-AU"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Confirm answers</a:t>
            </a:r>
          </a:p>
          <a:p>
            <a:endParaRPr lang="en-AU" baseline="0" dirty="0"/>
          </a:p>
          <a:p>
            <a:r>
              <a:rPr lang="en-AU" baseline="0" dirty="0"/>
              <a:t>Joules per shock when synchronous DC</a:t>
            </a:r>
          </a:p>
          <a:p>
            <a:endParaRPr lang="en-AU" baseline="0" dirty="0"/>
          </a:p>
          <a:p>
            <a:endParaRPr lang="en-AU" baseline="0" dirty="0"/>
          </a:p>
          <a:p>
            <a:r>
              <a:rPr lang="en-AU" baseline="0" dirty="0"/>
              <a:t>R) Side – blue box consider options </a:t>
            </a:r>
            <a:r>
              <a:rPr lang="en-AU" b="1" baseline="0" dirty="0"/>
              <a:t>Amiodarone</a:t>
            </a:r>
            <a:r>
              <a:rPr lang="en-AU" baseline="0" dirty="0"/>
              <a:t> OR </a:t>
            </a:r>
            <a:r>
              <a:rPr lang="en-AU" b="1" dirty="0"/>
              <a:t>Seek Advice</a:t>
            </a:r>
            <a:endParaRPr lang="en-AU" b="1" baseline="0" dirty="0"/>
          </a:p>
          <a:p>
            <a:endParaRPr lang="en-AU" baseline="0" dirty="0"/>
          </a:p>
          <a:p>
            <a:endParaRPr lang="en-AU" baseline="0" dirty="0"/>
          </a:p>
          <a:p>
            <a:endParaRPr lang="en-AU" baseline="0" dirty="0"/>
          </a:p>
          <a:p>
            <a:endParaRPr lang="en-AU"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eaLnBrk="1" hangingPunct="1">
              <a:spcBef>
                <a:spcPct val="0"/>
              </a:spcBef>
              <a:buFontTx/>
              <a:buChar char="-"/>
            </a:pPr>
            <a:r>
              <a:rPr lang="en-AU" dirty="0"/>
              <a:t>Work in team (chapter</a:t>
            </a:r>
            <a:r>
              <a:rPr lang="en-AU" baseline="0" dirty="0"/>
              <a:t> 3)</a:t>
            </a:r>
            <a:endParaRPr lang="en-AU" dirty="0"/>
          </a:p>
          <a:p>
            <a:pPr marL="171450" indent="-171450" eaLnBrk="1" hangingPunct="1">
              <a:spcBef>
                <a:spcPct val="0"/>
              </a:spcBef>
              <a:buFontTx/>
              <a:buChar char="-"/>
            </a:pPr>
            <a:endParaRPr lang="en-AU" dirty="0"/>
          </a:p>
          <a:p>
            <a:pPr marL="171450" indent="-171450" eaLnBrk="1" hangingPunct="1">
              <a:spcBef>
                <a:spcPct val="0"/>
              </a:spcBef>
              <a:buFontTx/>
              <a:buChar char="-"/>
            </a:pPr>
            <a:r>
              <a:rPr lang="en-AU" dirty="0"/>
              <a:t>During scenarios later today</a:t>
            </a:r>
          </a:p>
          <a:p>
            <a:pPr marL="171450" indent="-171450" eaLnBrk="1" hangingPunct="1">
              <a:spcBef>
                <a:spcPct val="0"/>
              </a:spcBef>
              <a:buFontTx/>
              <a:buChar char="-"/>
            </a:pPr>
            <a:endParaRPr lang="en-AU" dirty="0"/>
          </a:p>
          <a:p>
            <a:pPr marL="171450" indent="-171450" eaLnBrk="1" hangingPunct="1">
              <a:spcBef>
                <a:spcPct val="0"/>
              </a:spcBef>
              <a:buFontTx/>
              <a:buChar char="-"/>
            </a:pPr>
            <a:r>
              <a:rPr lang="en-AU" i="1" u="sng" dirty="0">
                <a:solidFill>
                  <a:srgbClr val="FF0000"/>
                </a:solidFill>
              </a:rPr>
              <a:t>Team leader </a:t>
            </a:r>
            <a:r>
              <a:rPr lang="en-AU" dirty="0"/>
              <a:t>takes responsibility for primary actions and decisions</a:t>
            </a:r>
          </a:p>
          <a:p>
            <a:pPr marL="171450" indent="-171450" eaLnBrk="1" hangingPunct="1">
              <a:spcBef>
                <a:spcPct val="0"/>
              </a:spcBef>
              <a:buFontTx/>
              <a:buChar char="-"/>
            </a:pPr>
            <a:endParaRPr lang="en-AU" dirty="0"/>
          </a:p>
          <a:p>
            <a:pPr marL="171450" indent="-171450" eaLnBrk="1" hangingPunct="1">
              <a:spcBef>
                <a:spcPct val="0"/>
              </a:spcBef>
              <a:buFontTx/>
              <a:buChar char="-"/>
            </a:pPr>
            <a:r>
              <a:rPr lang="en-AU" dirty="0"/>
              <a:t>know who you need, what you want your</a:t>
            </a:r>
            <a:r>
              <a:rPr lang="en-AU" baseline="0" dirty="0"/>
              <a:t> team</a:t>
            </a:r>
            <a:r>
              <a:rPr lang="en-AU" dirty="0"/>
              <a:t> to do and be accountable for their actions</a:t>
            </a:r>
          </a:p>
          <a:p>
            <a:endParaRPr lang="en-AU" dirty="0"/>
          </a:p>
        </p:txBody>
      </p:sp>
      <p:sp>
        <p:nvSpPr>
          <p:cNvPr id="4" name="Slide Number Placeholder 3"/>
          <p:cNvSpPr>
            <a:spLocks noGrp="1"/>
          </p:cNvSpPr>
          <p:nvPr>
            <p:ph type="sldNum" sz="quarter" idx="10"/>
          </p:nvPr>
        </p:nvSpPr>
        <p:spPr/>
        <p:txBody>
          <a:bodyPr/>
          <a:lstStyle/>
          <a:p>
            <a:fld id="{643F491F-83E0-47CA-8838-5BCF5CCB4CFA}" type="slidenum">
              <a:rPr lang="en-AU" smtClean="0"/>
              <a:pPr/>
              <a:t>16</a:t>
            </a:fld>
            <a:endParaRPr lang="en-A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GB" dirty="0"/>
          </a:p>
          <a:p>
            <a:r>
              <a:rPr lang="en-AU" sz="1200" kern="1200" dirty="0">
                <a:solidFill>
                  <a:schemeClr val="tx1"/>
                </a:solidFill>
                <a:effectLst/>
                <a:latin typeface="+mn-lt"/>
                <a:ea typeface="+mn-ea"/>
                <a:cs typeface="+mn-cs"/>
              </a:rPr>
              <a:t>Important to spend a few minutes on neonatal resuscitation as many APLS providers are exposed to an occasional need to resuscitate babies especially in regional areas.</a:t>
            </a:r>
          </a:p>
          <a:p>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Points to emphasise. </a:t>
            </a:r>
          </a:p>
          <a:p>
            <a:pPr marL="228600" indent="-228600">
              <a:buFont typeface="+mj-lt"/>
              <a:buAutoNum type="arabicPeriod"/>
            </a:pPr>
            <a:endParaRPr lang="en-AU" sz="1200" b="1" kern="1200" dirty="0">
              <a:solidFill>
                <a:schemeClr val="tx1"/>
              </a:solidFill>
              <a:effectLst/>
              <a:latin typeface="+mn-lt"/>
              <a:ea typeface="+mn-ea"/>
              <a:cs typeface="+mn-cs"/>
            </a:endParaRPr>
          </a:p>
          <a:p>
            <a:pPr marL="228600" indent="-228600">
              <a:lnSpc>
                <a:spcPct val="150000"/>
              </a:lnSpc>
              <a:buFont typeface="+mj-lt"/>
              <a:buAutoNum type="arabicPeriod"/>
            </a:pPr>
            <a:r>
              <a:rPr lang="en-AU" sz="1200" kern="1200" dirty="0">
                <a:solidFill>
                  <a:schemeClr val="tx1"/>
                </a:solidFill>
                <a:effectLst/>
                <a:latin typeface="+mn-lt"/>
                <a:ea typeface="+mn-ea"/>
                <a:cs typeface="+mn-cs"/>
              </a:rPr>
              <a:t>Very good chapter in manual.</a:t>
            </a:r>
          </a:p>
          <a:p>
            <a:pPr marL="228600" indent="-228600">
              <a:lnSpc>
                <a:spcPct val="150000"/>
              </a:lnSpc>
              <a:buFont typeface="+mj-lt"/>
              <a:buAutoNum type="arabicPeriod"/>
            </a:pPr>
            <a:r>
              <a:rPr lang="en-AU" sz="1200" kern="1200" dirty="0">
                <a:solidFill>
                  <a:schemeClr val="tx1"/>
                </a:solidFill>
                <a:effectLst/>
                <a:latin typeface="+mn-lt"/>
                <a:ea typeface="+mn-ea"/>
                <a:cs typeface="+mn-cs"/>
              </a:rPr>
              <a:t>If there is a regular need to resuscitate babies then a neonatal resuscitation course should be attended.</a:t>
            </a:r>
          </a:p>
          <a:p>
            <a:pPr marL="228600" indent="-228600">
              <a:lnSpc>
                <a:spcPct val="150000"/>
              </a:lnSpc>
              <a:buFont typeface="+mj-lt"/>
              <a:buAutoNum type="arabicPeriod"/>
            </a:pPr>
            <a:r>
              <a:rPr lang="en-AU" sz="1200" kern="1200" dirty="0">
                <a:solidFill>
                  <a:schemeClr val="tx1"/>
                </a:solidFill>
                <a:effectLst/>
                <a:latin typeface="+mn-lt"/>
                <a:ea typeface="+mn-ea"/>
                <a:cs typeface="+mn-cs"/>
              </a:rPr>
              <a:t>Nearly all babies can be resuscitated with good airway management and bag and mask ventilation. This is taught in airway skills session.  Intubation is rarely needed. </a:t>
            </a:r>
          </a:p>
          <a:p>
            <a:pPr marL="228600" indent="-228600">
              <a:lnSpc>
                <a:spcPct val="150000"/>
              </a:lnSpc>
              <a:buFont typeface="+mj-lt"/>
              <a:buAutoNum type="arabicPeriod"/>
            </a:pPr>
            <a:r>
              <a:rPr lang="en-AU" sz="1200" kern="1200" dirty="0">
                <a:solidFill>
                  <a:schemeClr val="tx1"/>
                </a:solidFill>
                <a:effectLst/>
                <a:latin typeface="+mn-lt"/>
                <a:ea typeface="+mn-ea"/>
                <a:cs typeface="+mn-cs"/>
              </a:rPr>
              <a:t>If available in hospital learn to use T-piece (</a:t>
            </a:r>
            <a:r>
              <a:rPr lang="en-AU" sz="1200" kern="1200" dirty="0" err="1">
                <a:solidFill>
                  <a:schemeClr val="tx1"/>
                </a:solidFill>
                <a:effectLst/>
                <a:latin typeface="+mn-lt"/>
                <a:ea typeface="+mn-ea"/>
                <a:cs typeface="+mn-cs"/>
              </a:rPr>
              <a:t>neopuff</a:t>
            </a:r>
            <a:r>
              <a:rPr lang="en-AU" sz="1200" kern="1200" dirty="0">
                <a:solidFill>
                  <a:schemeClr val="tx1"/>
                </a:solidFill>
                <a:effectLst/>
                <a:latin typeface="+mn-lt"/>
                <a:ea typeface="+mn-ea"/>
                <a:cs typeface="+mn-cs"/>
              </a:rPr>
              <a:t>) device. Provides CPAP  as well as positive pressure.</a:t>
            </a:r>
          </a:p>
          <a:p>
            <a:pPr marL="228600" indent="-228600">
              <a:lnSpc>
                <a:spcPct val="150000"/>
              </a:lnSpc>
              <a:buFont typeface="+mj-lt"/>
              <a:buAutoNum type="arabicPeriod"/>
            </a:pPr>
            <a:r>
              <a:rPr lang="en-AU" sz="1200" kern="1200" dirty="0">
                <a:solidFill>
                  <a:schemeClr val="tx1"/>
                </a:solidFill>
                <a:effectLst/>
                <a:latin typeface="+mn-lt"/>
                <a:ea typeface="+mn-ea"/>
                <a:cs typeface="+mn-cs"/>
              </a:rPr>
              <a:t>Point out the algorithm which should be on all resuscitation trolleys and also on APLS app. </a:t>
            </a:r>
          </a:p>
          <a:p>
            <a:endParaRPr lang="en-AU" dirty="0"/>
          </a:p>
        </p:txBody>
      </p:sp>
      <p:sp>
        <p:nvSpPr>
          <p:cNvPr id="4" name="Slide Number Placeholder 3"/>
          <p:cNvSpPr>
            <a:spLocks noGrp="1"/>
          </p:cNvSpPr>
          <p:nvPr>
            <p:ph type="sldNum" sz="quarter" idx="10"/>
          </p:nvPr>
        </p:nvSpPr>
        <p:spPr/>
        <p:txBody>
          <a:bodyPr/>
          <a:lstStyle/>
          <a:p>
            <a:fld id="{643F491F-83E0-47CA-8838-5BCF5CCB4CFA}" type="slidenum">
              <a:rPr lang="en-AU" smtClean="0"/>
              <a:pPr/>
              <a:t>17</a:t>
            </a:fld>
            <a:endParaRPr lang="en-A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dirty="0"/>
          </a:p>
          <a:p>
            <a:endParaRPr lang="en-AU" dirty="0"/>
          </a:p>
          <a:p>
            <a:pPr marL="0" marR="0" indent="0" algn="l" defTabSz="914400" rtl="0" eaLnBrk="1" fontAlgn="auto" latinLnBrk="0" hangingPunct="1">
              <a:lnSpc>
                <a:spcPct val="100000"/>
              </a:lnSpc>
              <a:spcBef>
                <a:spcPts val="0"/>
              </a:spcBef>
              <a:spcAft>
                <a:spcPts val="0"/>
              </a:spcAft>
              <a:buClrTx/>
              <a:buSzTx/>
              <a:buFontTx/>
              <a:buNone/>
              <a:tabLst/>
              <a:defRPr/>
            </a:pPr>
            <a:r>
              <a:rPr lang="en-AU" dirty="0"/>
              <a:t>The principles of management are on this slide &amp;</a:t>
            </a:r>
            <a:r>
              <a:rPr lang="en-AU" baseline="0" dirty="0"/>
              <a:t> </a:t>
            </a:r>
          </a:p>
          <a:p>
            <a:endParaRPr lang="en-AU" dirty="0"/>
          </a:p>
        </p:txBody>
      </p:sp>
      <p:sp>
        <p:nvSpPr>
          <p:cNvPr id="56323" name="Slide Number Placeholder 3"/>
          <p:cNvSpPr>
            <a:spLocks noGrp="1"/>
          </p:cNvSpPr>
          <p:nvPr>
            <p:ph type="sldNum" sz="quarter" idx="5"/>
          </p:nvPr>
        </p:nvSpPr>
        <p:spPr bwMode="auto">
          <a:noFill/>
          <a:ln>
            <a:miter lim="800000"/>
            <a:headEnd/>
            <a:tailEnd/>
          </a:ln>
        </p:spPr>
        <p:txBody>
          <a:bodyPr/>
          <a:lstStyle/>
          <a:p>
            <a:fld id="{982AC6CA-3D61-456A-B1E9-4787C6360595}" type="slidenum">
              <a:rPr lang="en-AU">
                <a:cs typeface="Arial" pitchFamily="34" charset="0"/>
              </a:rPr>
              <a:pPr/>
              <a:t>18</a:t>
            </a:fld>
            <a:endParaRPr lang="en-AU">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If candidates work in a context where neonatal resuscitation is expected, APLS recommends that they should complete a specific neonatal resuscitation course.</a:t>
            </a:r>
          </a:p>
          <a:p>
            <a:endParaRPr lang="en-AU" dirty="0"/>
          </a:p>
          <a:p>
            <a:r>
              <a:rPr lang="en-AU" dirty="0"/>
              <a:t>T piece circuits are not included in the Airway management Skill Station. If their institution uses T piece resuscitation circuits, it is very important that they familiarise themselves with their use.</a:t>
            </a:r>
          </a:p>
          <a:p>
            <a:r>
              <a:rPr lang="en-AU" dirty="0" err="1">
                <a:ea typeface="Calibri"/>
                <a:cs typeface="Calibri"/>
              </a:rPr>
              <a:t>Neopuff</a:t>
            </a:r>
            <a:r>
              <a:rPr lang="en-AU" dirty="0">
                <a:ea typeface="Calibri"/>
                <a:cs typeface="Calibri"/>
              </a:rPr>
              <a:t> unit will be available in workshop on Day 3</a:t>
            </a:r>
          </a:p>
          <a:p>
            <a:endParaRPr lang="en-AU" dirty="0">
              <a:ea typeface="Calibri"/>
              <a:cs typeface="Calibri"/>
            </a:endParaRPr>
          </a:p>
        </p:txBody>
      </p:sp>
      <p:sp>
        <p:nvSpPr>
          <p:cNvPr id="4" name="Slide Number Placeholder 3"/>
          <p:cNvSpPr>
            <a:spLocks noGrp="1"/>
          </p:cNvSpPr>
          <p:nvPr>
            <p:ph type="sldNum" sz="quarter" idx="10"/>
          </p:nvPr>
        </p:nvSpPr>
        <p:spPr/>
        <p:txBody>
          <a:bodyPr/>
          <a:lstStyle/>
          <a:p>
            <a:fld id="{643F491F-83E0-47CA-8838-5BCF5CCB4CFA}" type="slidenum">
              <a:rPr lang="en-AU" smtClean="0"/>
              <a:pPr/>
              <a:t>19</a:t>
            </a:fld>
            <a:endParaRPr lang="en-A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43F491F-83E0-47CA-8838-5BCF5CCB4CFA}" type="slidenum">
              <a:rPr lang="en-AU" smtClean="0"/>
              <a:pPr/>
              <a:t>20</a:t>
            </a:fld>
            <a:endParaRPr lang="en-AU"/>
          </a:p>
        </p:txBody>
      </p:sp>
    </p:spTree>
    <p:extLst>
      <p:ext uri="{BB962C8B-B14F-4D97-AF65-F5344CB8AC3E}">
        <p14:creationId xmlns:p14="http://schemas.microsoft.com/office/powerpoint/2010/main" val="521092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b="1" i="0" baseline="0" dirty="0"/>
              <a:t>Notes for Faculty </a:t>
            </a:r>
          </a:p>
          <a:p>
            <a:pPr eaLnBrk="1" hangingPunct="1">
              <a:spcBef>
                <a:spcPct val="0"/>
              </a:spcBef>
            </a:pPr>
            <a:endParaRPr lang="en-AU" dirty="0"/>
          </a:p>
          <a:p>
            <a:pPr eaLnBrk="1" hangingPunct="1">
              <a:spcBef>
                <a:spcPct val="0"/>
              </a:spcBef>
            </a:pPr>
            <a:r>
              <a:rPr lang="en-AU" dirty="0">
                <a:latin typeface="+mn-lt"/>
              </a:rPr>
              <a:t>Interactive session is also to:</a:t>
            </a:r>
          </a:p>
          <a:p>
            <a:pPr eaLnBrk="1" hangingPunct="1">
              <a:spcBef>
                <a:spcPct val="0"/>
              </a:spcBef>
              <a:buFontTx/>
              <a:buNone/>
            </a:pPr>
            <a:r>
              <a:rPr lang="en-AU" dirty="0">
                <a:latin typeface="+mn-lt"/>
              </a:rPr>
              <a:t>Facilitate development of small groups to enhance their learning.</a:t>
            </a:r>
          </a:p>
          <a:p>
            <a:pPr eaLnBrk="1" hangingPunct="1">
              <a:spcBef>
                <a:spcPct val="0"/>
              </a:spcBef>
              <a:buFontTx/>
              <a:buNone/>
            </a:pPr>
            <a:endParaRPr lang="en-AU" dirty="0"/>
          </a:p>
          <a:p>
            <a:pPr eaLnBrk="1" hangingPunct="1">
              <a:spcBef>
                <a:spcPct val="0"/>
              </a:spcBef>
              <a:buFont typeface="Arial" pitchFamily="34" charset="0"/>
              <a:buNone/>
            </a:pPr>
            <a:r>
              <a:rPr lang="en-AU" b="1" i="0" baseline="0" dirty="0"/>
              <a:t>Environment</a:t>
            </a:r>
            <a:r>
              <a:rPr lang="en-AU" baseline="0" dirty="0"/>
              <a:t> </a:t>
            </a:r>
            <a:r>
              <a:rPr lang="en-AU" dirty="0"/>
              <a:t>(this has happened in </a:t>
            </a:r>
            <a:r>
              <a:rPr lang="en-AU" b="1" i="0" baseline="0" dirty="0"/>
              <a:t>Welcome &amp; Aims</a:t>
            </a:r>
            <a:r>
              <a:rPr lang="en-AU" dirty="0"/>
              <a:t>):  </a:t>
            </a:r>
          </a:p>
          <a:p>
            <a:pPr eaLnBrk="1" hangingPunct="1">
              <a:spcBef>
                <a:spcPct val="0"/>
              </a:spcBef>
              <a:buFont typeface="Arial" pitchFamily="34" charset="0"/>
              <a:buNone/>
            </a:pPr>
            <a:endParaRPr lang="en-AU" dirty="0"/>
          </a:p>
          <a:p>
            <a:pPr eaLnBrk="1" hangingPunct="1">
              <a:spcBef>
                <a:spcPct val="0"/>
              </a:spcBef>
              <a:buFont typeface="Arial" pitchFamily="34" charset="0"/>
              <a:buNone/>
            </a:pPr>
            <a:r>
              <a:rPr lang="en-AU" baseline="0" dirty="0">
                <a:latin typeface="Calibri" pitchFamily="34" charset="0"/>
              </a:rPr>
              <a:t>Move into coloured groups &amp; be joined by 1-2 instructors - ideally instructors who will be on their first skill station – introduce each other.</a:t>
            </a:r>
          </a:p>
          <a:p>
            <a:pPr eaLnBrk="1" hangingPunct="1">
              <a:spcBef>
                <a:spcPct val="0"/>
              </a:spcBef>
              <a:buFont typeface="Arial" pitchFamily="34" charset="0"/>
              <a:buNone/>
            </a:pPr>
            <a:endParaRPr lang="en-AU" dirty="0"/>
          </a:p>
          <a:p>
            <a:pPr eaLnBrk="1" hangingPunct="1">
              <a:spcBef>
                <a:spcPct val="0"/>
              </a:spcBef>
              <a:buFontTx/>
              <a:buNone/>
            </a:pPr>
            <a:r>
              <a:rPr lang="en-AU" dirty="0"/>
              <a:t>4 tables with 8 chairs (huddle -don</a:t>
            </a:r>
            <a:r>
              <a:rPr lang="en-AU" altLang="en-US" dirty="0"/>
              <a:t>’</a:t>
            </a:r>
            <a:r>
              <a:rPr lang="en-AU" dirty="0"/>
              <a:t>t need to be seated as if having dinner).  If no table</a:t>
            </a:r>
            <a:r>
              <a:rPr lang="en-AU" baseline="0" dirty="0"/>
              <a:t>s create 4 groups of chairs  &amp; use A3 clip board.</a:t>
            </a:r>
            <a:endParaRPr lang="en-AU" dirty="0"/>
          </a:p>
          <a:p>
            <a:pPr eaLnBrk="1" hangingPunct="1">
              <a:spcBef>
                <a:spcPct val="0"/>
              </a:spcBef>
              <a:buFontTx/>
              <a:buNone/>
            </a:pPr>
            <a:endParaRPr lang="en-AU" b="1" dirty="0"/>
          </a:p>
          <a:p>
            <a:pPr eaLnBrk="1" hangingPunct="1">
              <a:spcBef>
                <a:spcPct val="0"/>
              </a:spcBef>
              <a:buFontTx/>
              <a:buNone/>
            </a:pPr>
            <a:r>
              <a:rPr lang="en-AU" b="1" dirty="0"/>
              <a:t>Candidates nominate a scribe and a spokesperson</a:t>
            </a:r>
          </a:p>
          <a:p>
            <a:pPr eaLnBrk="1" hangingPunct="1">
              <a:spcBef>
                <a:spcPct val="0"/>
              </a:spcBef>
              <a:buFontTx/>
              <a:buNone/>
            </a:pPr>
            <a:endParaRPr lang="en-AU" dirty="0"/>
          </a:p>
          <a:p>
            <a:pPr eaLnBrk="1" hangingPunct="1">
              <a:spcBef>
                <a:spcPct val="0"/>
              </a:spcBef>
              <a:buFontTx/>
              <a:buNone/>
            </a:pPr>
            <a:r>
              <a:rPr lang="en-AU" b="1" dirty="0"/>
              <a:t>ACTIVITY PACKS x 4 </a:t>
            </a:r>
            <a:r>
              <a:rPr lang="en-AU" dirty="0"/>
              <a:t>- one per group of six candidates</a:t>
            </a:r>
          </a:p>
        </p:txBody>
      </p:sp>
      <p:sp>
        <p:nvSpPr>
          <p:cNvPr id="33795" name="Slide Number Placeholder 3"/>
          <p:cNvSpPr>
            <a:spLocks noGrp="1"/>
          </p:cNvSpPr>
          <p:nvPr>
            <p:ph type="sldNum" sz="quarter" idx="5"/>
          </p:nvPr>
        </p:nvSpPr>
        <p:spPr bwMode="auto">
          <a:noFill/>
          <a:ln>
            <a:miter lim="800000"/>
            <a:headEnd/>
            <a:tailEnd/>
          </a:ln>
        </p:spPr>
        <p:txBody>
          <a:bodyPr/>
          <a:lstStyle/>
          <a:p>
            <a:fld id="{5B8EB737-E98D-42AF-BEB7-4482BEB590BB}" type="slidenum">
              <a:rPr lang="en-AU"/>
              <a:pPr/>
              <a:t>2</a:t>
            </a:fld>
            <a:endParaRPr lang="en-A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At the</a:t>
            </a:r>
            <a:r>
              <a:rPr lang="en-AU" baseline="0" dirty="0"/>
              <a:t> end of this session – candidates will go to either airway management or BLS/ALS/AED skill stations.</a:t>
            </a:r>
          </a:p>
          <a:p>
            <a:endParaRPr lang="en-AU" dirty="0"/>
          </a:p>
          <a:p>
            <a:r>
              <a:rPr lang="en-AU" dirty="0"/>
              <a:t>The</a:t>
            </a:r>
            <a:r>
              <a:rPr lang="en-AU" baseline="0" dirty="0"/>
              <a:t> review of knowledge from this session will be further consolidated in skill stations and cardiac scenarios.</a:t>
            </a:r>
            <a:endParaRPr lang="en-AU" dirty="0"/>
          </a:p>
        </p:txBody>
      </p:sp>
      <p:sp>
        <p:nvSpPr>
          <p:cNvPr id="4" name="Slide Number Placeholder 3"/>
          <p:cNvSpPr>
            <a:spLocks noGrp="1"/>
          </p:cNvSpPr>
          <p:nvPr>
            <p:ph type="sldNum" sz="quarter" idx="10"/>
          </p:nvPr>
        </p:nvSpPr>
        <p:spPr/>
        <p:txBody>
          <a:bodyPr/>
          <a:lstStyle/>
          <a:p>
            <a:fld id="{643F491F-83E0-47CA-8838-5BCF5CCB4CFA}" type="slidenum">
              <a:rPr lang="en-AU" smtClean="0"/>
              <a:pPr/>
              <a:t>21</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b="1" dirty="0"/>
              <a:t>Write down three reasons to have a structured approach to a serious ill child.</a:t>
            </a:r>
          </a:p>
          <a:p>
            <a:pPr eaLnBrk="1" hangingPunct="1">
              <a:spcBef>
                <a:spcPct val="0"/>
              </a:spcBef>
            </a:pPr>
            <a:endParaRPr lang="en-US" b="1" dirty="0"/>
          </a:p>
          <a:p>
            <a:pPr eaLnBrk="1" hangingPunct="1">
              <a:spcBef>
                <a:spcPct val="0"/>
              </a:spcBef>
            </a:pPr>
            <a:r>
              <a:rPr lang="en-US" b="1" dirty="0"/>
              <a:t>I minute for activity – 3 minutes for shared answers</a:t>
            </a:r>
            <a:endParaRPr lang="en-AU" b="1" dirty="0"/>
          </a:p>
          <a:p>
            <a:pPr eaLnBrk="1" hangingPunct="1">
              <a:spcBef>
                <a:spcPct val="0"/>
              </a:spcBef>
            </a:pPr>
            <a:endParaRPr lang="en-AU" dirty="0"/>
          </a:p>
          <a:p>
            <a:pPr eaLnBrk="1" hangingPunct="1">
              <a:spcBef>
                <a:spcPct val="0"/>
              </a:spcBef>
            </a:pPr>
            <a:r>
              <a:rPr lang="en-AU" dirty="0"/>
              <a:t>Multiple answers  (incl. Human Factors issues  - Chapter 3 in 6e)</a:t>
            </a:r>
          </a:p>
          <a:p>
            <a:pPr eaLnBrk="1" hangingPunct="1">
              <a:spcBef>
                <a:spcPct val="0"/>
              </a:spcBef>
            </a:pPr>
            <a:endParaRPr lang="en-AU" dirty="0"/>
          </a:p>
          <a:p>
            <a:pPr lvl="1"/>
            <a:r>
              <a:rPr lang="en-US" dirty="0"/>
              <a:t>so you don</a:t>
            </a:r>
            <a:r>
              <a:rPr lang="en-US" altLang="en-US" dirty="0"/>
              <a:t>’</a:t>
            </a:r>
            <a:r>
              <a:rPr lang="en-US" dirty="0"/>
              <a:t>t miss anything</a:t>
            </a:r>
          </a:p>
          <a:p>
            <a:pPr lvl="1"/>
            <a:r>
              <a:rPr lang="en-US" dirty="0"/>
              <a:t>method to calm oneself down in panic position</a:t>
            </a:r>
          </a:p>
          <a:p>
            <a:pPr lvl="1"/>
            <a:r>
              <a:rPr lang="en-US" dirty="0" err="1"/>
              <a:t>prioritise</a:t>
            </a:r>
            <a:r>
              <a:rPr lang="en-US" dirty="0"/>
              <a:t> assessment and treatment in a logical order</a:t>
            </a:r>
          </a:p>
          <a:p>
            <a:pPr lvl="1"/>
            <a:r>
              <a:rPr lang="en-US" dirty="0"/>
              <a:t>learn an automated response. </a:t>
            </a:r>
            <a:endParaRPr lang="en-AU" dirty="0"/>
          </a:p>
          <a:p>
            <a:pPr lvl="1" eaLnBrk="1" hangingPunct="1">
              <a:spcBef>
                <a:spcPct val="0"/>
              </a:spcBef>
            </a:pPr>
            <a:r>
              <a:rPr lang="en-AU" dirty="0"/>
              <a:t>Minimise fixation</a:t>
            </a:r>
          </a:p>
          <a:p>
            <a:pPr lvl="1" eaLnBrk="1" hangingPunct="1">
              <a:spcBef>
                <a:spcPct val="0"/>
              </a:spcBef>
            </a:pPr>
            <a:r>
              <a:rPr lang="en-AU" dirty="0"/>
              <a:t>Shared situational awareness</a:t>
            </a:r>
          </a:p>
          <a:p>
            <a:pPr lvl="1" eaLnBrk="1" hangingPunct="1">
              <a:spcBef>
                <a:spcPct val="0"/>
              </a:spcBef>
            </a:pPr>
            <a:r>
              <a:rPr lang="en-AU" dirty="0"/>
              <a:t>Communication</a:t>
            </a:r>
          </a:p>
          <a:p>
            <a:pPr eaLnBrk="1" hangingPunct="1">
              <a:spcBef>
                <a:spcPct val="0"/>
              </a:spcBef>
              <a:buFontTx/>
              <a:buChar char="•"/>
            </a:pPr>
            <a:endParaRPr lang="en-AU" dirty="0"/>
          </a:p>
          <a:p>
            <a:pPr eaLnBrk="1" hangingPunct="1">
              <a:spcBef>
                <a:spcPct val="0"/>
              </a:spcBef>
              <a:buFontTx/>
              <a:buChar char="•"/>
            </a:pPr>
            <a:r>
              <a:rPr lang="en-AU" i="0" dirty="0"/>
              <a:t>SEGUE to algorithm activity – </a:t>
            </a:r>
            <a:r>
              <a:rPr lang="en-AU" b="1" i="0" dirty="0"/>
              <a:t>click to show aeroplane </a:t>
            </a:r>
            <a:r>
              <a:rPr lang="en-AU" i="0" dirty="0"/>
              <a:t>- repetition assists in established automated responses</a:t>
            </a:r>
          </a:p>
          <a:p>
            <a:endParaRPr lang="en-AU" dirty="0"/>
          </a:p>
        </p:txBody>
      </p:sp>
      <p:sp>
        <p:nvSpPr>
          <p:cNvPr id="4" name="Slide Number Placeholder 3"/>
          <p:cNvSpPr>
            <a:spLocks noGrp="1"/>
          </p:cNvSpPr>
          <p:nvPr>
            <p:ph type="sldNum" sz="quarter" idx="10"/>
          </p:nvPr>
        </p:nvSpPr>
        <p:spPr/>
        <p:txBody>
          <a:bodyPr/>
          <a:lstStyle/>
          <a:p>
            <a:fld id="{643F491F-83E0-47CA-8838-5BCF5CCB4CFA}" type="slidenum">
              <a:rPr lang="en-AU" smtClean="0"/>
              <a:pPr/>
              <a:t>3</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aseline="0" dirty="0"/>
              <a:t> - Human factors  - </a:t>
            </a:r>
            <a:r>
              <a:rPr lang="en-AU" b="1" baseline="0" dirty="0"/>
              <a:t>Chapter </a:t>
            </a:r>
            <a:r>
              <a:rPr lang="en-AU" b="1" dirty="0"/>
              <a:t>2</a:t>
            </a:r>
          </a:p>
        </p:txBody>
      </p:sp>
      <p:sp>
        <p:nvSpPr>
          <p:cNvPr id="4" name="Slide Number Placeholder 3"/>
          <p:cNvSpPr>
            <a:spLocks noGrp="1"/>
          </p:cNvSpPr>
          <p:nvPr>
            <p:ph type="sldNum" sz="quarter" idx="10"/>
          </p:nvPr>
        </p:nvSpPr>
        <p:spPr/>
        <p:txBody>
          <a:bodyPr/>
          <a:lstStyle/>
          <a:p>
            <a:fld id="{643F491F-83E0-47CA-8838-5BCF5CCB4CFA}" type="slidenum">
              <a:rPr lang="en-AU" smtClean="0"/>
              <a:pPr/>
              <a:t>4</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eaLnBrk="1" hangingPunct="1">
              <a:spcBef>
                <a:spcPct val="0"/>
              </a:spcBef>
            </a:pPr>
            <a:r>
              <a:rPr lang="en-AU" dirty="0"/>
              <a:t>Pack of laminated sections of BLS and ALS algorithms</a:t>
            </a:r>
          </a:p>
          <a:p>
            <a:pPr eaLnBrk="1" hangingPunct="1">
              <a:spcBef>
                <a:spcPct val="0"/>
              </a:spcBef>
            </a:pPr>
            <a:endParaRPr lang="en-AU" dirty="0"/>
          </a:p>
          <a:p>
            <a:pPr eaLnBrk="1" hangingPunct="1">
              <a:spcBef>
                <a:spcPct val="0"/>
              </a:spcBef>
            </a:pPr>
            <a:r>
              <a:rPr lang="en-AU" b="1" dirty="0"/>
              <a:t>5 mins to order cards into BLS and ALS algorithm sequences &amp;  keep displayed on table</a:t>
            </a:r>
          </a:p>
          <a:p>
            <a:pPr eaLnBrk="1" hangingPunct="1">
              <a:spcBef>
                <a:spcPct val="0"/>
              </a:spcBef>
            </a:pPr>
            <a:endParaRPr lang="en-AU" dirty="0"/>
          </a:p>
          <a:p>
            <a:pPr eaLnBrk="1" hangingPunct="1">
              <a:spcBef>
                <a:spcPct val="0"/>
              </a:spcBef>
            </a:pPr>
            <a:r>
              <a:rPr lang="en-AU" dirty="0"/>
              <a:t>Start whole group review of questions with activity:</a:t>
            </a:r>
          </a:p>
          <a:p>
            <a:pPr eaLnBrk="1" hangingPunct="1">
              <a:spcBef>
                <a:spcPct val="0"/>
              </a:spcBef>
            </a:pPr>
            <a:endParaRPr lang="en-AU" dirty="0"/>
          </a:p>
          <a:p>
            <a:pPr lvl="1" eaLnBrk="1" hangingPunct="1">
              <a:spcBef>
                <a:spcPct val="0"/>
              </a:spcBef>
              <a:buFont typeface="Arial" pitchFamily="34" charset="0"/>
              <a:buNone/>
            </a:pPr>
            <a:r>
              <a:rPr lang="en-AU" dirty="0"/>
              <a:t>Tap/clap at CPR rate of 100-120</a:t>
            </a:r>
            <a:r>
              <a:rPr lang="en-AU" baseline="0" dirty="0"/>
              <a:t> </a:t>
            </a:r>
            <a:r>
              <a:rPr lang="en-AU" dirty="0"/>
              <a:t>beats/min -  give group min 20 secs – watch, some in group will adapt to others or some stay confident.  Encourage whole group to listen to each other &amp; yet know their own beat.</a:t>
            </a:r>
          </a:p>
          <a:p>
            <a:pPr eaLnBrk="1" hangingPunct="1">
              <a:spcBef>
                <a:spcPct val="0"/>
              </a:spcBef>
              <a:buFontTx/>
              <a:buChar char="•"/>
            </a:pPr>
            <a:endParaRPr lang="en-AU" dirty="0"/>
          </a:p>
          <a:p>
            <a:pPr eaLnBrk="1" hangingPunct="1">
              <a:spcBef>
                <a:spcPct val="0"/>
              </a:spcBef>
            </a:pPr>
            <a:r>
              <a:rPr lang="en-AU" baseline="0" dirty="0"/>
              <a:t> * can use </a:t>
            </a:r>
            <a:r>
              <a:rPr lang="en-AU" baseline="0" dirty="0" err="1"/>
              <a:t>REALITi</a:t>
            </a:r>
            <a:r>
              <a:rPr lang="en-AU" baseline="0" dirty="0"/>
              <a:t> on CPR rhythm or SR to give audible rate – (set up in advance to ensure volume on iPad is on maximum)</a:t>
            </a:r>
            <a:endParaRPr lang="en-AU" dirty="0"/>
          </a:p>
          <a:p>
            <a:pPr eaLnBrk="1" hangingPunct="1">
              <a:spcBef>
                <a:spcPct val="0"/>
              </a:spcBef>
            </a:pPr>
            <a:r>
              <a:rPr lang="en-AU" b="1" dirty="0"/>
              <a:t> Ask why is CPR rate is at 100-120 beats/min?</a:t>
            </a:r>
          </a:p>
          <a:p>
            <a:pPr eaLnBrk="1" hangingPunct="1">
              <a:spcBef>
                <a:spcPct val="0"/>
              </a:spcBef>
            </a:pPr>
            <a:r>
              <a:rPr lang="en-AU" dirty="0"/>
              <a:t>- They will know the answer, however knowing doesn</a:t>
            </a:r>
            <a:r>
              <a:rPr lang="en-AU" altLang="en-US" dirty="0"/>
              <a:t>’</a:t>
            </a:r>
            <a:r>
              <a:rPr lang="en-AU" dirty="0"/>
              <a:t>t mean doing…….</a:t>
            </a:r>
          </a:p>
          <a:p>
            <a:pPr eaLnBrk="1" hangingPunct="1">
              <a:spcBef>
                <a:spcPct val="0"/>
              </a:spcBef>
            </a:pPr>
            <a:endParaRPr lang="en-AU" dirty="0"/>
          </a:p>
          <a:p>
            <a:pPr eaLnBrk="1" hangingPunct="1">
              <a:spcBef>
                <a:spcPct val="0"/>
              </a:spcBef>
            </a:pPr>
            <a:r>
              <a:rPr lang="en-AU" dirty="0"/>
              <a:t> clinicians (in simulation) haven</a:t>
            </a:r>
            <a:r>
              <a:rPr lang="en-AU" altLang="en-US" dirty="0"/>
              <a:t>’</a:t>
            </a:r>
            <a:r>
              <a:rPr lang="en-AU" dirty="0"/>
              <a:t>t shown to be great at keeping rate or sustaining depth – </a:t>
            </a:r>
          </a:p>
          <a:p>
            <a:pPr eaLnBrk="1" hangingPunct="1">
              <a:spcBef>
                <a:spcPct val="0"/>
              </a:spcBef>
            </a:pPr>
            <a:endParaRPr lang="en-AU" dirty="0"/>
          </a:p>
          <a:p>
            <a:pPr eaLnBrk="1" hangingPunct="1">
              <a:spcBef>
                <a:spcPct val="0"/>
              </a:spcBef>
            </a:pPr>
            <a:r>
              <a:rPr lang="en-AU" dirty="0"/>
              <a:t>Studies show that we need repeated practice and feedback on performance – ( what they are going to get on the face to face course)</a:t>
            </a:r>
          </a:p>
          <a:p>
            <a:pPr eaLnBrk="1" hangingPunct="1">
              <a:spcBef>
                <a:spcPct val="0"/>
              </a:spcBef>
            </a:pPr>
            <a:endParaRPr lang="en-AU" b="0" i="0" dirty="0"/>
          </a:p>
          <a:p>
            <a:pPr eaLnBrk="1" hangingPunct="1">
              <a:spcBef>
                <a:spcPct val="0"/>
              </a:spcBef>
            </a:pPr>
            <a:r>
              <a:rPr lang="en-AU" b="0" i="0" dirty="0"/>
              <a:t>As main</a:t>
            </a:r>
            <a:r>
              <a:rPr lang="en-AU" b="0" i="0" baseline="0" dirty="0"/>
              <a:t> evidence for resuscitation is primarily related to effective CPR – need to change manpower to prevent exhaustion &amp; maintain rate and depth</a:t>
            </a:r>
            <a:endParaRPr lang="en-AU" b="0" i="0" dirty="0"/>
          </a:p>
          <a:p>
            <a:endParaRPr lang="en-US" dirty="0"/>
          </a:p>
          <a:p>
            <a:endParaRPr lang="en-AU" dirty="0"/>
          </a:p>
        </p:txBody>
      </p:sp>
      <p:sp>
        <p:nvSpPr>
          <p:cNvPr id="4" name="Slide Number Placeholder 3"/>
          <p:cNvSpPr>
            <a:spLocks noGrp="1"/>
          </p:cNvSpPr>
          <p:nvPr>
            <p:ph type="sldNum" sz="quarter" idx="10"/>
          </p:nvPr>
        </p:nvSpPr>
        <p:spPr/>
        <p:txBody>
          <a:bodyPr/>
          <a:lstStyle/>
          <a:p>
            <a:fld id="{643F491F-83E0-47CA-8838-5BCF5CCB4CFA}" type="slidenum">
              <a:rPr lang="en-AU" smtClean="0"/>
              <a:pPr/>
              <a:t>5</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eaLnBrk="1" hangingPunct="1">
              <a:spcBef>
                <a:spcPct val="0"/>
              </a:spcBef>
            </a:pPr>
            <a:r>
              <a:rPr lang="en-AU" dirty="0"/>
              <a:t>Check with cards on the table</a:t>
            </a:r>
          </a:p>
          <a:p>
            <a:pPr eaLnBrk="1" hangingPunct="1">
              <a:spcBef>
                <a:spcPct val="0"/>
              </a:spcBef>
            </a:pPr>
            <a:r>
              <a:rPr lang="en-AU" dirty="0"/>
              <a:t>Agonal breathing – gasping/laboured breathing</a:t>
            </a:r>
          </a:p>
          <a:p>
            <a:pPr eaLnBrk="1" hangingPunct="1">
              <a:spcBef>
                <a:spcPct val="0"/>
              </a:spcBef>
            </a:pPr>
            <a:endParaRPr lang="en-AU" dirty="0"/>
          </a:p>
          <a:p>
            <a:r>
              <a:rPr lang="en-AU" sz="1200" b="1" kern="1200" dirty="0">
                <a:solidFill>
                  <a:schemeClr val="tx1"/>
                </a:solidFill>
                <a:effectLst/>
                <a:latin typeface="+mn-lt"/>
                <a:ea typeface="+mn-ea"/>
                <a:cs typeface="+mn-cs"/>
              </a:rPr>
              <a:t>D  D</a:t>
            </a:r>
            <a:r>
              <a:rPr lang="en-AU" sz="1200" kern="1200" dirty="0">
                <a:solidFill>
                  <a:schemeClr val="tx1"/>
                </a:solidFill>
                <a:effectLst/>
                <a:latin typeface="+mn-lt"/>
                <a:ea typeface="+mn-ea"/>
                <a:cs typeface="+mn-cs"/>
              </a:rPr>
              <a:t>ANGERS? </a:t>
            </a:r>
          </a:p>
          <a:p>
            <a:pPr lvl="0"/>
            <a:r>
              <a:rPr lang="en-AU" sz="1200" kern="1200" dirty="0">
                <a:solidFill>
                  <a:schemeClr val="tx1"/>
                </a:solidFill>
                <a:effectLst/>
                <a:latin typeface="+mn-lt"/>
                <a:ea typeface="+mn-ea"/>
                <a:cs typeface="+mn-cs"/>
              </a:rPr>
              <a:t>Check for danger (assess and manage risks to the rescuer and others) </a:t>
            </a:r>
          </a:p>
          <a:p>
            <a:r>
              <a:rPr lang="en-AU" sz="1200" b="1" kern="1200" dirty="0">
                <a:solidFill>
                  <a:schemeClr val="tx1"/>
                </a:solidFill>
                <a:effectLst/>
                <a:latin typeface="+mn-lt"/>
                <a:ea typeface="+mn-ea"/>
                <a:cs typeface="+mn-cs"/>
              </a:rPr>
              <a:t>R  R</a:t>
            </a:r>
            <a:r>
              <a:rPr lang="en-AU" sz="1200" kern="1200" dirty="0">
                <a:solidFill>
                  <a:schemeClr val="tx1"/>
                </a:solidFill>
                <a:effectLst/>
                <a:latin typeface="+mn-lt"/>
                <a:ea typeface="+mn-ea"/>
                <a:cs typeface="+mn-cs"/>
              </a:rPr>
              <a:t>ESPONSIVE? </a:t>
            </a:r>
          </a:p>
          <a:p>
            <a:pPr lvl="0"/>
            <a:r>
              <a:rPr lang="en-AU" sz="1200" kern="1200" dirty="0">
                <a:solidFill>
                  <a:schemeClr val="tx1"/>
                </a:solidFill>
                <a:effectLst/>
                <a:latin typeface="+mn-lt"/>
                <a:ea typeface="+mn-ea"/>
                <a:cs typeface="+mn-cs"/>
              </a:rPr>
              <a:t>If unresponsive: </a:t>
            </a:r>
          </a:p>
          <a:p>
            <a:r>
              <a:rPr lang="en-AU" sz="1200" b="1" kern="1200" dirty="0">
                <a:solidFill>
                  <a:schemeClr val="tx1"/>
                </a:solidFill>
                <a:effectLst/>
                <a:latin typeface="+mn-lt"/>
                <a:ea typeface="+mn-ea"/>
                <a:cs typeface="+mn-cs"/>
              </a:rPr>
              <a:t>S  S</a:t>
            </a:r>
            <a:r>
              <a:rPr lang="en-AU" sz="1200" kern="1200" dirty="0">
                <a:solidFill>
                  <a:schemeClr val="tx1"/>
                </a:solidFill>
                <a:effectLst/>
                <a:latin typeface="+mn-lt"/>
                <a:ea typeface="+mn-ea"/>
                <a:cs typeface="+mn-cs"/>
              </a:rPr>
              <a:t>END for HELP  </a:t>
            </a:r>
          </a:p>
          <a:p>
            <a:r>
              <a:rPr lang="en-AU" sz="1200" b="1" kern="1200" dirty="0">
                <a:solidFill>
                  <a:schemeClr val="tx1"/>
                </a:solidFill>
                <a:effectLst/>
                <a:latin typeface="+mn-lt"/>
                <a:ea typeface="+mn-ea"/>
                <a:cs typeface="+mn-cs"/>
              </a:rPr>
              <a:t>A  A</a:t>
            </a:r>
            <a:r>
              <a:rPr lang="en-AU" sz="1200" kern="1200" dirty="0">
                <a:solidFill>
                  <a:schemeClr val="tx1"/>
                </a:solidFill>
                <a:effectLst/>
                <a:latin typeface="+mn-lt"/>
                <a:ea typeface="+mn-ea"/>
                <a:cs typeface="+mn-cs"/>
              </a:rPr>
              <a:t>IRWAY </a:t>
            </a:r>
          </a:p>
          <a:p>
            <a:pPr lvl="0"/>
            <a:r>
              <a:rPr lang="en-AU" sz="1200" kern="1200" dirty="0">
                <a:solidFill>
                  <a:schemeClr val="tx1"/>
                </a:solidFill>
                <a:effectLst/>
                <a:latin typeface="+mn-lt"/>
                <a:ea typeface="+mn-ea"/>
                <a:cs typeface="+mn-cs"/>
              </a:rPr>
              <a:t>Open the airway </a:t>
            </a:r>
          </a:p>
          <a:p>
            <a:r>
              <a:rPr lang="en-AU" sz="1200" b="1" kern="1200" dirty="0">
                <a:solidFill>
                  <a:schemeClr val="tx1"/>
                </a:solidFill>
                <a:effectLst/>
                <a:latin typeface="+mn-lt"/>
                <a:ea typeface="+mn-ea"/>
                <a:cs typeface="+mn-cs"/>
              </a:rPr>
              <a:t>B  B</a:t>
            </a:r>
            <a:r>
              <a:rPr lang="en-AU" sz="1200" kern="1200" dirty="0">
                <a:solidFill>
                  <a:schemeClr val="tx1"/>
                </a:solidFill>
                <a:effectLst/>
                <a:latin typeface="+mn-lt"/>
                <a:ea typeface="+mn-ea"/>
                <a:cs typeface="+mn-cs"/>
              </a:rPr>
              <a:t>REATHING </a:t>
            </a:r>
          </a:p>
          <a:p>
            <a:pPr lvl="0"/>
            <a:r>
              <a:rPr lang="en-AU" sz="1200" kern="1200" dirty="0">
                <a:solidFill>
                  <a:schemeClr val="tx1"/>
                </a:solidFill>
                <a:effectLst/>
                <a:latin typeface="+mn-lt"/>
                <a:ea typeface="+mn-ea"/>
                <a:cs typeface="+mn-cs"/>
              </a:rPr>
              <a:t>Check breathing. If apnoeic or agonal (gasping laboured breathing) give 2 initial ventilations with a bag-mask ventilation (BMV) device. </a:t>
            </a:r>
          </a:p>
          <a:p>
            <a:pPr lvl="0"/>
            <a:r>
              <a:rPr lang="en-AU" sz="1200" kern="1200" dirty="0">
                <a:solidFill>
                  <a:schemeClr val="tx1"/>
                </a:solidFill>
                <a:effectLst/>
                <a:latin typeface="+mn-lt"/>
                <a:ea typeface="+mn-ea"/>
                <a:cs typeface="+mn-cs"/>
              </a:rPr>
              <a:t>If a BMV device is not immediately available, commence external cardiac compressions. </a:t>
            </a:r>
          </a:p>
          <a:p>
            <a:r>
              <a:rPr lang="en-AU" sz="1200" b="1" kern="1200" dirty="0">
                <a:solidFill>
                  <a:schemeClr val="tx1"/>
                </a:solidFill>
                <a:effectLst/>
                <a:latin typeface="+mn-lt"/>
                <a:ea typeface="+mn-ea"/>
                <a:cs typeface="+mn-cs"/>
              </a:rPr>
              <a:t>C  C</a:t>
            </a:r>
            <a:r>
              <a:rPr lang="en-AU" sz="1200" kern="1200" dirty="0">
                <a:solidFill>
                  <a:schemeClr val="tx1"/>
                </a:solidFill>
                <a:effectLst/>
                <a:latin typeface="+mn-lt"/>
                <a:ea typeface="+mn-ea"/>
                <a:cs typeface="+mn-cs"/>
              </a:rPr>
              <a:t>PR </a:t>
            </a:r>
          </a:p>
          <a:p>
            <a:pPr lvl="0"/>
            <a:r>
              <a:rPr lang="en-AU" sz="1200" kern="1200" dirty="0">
                <a:solidFill>
                  <a:schemeClr val="tx1"/>
                </a:solidFill>
                <a:effectLst/>
                <a:latin typeface="+mn-lt"/>
                <a:ea typeface="+mn-ea"/>
                <a:cs typeface="+mn-cs"/>
              </a:rPr>
              <a:t>If unresponsive and apnoeic or agonal breathing, start CPR (15 chest compressions followed by 2 ventilations).  </a:t>
            </a:r>
          </a:p>
          <a:p>
            <a:pPr lvl="0"/>
            <a:r>
              <a:rPr lang="en-AU" sz="1200" kern="1200" dirty="0">
                <a:solidFill>
                  <a:schemeClr val="tx1"/>
                </a:solidFill>
                <a:effectLst/>
                <a:latin typeface="+mn-lt"/>
                <a:ea typeface="+mn-ea"/>
                <a:cs typeface="+mn-cs"/>
              </a:rPr>
              <a:t>Indications for CPR are no response and apnoeic or agonal breathing. Palpation of a pulse (or its absence) is not reliable as the sole determinant of cardiac arrest and need for chest compressions. Pulse checks (up to 10 seconds) may still be used as part of the assessment for return of spontaneous circulation (ROSC). </a:t>
            </a:r>
          </a:p>
          <a:p>
            <a:pPr lvl="0"/>
            <a:r>
              <a:rPr lang="en-AU" sz="1200" kern="1200" dirty="0">
                <a:solidFill>
                  <a:schemeClr val="tx1"/>
                </a:solidFill>
                <a:effectLst/>
                <a:latin typeface="+mn-lt"/>
                <a:ea typeface="+mn-ea"/>
                <a:cs typeface="+mn-cs"/>
              </a:rPr>
              <a:t>Use the two-thumb encircling technique for chest compressions in an infant as it results in consistently greater depth and less fatigue. Consider using the heel of one hand if the rescuer is unable to achieve optimal compression depth using the two-thumb encircling technique. </a:t>
            </a:r>
          </a:p>
          <a:p>
            <a:r>
              <a:rPr lang="en-AU" sz="1200" b="1" kern="1200" dirty="0">
                <a:solidFill>
                  <a:schemeClr val="tx1"/>
                </a:solidFill>
                <a:effectLst/>
                <a:latin typeface="+mn-lt"/>
                <a:ea typeface="+mn-ea"/>
                <a:cs typeface="+mn-cs"/>
              </a:rPr>
              <a:t>D  D</a:t>
            </a:r>
            <a:r>
              <a:rPr lang="en-AU" sz="1200" kern="1200" dirty="0">
                <a:solidFill>
                  <a:schemeClr val="tx1"/>
                </a:solidFill>
                <a:effectLst/>
                <a:latin typeface="+mn-lt"/>
                <a:ea typeface="+mn-ea"/>
                <a:cs typeface="+mn-cs"/>
              </a:rPr>
              <a:t>EFIBRILLATION </a:t>
            </a:r>
          </a:p>
          <a:p>
            <a:pPr lvl="0"/>
            <a:r>
              <a:rPr lang="en-AU" sz="1200" kern="1200" dirty="0">
                <a:solidFill>
                  <a:schemeClr val="tx1"/>
                </a:solidFill>
                <a:effectLst/>
                <a:latin typeface="+mn-lt"/>
                <a:ea typeface="+mn-ea"/>
                <a:cs typeface="+mn-cs"/>
              </a:rPr>
              <a:t>Attach manual defibrillator or an Automated External Defibrillator (AED) as soon as available and follow the prompts. Place the pads in an antero-posterior position. </a:t>
            </a:r>
          </a:p>
          <a:p>
            <a:pPr eaLnBrk="1" hangingPunct="1">
              <a:spcBef>
                <a:spcPct val="0"/>
              </a:spcBef>
            </a:pPr>
            <a:endParaRPr lang="en-AU" dirty="0"/>
          </a:p>
          <a:p>
            <a:pPr eaLnBrk="1" hangingPunct="1">
              <a:spcBef>
                <a:spcPct val="0"/>
              </a:spcBef>
            </a:pPr>
            <a:endParaRPr lang="en-AU" dirty="0"/>
          </a:p>
          <a:p>
            <a:endParaRPr lang="en-AU" dirty="0"/>
          </a:p>
        </p:txBody>
      </p:sp>
      <p:sp>
        <p:nvSpPr>
          <p:cNvPr id="39939" name="Slide Number Placeholder 3"/>
          <p:cNvSpPr>
            <a:spLocks noGrp="1"/>
          </p:cNvSpPr>
          <p:nvPr>
            <p:ph type="sldNum" sz="quarter" idx="5"/>
          </p:nvPr>
        </p:nvSpPr>
        <p:spPr bwMode="auto">
          <a:noFill/>
          <a:ln>
            <a:miter lim="800000"/>
            <a:headEnd/>
            <a:tailEnd/>
          </a:ln>
        </p:spPr>
        <p:txBody>
          <a:bodyPr/>
          <a:lstStyle/>
          <a:p>
            <a:fld id="{8427BC76-F097-4E2C-BABF-94174BC99750}" type="slidenum">
              <a:rPr lang="en-AU"/>
              <a:pPr/>
              <a:t>6</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Points of difference – this is for the general public</a:t>
            </a:r>
          </a:p>
          <a:p>
            <a:endParaRPr lang="en-US" dirty="0"/>
          </a:p>
          <a:p>
            <a:r>
              <a:rPr lang="en-US" dirty="0"/>
              <a:t>APLS/ANZCOR 2026 PBLS sequence is for trained</a:t>
            </a:r>
            <a:r>
              <a:rPr lang="en-US" baseline="0" dirty="0"/>
              <a:t> paediatric healthcare providers</a:t>
            </a:r>
            <a:endParaRPr lang="en-US" dirty="0"/>
          </a:p>
          <a:p>
            <a:endParaRPr lang="en-US" dirty="0"/>
          </a:p>
          <a:p>
            <a:r>
              <a:rPr lang="en-US" dirty="0"/>
              <a:t>Normal breathing? – Include 2 rescue breaths</a:t>
            </a:r>
          </a:p>
          <a:p>
            <a:r>
              <a:rPr lang="en-US" dirty="0"/>
              <a:t>(children</a:t>
            </a:r>
            <a:r>
              <a:rPr lang="en-US" baseline="0" dirty="0"/>
              <a:t> have hypoxic arrests)</a:t>
            </a:r>
            <a:endParaRPr lang="en-US" dirty="0"/>
          </a:p>
          <a:p>
            <a:r>
              <a:rPr lang="en-US" dirty="0"/>
              <a:t>Signs of life?</a:t>
            </a:r>
          </a:p>
          <a:p>
            <a:r>
              <a:rPr lang="en-US" dirty="0"/>
              <a:t>Start CPR 15:2 </a:t>
            </a:r>
            <a:r>
              <a:rPr lang="en-US" dirty="0" err="1"/>
              <a:t>vs</a:t>
            </a:r>
            <a:r>
              <a:rPr lang="en-US" dirty="0"/>
              <a:t> 30:2</a:t>
            </a:r>
          </a:p>
        </p:txBody>
      </p:sp>
      <p:sp>
        <p:nvSpPr>
          <p:cNvPr id="41987" name="Slide Number Placeholder 3"/>
          <p:cNvSpPr>
            <a:spLocks noGrp="1"/>
          </p:cNvSpPr>
          <p:nvPr>
            <p:ph type="sldNum" sz="quarter" idx="5"/>
          </p:nvPr>
        </p:nvSpPr>
        <p:spPr bwMode="auto">
          <a:noFill/>
          <a:ln>
            <a:miter lim="800000"/>
            <a:headEnd/>
            <a:tailEnd/>
          </a:ln>
        </p:spPr>
        <p:txBody>
          <a:bodyPr/>
          <a:lstStyle/>
          <a:p>
            <a:fld id="{55F12940-C9C6-449B-B7A4-843E7530E1D2}" type="slidenum">
              <a:rPr lang="en-AU"/>
              <a:pPr/>
              <a:t>8</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eaLnBrk="1" hangingPunct="1">
              <a:spcBef>
                <a:spcPct val="0"/>
              </a:spcBef>
            </a:pPr>
            <a:r>
              <a:rPr lang="en-AU" dirty="0"/>
              <a:t>Check with cards on the table</a:t>
            </a:r>
          </a:p>
          <a:p>
            <a:pPr eaLnBrk="1" hangingPunct="1"/>
            <a:endParaRPr lang="en-US" dirty="0"/>
          </a:p>
          <a:p>
            <a:pPr eaLnBrk="1" hangingPunct="1">
              <a:spcBef>
                <a:spcPct val="0"/>
              </a:spcBef>
            </a:pPr>
            <a:r>
              <a:rPr lang="en-AU" b="1" dirty="0"/>
              <a:t> 5 mins of small group activity</a:t>
            </a:r>
          </a:p>
          <a:p>
            <a:pPr eaLnBrk="1" hangingPunct="1">
              <a:spcBef>
                <a:spcPct val="0"/>
              </a:spcBef>
            </a:pPr>
            <a:endParaRPr lang="en-AU" dirty="0"/>
          </a:p>
          <a:p>
            <a:pPr eaLnBrk="1" hangingPunct="1">
              <a:spcBef>
                <a:spcPct val="0"/>
              </a:spcBef>
            </a:pPr>
            <a:r>
              <a:rPr lang="en-AU" dirty="0"/>
              <a:t>Questions</a:t>
            </a:r>
            <a:r>
              <a:rPr lang="en-AU" baseline="0" dirty="0"/>
              <a:t> to be</a:t>
            </a:r>
            <a:r>
              <a:rPr lang="en-AU" dirty="0"/>
              <a:t> answered in their groups – worksheet with questions</a:t>
            </a:r>
            <a:r>
              <a:rPr lang="en-AU" baseline="0" dirty="0"/>
              <a:t> provided</a:t>
            </a:r>
            <a:endParaRPr lang="en-AU" dirty="0"/>
          </a:p>
          <a:p>
            <a:pPr eaLnBrk="1" hangingPunct="1">
              <a:spcBef>
                <a:spcPct val="0"/>
              </a:spcBef>
            </a:pPr>
            <a:endParaRPr lang="en-AU" dirty="0"/>
          </a:p>
          <a:p>
            <a:pPr eaLnBrk="1" hangingPunct="1">
              <a:spcBef>
                <a:spcPct val="0"/>
              </a:spcBef>
              <a:buFontTx/>
              <a:buChar char="-"/>
            </a:pPr>
            <a:r>
              <a:rPr lang="en-AU" b="1" dirty="0"/>
              <a:t>How long is a cycle?</a:t>
            </a:r>
          </a:p>
          <a:p>
            <a:pPr eaLnBrk="1" hangingPunct="1">
              <a:spcBef>
                <a:spcPct val="0"/>
              </a:spcBef>
              <a:buFontTx/>
              <a:buChar char="-"/>
            </a:pPr>
            <a:endParaRPr lang="en-AU" b="1" dirty="0"/>
          </a:p>
          <a:p>
            <a:pPr eaLnBrk="1" hangingPunct="1">
              <a:spcBef>
                <a:spcPct val="0"/>
              </a:spcBef>
              <a:buFontTx/>
              <a:buChar char="-"/>
            </a:pPr>
            <a:r>
              <a:rPr lang="en-AU" b="1" dirty="0"/>
              <a:t>What do you do during</a:t>
            </a:r>
            <a:r>
              <a:rPr lang="en-AU" b="1" baseline="0" dirty="0"/>
              <a:t> the 2 minute </a:t>
            </a:r>
            <a:r>
              <a:rPr lang="en-AU" b="1" dirty="0"/>
              <a:t>cycle?</a:t>
            </a:r>
          </a:p>
          <a:p>
            <a:pPr eaLnBrk="1" hangingPunct="1">
              <a:spcBef>
                <a:spcPct val="0"/>
              </a:spcBef>
              <a:buFontTx/>
              <a:buNone/>
            </a:pPr>
            <a:endParaRPr lang="en-AU" dirty="0"/>
          </a:p>
          <a:p>
            <a:pPr eaLnBrk="1" hangingPunct="1">
              <a:spcBef>
                <a:spcPct val="0"/>
              </a:spcBef>
            </a:pPr>
            <a:r>
              <a:rPr lang="en-AU" b="1" dirty="0"/>
              <a:t>When is adrenaline given? VT/VF vs  asystole?</a:t>
            </a:r>
          </a:p>
          <a:p>
            <a:pPr eaLnBrk="1" hangingPunct="1">
              <a:spcBef>
                <a:spcPct val="0"/>
              </a:spcBef>
            </a:pPr>
            <a:endParaRPr lang="en-AU" dirty="0"/>
          </a:p>
          <a:p>
            <a:pPr eaLnBrk="1" hangingPunct="1">
              <a:lnSpc>
                <a:spcPct val="80000"/>
              </a:lnSpc>
            </a:pPr>
            <a:r>
              <a:rPr lang="en-GB" b="1" dirty="0"/>
              <a:t>Which of the Hs and Ts are of particular importance in asystole</a:t>
            </a:r>
            <a:r>
              <a:rPr lang="en-GB" dirty="0"/>
              <a:t>?</a:t>
            </a:r>
          </a:p>
          <a:p>
            <a:pPr eaLnBrk="1" hangingPunct="1">
              <a:lnSpc>
                <a:spcPct val="80000"/>
              </a:lnSpc>
            </a:pPr>
            <a:r>
              <a:rPr lang="en-GB" dirty="0"/>
              <a:t>	hypoxia</a:t>
            </a:r>
          </a:p>
          <a:p>
            <a:pPr eaLnBrk="1" hangingPunct="1">
              <a:lnSpc>
                <a:spcPct val="80000"/>
              </a:lnSpc>
            </a:pPr>
            <a:r>
              <a:rPr lang="en-GB" dirty="0"/>
              <a:t>	hypovolaemia</a:t>
            </a:r>
          </a:p>
          <a:p>
            <a:pPr eaLnBrk="1" hangingPunct="1">
              <a:lnSpc>
                <a:spcPct val="80000"/>
              </a:lnSpc>
            </a:pPr>
            <a:r>
              <a:rPr lang="en-GB" dirty="0"/>
              <a:t>	anything else suggested by history of child</a:t>
            </a:r>
            <a:r>
              <a:rPr lang="en-GB" altLang="en-US" dirty="0"/>
              <a:t>’</a:t>
            </a:r>
            <a:r>
              <a:rPr lang="en-GB" dirty="0"/>
              <a:t>s illness/injury</a:t>
            </a:r>
          </a:p>
          <a:p>
            <a:pPr eaLnBrk="1" hangingPunct="1">
              <a:lnSpc>
                <a:spcPct val="80000"/>
              </a:lnSpc>
            </a:pPr>
            <a:endParaRPr lang="en-GB" b="1" dirty="0"/>
          </a:p>
          <a:p>
            <a:pPr eaLnBrk="1" hangingPunct="1"/>
            <a:r>
              <a:rPr lang="en-GB" b="1" dirty="0"/>
              <a:t>Which of the  Hs and Ts are of particular importance in PEA?</a:t>
            </a:r>
          </a:p>
          <a:p>
            <a:pPr eaLnBrk="1" hangingPunct="1"/>
            <a:r>
              <a:rPr lang="en-GB" dirty="0"/>
              <a:t>	hypovolaemia</a:t>
            </a:r>
          </a:p>
          <a:p>
            <a:pPr eaLnBrk="1" hangingPunct="1"/>
            <a:r>
              <a:rPr lang="en-GB" dirty="0"/>
              <a:t>	hypocalcaemia</a:t>
            </a:r>
          </a:p>
          <a:p>
            <a:pPr eaLnBrk="1" hangingPunct="1"/>
            <a:r>
              <a:rPr lang="en-GB" dirty="0"/>
              <a:t>	tension pneumothorax</a:t>
            </a:r>
          </a:p>
          <a:p>
            <a:pPr eaLnBrk="1" hangingPunct="1"/>
            <a:r>
              <a:rPr lang="en-GB" dirty="0"/>
              <a:t>	cardiac tamponade</a:t>
            </a:r>
          </a:p>
          <a:p>
            <a:pPr eaLnBrk="1" hangingPunct="1"/>
            <a:r>
              <a:rPr lang="en-GB" dirty="0"/>
              <a:t>	hypothermia</a:t>
            </a:r>
          </a:p>
          <a:p>
            <a:pPr eaLnBrk="1" hangingPunct="1"/>
            <a:r>
              <a:rPr lang="en-GB" dirty="0"/>
              <a:t>	pulmonary embolus</a:t>
            </a:r>
          </a:p>
          <a:p>
            <a:pPr eaLnBrk="1" hangingPunct="1"/>
            <a:endParaRPr lang="en-GB" dirty="0"/>
          </a:p>
          <a:p>
            <a:pPr eaLnBrk="1" hangingPunct="1">
              <a:spcBef>
                <a:spcPct val="0"/>
              </a:spcBef>
            </a:pPr>
            <a:r>
              <a:rPr lang="en-AU" b="1" dirty="0"/>
              <a:t>How is ROSC assessed? </a:t>
            </a:r>
            <a:r>
              <a:rPr lang="en-AU" dirty="0"/>
              <a:t>– </a:t>
            </a:r>
            <a:r>
              <a:rPr lang="en-AU" i="0" dirty="0">
                <a:solidFill>
                  <a:srgbClr val="FF0000"/>
                </a:solidFill>
              </a:rPr>
              <a:t>why feel for a pulse?</a:t>
            </a:r>
          </a:p>
          <a:p>
            <a:pPr eaLnBrk="1" hangingPunct="1">
              <a:spcBef>
                <a:spcPct val="0"/>
              </a:spcBef>
            </a:pPr>
            <a:r>
              <a:rPr lang="en-AU" i="0" dirty="0">
                <a:solidFill>
                  <a:srgbClr val="FF0000"/>
                </a:solidFill>
              </a:rPr>
              <a:t>Where do you feel for a pulse? </a:t>
            </a:r>
          </a:p>
          <a:p>
            <a:pPr eaLnBrk="1" hangingPunct="1">
              <a:spcBef>
                <a:spcPct val="0"/>
              </a:spcBef>
            </a:pPr>
            <a:endParaRPr lang="en-AU" dirty="0"/>
          </a:p>
          <a:p>
            <a:pPr algn="r" eaLnBrk="1" hangingPunct="1">
              <a:lnSpc>
                <a:spcPct val="80000"/>
              </a:lnSpc>
            </a:pPr>
            <a:r>
              <a:rPr lang="en-US" dirty="0"/>
              <a:t>..</a:t>
            </a:r>
          </a:p>
        </p:txBody>
      </p:sp>
      <p:sp>
        <p:nvSpPr>
          <p:cNvPr id="44035" name="Slide Number Placeholder 3"/>
          <p:cNvSpPr>
            <a:spLocks noGrp="1"/>
          </p:cNvSpPr>
          <p:nvPr>
            <p:ph type="sldNum" sz="quarter" idx="5"/>
          </p:nvPr>
        </p:nvSpPr>
        <p:spPr bwMode="auto">
          <a:noFill/>
          <a:ln>
            <a:miter lim="800000"/>
            <a:headEnd/>
            <a:tailEnd/>
          </a:ln>
        </p:spPr>
        <p:txBody>
          <a:bodyPr/>
          <a:lstStyle/>
          <a:p>
            <a:fld id="{F15A4DBD-D183-4C39-A128-7AF485269D00}" type="slidenum">
              <a:rPr lang="en-AU"/>
              <a:pPr/>
              <a:t>9</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eaLnBrk="1" hangingPunct="1"/>
            <a:r>
              <a:rPr lang="en-US" dirty="0"/>
              <a:t>This is the part of the ALS algorithm  for VF/VT</a:t>
            </a:r>
          </a:p>
          <a:p>
            <a:pPr eaLnBrk="1" hangingPunct="1">
              <a:spcBef>
                <a:spcPct val="0"/>
              </a:spcBef>
            </a:pPr>
            <a:endParaRPr lang="en-AU" dirty="0"/>
          </a:p>
          <a:p>
            <a:pPr eaLnBrk="1" hangingPunct="1">
              <a:spcBef>
                <a:spcPct val="0"/>
              </a:spcBef>
            </a:pPr>
            <a:r>
              <a:rPr lang="en-AU" dirty="0"/>
              <a:t>Questions</a:t>
            </a:r>
            <a:r>
              <a:rPr lang="en-AU" baseline="0" dirty="0"/>
              <a:t> to be</a:t>
            </a:r>
            <a:r>
              <a:rPr lang="en-AU" dirty="0"/>
              <a:t> answered in their groups – worksheet with questions</a:t>
            </a:r>
            <a:r>
              <a:rPr lang="en-AU" baseline="0" dirty="0"/>
              <a:t> provided</a:t>
            </a:r>
            <a:endParaRPr lang="en-AU" dirty="0"/>
          </a:p>
          <a:p>
            <a:pPr eaLnBrk="1" hangingPunct="1">
              <a:spcBef>
                <a:spcPct val="0"/>
              </a:spcBef>
            </a:pPr>
            <a:endParaRPr lang="en-AU" dirty="0"/>
          </a:p>
          <a:p>
            <a:pPr eaLnBrk="1" hangingPunct="1">
              <a:spcBef>
                <a:spcPct val="0"/>
              </a:spcBef>
              <a:buFontTx/>
              <a:buChar char="-"/>
            </a:pPr>
            <a:r>
              <a:rPr lang="en-AU" b="1" dirty="0"/>
              <a:t>How long is a cycle?</a:t>
            </a:r>
          </a:p>
          <a:p>
            <a:pPr eaLnBrk="1" hangingPunct="1">
              <a:spcBef>
                <a:spcPct val="0"/>
              </a:spcBef>
              <a:buFontTx/>
              <a:buChar char="-"/>
            </a:pPr>
            <a:endParaRPr lang="en-AU" b="1" dirty="0"/>
          </a:p>
          <a:p>
            <a:pPr eaLnBrk="1" hangingPunct="1">
              <a:spcBef>
                <a:spcPct val="0"/>
              </a:spcBef>
              <a:buFontTx/>
              <a:buChar char="-"/>
            </a:pPr>
            <a:r>
              <a:rPr lang="en-AU" b="1" dirty="0"/>
              <a:t>What do you do during</a:t>
            </a:r>
            <a:r>
              <a:rPr lang="en-AU" b="1" baseline="0" dirty="0"/>
              <a:t> the 2 minute </a:t>
            </a:r>
            <a:r>
              <a:rPr lang="en-AU" b="1" dirty="0"/>
              <a:t>cycle?</a:t>
            </a:r>
          </a:p>
          <a:p>
            <a:pPr eaLnBrk="1" hangingPunct="1">
              <a:spcBef>
                <a:spcPct val="0"/>
              </a:spcBef>
              <a:buFontTx/>
              <a:buNone/>
            </a:pPr>
            <a:endParaRPr lang="en-AU" dirty="0"/>
          </a:p>
          <a:p>
            <a:pPr eaLnBrk="1" hangingPunct="1">
              <a:spcBef>
                <a:spcPct val="0"/>
              </a:spcBef>
            </a:pPr>
            <a:r>
              <a:rPr lang="en-AU" b="1" dirty="0"/>
              <a:t>When is adrenaline given? VT/VF </a:t>
            </a:r>
            <a:r>
              <a:rPr lang="en-AU" b="1" dirty="0" err="1"/>
              <a:t>vs</a:t>
            </a:r>
            <a:r>
              <a:rPr lang="en-AU" b="1" dirty="0"/>
              <a:t>  </a:t>
            </a:r>
            <a:r>
              <a:rPr lang="en-AU" b="1" dirty="0" err="1"/>
              <a:t>asystole</a:t>
            </a:r>
            <a:r>
              <a:rPr lang="en-AU" b="1" dirty="0"/>
              <a:t>?</a:t>
            </a:r>
          </a:p>
          <a:p>
            <a:pPr eaLnBrk="1" hangingPunct="1">
              <a:spcBef>
                <a:spcPct val="0"/>
              </a:spcBef>
            </a:pPr>
            <a:endParaRPr lang="en-AU" dirty="0"/>
          </a:p>
          <a:p>
            <a:pPr eaLnBrk="1" hangingPunct="1">
              <a:lnSpc>
                <a:spcPct val="80000"/>
              </a:lnSpc>
            </a:pPr>
            <a:r>
              <a:rPr lang="en-GB" b="1" dirty="0"/>
              <a:t>Which of the Hs and Ts are of particular importance in </a:t>
            </a:r>
            <a:r>
              <a:rPr lang="en-GB" b="1" dirty="0" err="1"/>
              <a:t>asystole</a:t>
            </a:r>
            <a:r>
              <a:rPr lang="en-GB" dirty="0"/>
              <a:t>?</a:t>
            </a:r>
          </a:p>
          <a:p>
            <a:pPr eaLnBrk="1" hangingPunct="1">
              <a:lnSpc>
                <a:spcPct val="80000"/>
              </a:lnSpc>
            </a:pPr>
            <a:r>
              <a:rPr lang="en-GB" dirty="0"/>
              <a:t>	hypoxia</a:t>
            </a:r>
          </a:p>
          <a:p>
            <a:pPr eaLnBrk="1" hangingPunct="1">
              <a:lnSpc>
                <a:spcPct val="80000"/>
              </a:lnSpc>
            </a:pPr>
            <a:r>
              <a:rPr lang="en-GB" dirty="0"/>
              <a:t>	</a:t>
            </a:r>
            <a:r>
              <a:rPr lang="en-GB" dirty="0" err="1"/>
              <a:t>hypovolaemia</a:t>
            </a:r>
            <a:endParaRPr lang="en-GB" dirty="0"/>
          </a:p>
          <a:p>
            <a:pPr eaLnBrk="1" hangingPunct="1">
              <a:lnSpc>
                <a:spcPct val="80000"/>
              </a:lnSpc>
            </a:pPr>
            <a:r>
              <a:rPr lang="en-GB" dirty="0"/>
              <a:t>	anything else suggested by history of child</a:t>
            </a:r>
            <a:r>
              <a:rPr lang="en-GB" altLang="en-US" dirty="0"/>
              <a:t>’</a:t>
            </a:r>
            <a:r>
              <a:rPr lang="en-GB" dirty="0"/>
              <a:t>s illness/injury</a:t>
            </a:r>
          </a:p>
          <a:p>
            <a:pPr eaLnBrk="1" hangingPunct="1">
              <a:lnSpc>
                <a:spcPct val="80000"/>
              </a:lnSpc>
            </a:pPr>
            <a:endParaRPr lang="en-GB" b="1" dirty="0"/>
          </a:p>
          <a:p>
            <a:pPr eaLnBrk="1" hangingPunct="1"/>
            <a:r>
              <a:rPr lang="en-GB" b="1" dirty="0"/>
              <a:t>Which of the  Hs and Ts are of particular importance in PEA?</a:t>
            </a:r>
          </a:p>
          <a:p>
            <a:pPr eaLnBrk="1" hangingPunct="1"/>
            <a:r>
              <a:rPr lang="en-GB" dirty="0"/>
              <a:t>	</a:t>
            </a:r>
            <a:r>
              <a:rPr lang="en-GB" dirty="0" err="1"/>
              <a:t>hypovolaemia</a:t>
            </a:r>
            <a:endParaRPr lang="en-GB" dirty="0"/>
          </a:p>
          <a:p>
            <a:pPr eaLnBrk="1" hangingPunct="1"/>
            <a:r>
              <a:rPr lang="en-GB" dirty="0"/>
              <a:t>	hypocalcaemia</a:t>
            </a:r>
          </a:p>
          <a:p>
            <a:pPr eaLnBrk="1" hangingPunct="1"/>
            <a:r>
              <a:rPr lang="en-GB" dirty="0"/>
              <a:t>	tension </a:t>
            </a:r>
            <a:r>
              <a:rPr lang="en-GB" dirty="0" err="1"/>
              <a:t>pneumothorax</a:t>
            </a:r>
            <a:endParaRPr lang="en-GB" dirty="0"/>
          </a:p>
          <a:p>
            <a:pPr eaLnBrk="1" hangingPunct="1"/>
            <a:r>
              <a:rPr lang="en-GB" dirty="0"/>
              <a:t>	cardiac </a:t>
            </a:r>
            <a:r>
              <a:rPr lang="en-GB" dirty="0" err="1"/>
              <a:t>tamponade</a:t>
            </a:r>
            <a:endParaRPr lang="en-GB" dirty="0"/>
          </a:p>
          <a:p>
            <a:pPr eaLnBrk="1" hangingPunct="1"/>
            <a:r>
              <a:rPr lang="en-GB" dirty="0"/>
              <a:t>	hypothermia</a:t>
            </a:r>
          </a:p>
          <a:p>
            <a:pPr eaLnBrk="1" hangingPunct="1"/>
            <a:r>
              <a:rPr lang="en-GB" dirty="0"/>
              <a:t>	pulmonary embolus</a:t>
            </a:r>
          </a:p>
          <a:p>
            <a:pPr eaLnBrk="1" hangingPunct="1"/>
            <a:endParaRPr lang="en-GB" dirty="0"/>
          </a:p>
          <a:p>
            <a:pPr eaLnBrk="1" hangingPunct="1">
              <a:spcBef>
                <a:spcPct val="0"/>
              </a:spcBef>
            </a:pPr>
            <a:r>
              <a:rPr lang="en-AU" b="1" dirty="0"/>
              <a:t>How is ROSC assessed? </a:t>
            </a:r>
            <a:r>
              <a:rPr lang="en-AU" dirty="0"/>
              <a:t>– </a:t>
            </a:r>
            <a:r>
              <a:rPr lang="en-AU" i="0" dirty="0">
                <a:solidFill>
                  <a:srgbClr val="FF0000"/>
                </a:solidFill>
              </a:rPr>
              <a:t>why feel for a pulse?</a:t>
            </a:r>
          </a:p>
          <a:p>
            <a:pPr eaLnBrk="1" hangingPunct="1">
              <a:spcBef>
                <a:spcPct val="0"/>
              </a:spcBef>
            </a:pPr>
            <a:r>
              <a:rPr lang="en-AU" i="0" dirty="0">
                <a:solidFill>
                  <a:srgbClr val="FF0000"/>
                </a:solidFill>
              </a:rPr>
              <a:t>Where do you feel for a pulse? </a:t>
            </a:r>
          </a:p>
          <a:p>
            <a:pPr eaLnBrk="1" hangingPunct="1"/>
            <a:endParaRPr lang="en-GB" dirty="0"/>
          </a:p>
          <a:p>
            <a:pPr eaLnBrk="1" hangingPunct="1">
              <a:lnSpc>
                <a:spcPct val="80000"/>
              </a:lnSpc>
            </a:pPr>
            <a:endParaRPr lang="en-GB" dirty="0"/>
          </a:p>
          <a:p>
            <a:pPr eaLnBrk="1" hangingPunct="1">
              <a:lnSpc>
                <a:spcPct val="80000"/>
              </a:lnSpc>
            </a:pPr>
            <a:r>
              <a:rPr lang="en-US" dirty="0"/>
              <a:t> </a:t>
            </a:r>
          </a:p>
        </p:txBody>
      </p:sp>
      <p:sp>
        <p:nvSpPr>
          <p:cNvPr id="46083" name="Slide Number Placeholder 3"/>
          <p:cNvSpPr txBox="1">
            <a:spLocks noGrp="1"/>
          </p:cNvSpPr>
          <p:nvPr/>
        </p:nvSpPr>
        <p:spPr bwMode="auto">
          <a:xfrm>
            <a:off x="3850444" y="9428583"/>
            <a:ext cx="2945659" cy="496332"/>
          </a:xfrm>
          <a:prstGeom prst="rect">
            <a:avLst/>
          </a:prstGeom>
          <a:noFill/>
          <a:ln w="9525">
            <a:noFill/>
            <a:miter lim="800000"/>
            <a:headEnd/>
            <a:tailEnd/>
          </a:ln>
        </p:spPr>
        <p:txBody>
          <a:bodyPr anchor="b"/>
          <a:lstStyle/>
          <a:p>
            <a:pPr algn="r"/>
            <a:fld id="{02F9E841-EEC9-4EC1-BD9A-B0E854D9CE6A}" type="slidenum">
              <a:rPr lang="en-AU" sz="1200"/>
              <a:pPr algn="r"/>
              <a:t>10</a:t>
            </a:fld>
            <a:endParaRPr lang="en-AU"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Intro.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Text Placeholder 10"/>
          <p:cNvSpPr>
            <a:spLocks noGrp="1"/>
          </p:cNvSpPr>
          <p:nvPr>
            <p:ph type="body" sz="quarter" idx="10"/>
          </p:nvPr>
        </p:nvSpPr>
        <p:spPr>
          <a:xfrm>
            <a:off x="3216534" y="4528282"/>
            <a:ext cx="5729029" cy="2208918"/>
          </a:xfrm>
        </p:spPr>
        <p:txBody>
          <a:bodyPr/>
          <a:lstStyle>
            <a:lvl1pPr marL="0" indent="0">
              <a:buNone/>
              <a:defRPr sz="6000">
                <a:solidFill>
                  <a:schemeClr val="bg1"/>
                </a:solidFill>
              </a:defRPr>
            </a:lvl1pPr>
            <a:lvl2pPr marL="457200" indent="0">
              <a:buNone/>
              <a:defRPr>
                <a:solidFill>
                  <a:schemeClr val="bg1"/>
                </a:solidFill>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p:txBody>
      </p:sp>
      <p:sp>
        <p:nvSpPr>
          <p:cNvPr id="13" name="Picture Placeholder 12"/>
          <p:cNvSpPr>
            <a:spLocks noGrp="1"/>
          </p:cNvSpPr>
          <p:nvPr>
            <p:ph type="pic" sz="quarter" idx="11"/>
          </p:nvPr>
        </p:nvSpPr>
        <p:spPr>
          <a:xfrm>
            <a:off x="-18662" y="1932803"/>
            <a:ext cx="3064358" cy="2305822"/>
          </a:xfrm>
        </p:spPr>
        <p:txBody>
          <a:bodyPr/>
          <a:lstStyle/>
          <a:p>
            <a:r>
              <a:rPr lang="en-US"/>
              <a:t>Click icon to add picture</a:t>
            </a:r>
          </a:p>
        </p:txBody>
      </p:sp>
    </p:spTree>
    <p:extLst>
      <p:ext uri="{BB962C8B-B14F-4D97-AF65-F5344CB8AC3E}">
        <p14:creationId xmlns:p14="http://schemas.microsoft.com/office/powerpoint/2010/main" val="3002758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ortrait with Caption">
    <p:spTree>
      <p:nvGrpSpPr>
        <p:cNvPr id="1" name=""/>
        <p:cNvGrpSpPr/>
        <p:nvPr/>
      </p:nvGrpSpPr>
      <p:grpSpPr>
        <a:xfrm>
          <a:off x="0" y="0"/>
          <a:ext cx="0" cy="0"/>
          <a:chOff x="0" y="0"/>
          <a:chExt cx="0" cy="0"/>
        </a:xfrm>
      </p:grpSpPr>
      <p:sp>
        <p:nvSpPr>
          <p:cNvPr id="24" name="Picture Placeholder 23"/>
          <p:cNvSpPr>
            <a:spLocks noGrp="1"/>
          </p:cNvSpPr>
          <p:nvPr>
            <p:ph type="pic" sz="quarter" idx="10"/>
          </p:nvPr>
        </p:nvSpPr>
        <p:spPr>
          <a:xfrm>
            <a:off x="304800" y="228600"/>
            <a:ext cx="4754880" cy="63246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nchor="t"/>
          <a:lstStyle>
            <a:lvl1pPr marL="0" indent="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5" name="Text Placeholder 24"/>
          <p:cNvSpPr>
            <a:spLocks noGrp="1"/>
          </p:cNvSpPr>
          <p:nvPr>
            <p:ph type="body" sz="quarter" idx="11" hasCustomPrompt="1"/>
          </p:nvPr>
        </p:nvSpPr>
        <p:spPr>
          <a:xfrm>
            <a:off x="5105400" y="228600"/>
            <a:ext cx="3200400" cy="3810000"/>
          </a:xfrm>
        </p:spPr>
        <p:txBody>
          <a:bodyPr tIns="91440" bIns="91440" anchor="t"/>
          <a:lstStyle>
            <a:lvl1pPr marL="0" marR="0" indent="0" algn="l">
              <a:buFontTx/>
              <a:buNone/>
              <a:defRPr sz="2000" i="0"/>
            </a:lvl1pPr>
            <a:extLst/>
          </a:lstStyle>
          <a:p>
            <a:pPr lvl="0"/>
            <a:r>
              <a:rPr lang="en-US" dirty="0"/>
              <a:t>Click to add caption</a:t>
            </a:r>
          </a:p>
        </p:txBody>
      </p:sp>
      <p:sp>
        <p:nvSpPr>
          <p:cNvPr id="7" name="Date Placeholder 6"/>
          <p:cNvSpPr>
            <a:spLocks noGrp="1"/>
          </p:cNvSpPr>
          <p:nvPr>
            <p:ph type="dt" sz="half" idx="12"/>
          </p:nvPr>
        </p:nvSpPr>
        <p:spPr>
          <a:xfrm rot="16200000">
            <a:off x="7696200" y="1012825"/>
            <a:ext cx="2133600" cy="365125"/>
          </a:xfrm>
          <a:prstGeom prst="rect">
            <a:avLst/>
          </a:prstGeom>
        </p:spPr>
        <p:txBody>
          <a:bodyPr/>
          <a:lstStyle/>
          <a:p>
            <a:pPr algn="r"/>
            <a:fld id="{9668B50E-0B48-4566-8609-C51CF752A7DF}" type="datetimeFigureOut">
              <a:rPr lang="en-US" smtClean="0">
                <a:solidFill>
                  <a:schemeClr val="bg1"/>
                </a:solidFill>
              </a:rPr>
              <a:pPr algn="r"/>
              <a:t>6/11/2026</a:t>
            </a:fld>
            <a:endParaRPr lang="en-US"/>
          </a:p>
        </p:txBody>
      </p:sp>
      <p:sp>
        <p:nvSpPr>
          <p:cNvPr id="8" name="Slide Number Placeholder 7"/>
          <p:cNvSpPr>
            <a:spLocks noGrp="1"/>
          </p:cNvSpPr>
          <p:nvPr>
            <p:ph type="sldNum" sz="quarter" idx="13"/>
          </p:nvPr>
        </p:nvSpPr>
        <p:spPr>
          <a:xfrm rot="5400000">
            <a:off x="8278813" y="5962650"/>
            <a:ext cx="968375" cy="365125"/>
          </a:xfrm>
          <a:prstGeom prst="rect">
            <a:avLst/>
          </a:prstGeom>
        </p:spPr>
        <p:txBody>
          <a:bodyPr/>
          <a:lstStyle/>
          <a:p>
            <a:fld id="{8A4431D5-1B33-458B-8AFD-CECCB0FA18CB}" type="slidenum">
              <a:rPr lang="en-US" smtClean="0">
                <a:solidFill>
                  <a:srgbClr val="FFFFFF"/>
                </a:solidFill>
              </a:rPr>
              <a:pPr/>
              <a:t>‹#›</a:t>
            </a:fld>
            <a:endParaRPr lang="en-US"/>
          </a:p>
        </p:txBody>
      </p:sp>
      <p:sp>
        <p:nvSpPr>
          <p:cNvPr id="9" name="Footer Placeholder 8"/>
          <p:cNvSpPr>
            <a:spLocks noGrp="1"/>
          </p:cNvSpPr>
          <p:nvPr>
            <p:ph type="ftr" sz="quarter" idx="14"/>
          </p:nvPr>
        </p:nvSpPr>
        <p:spPr>
          <a:xfrm rot="16200000">
            <a:off x="7162800" y="3832226"/>
            <a:ext cx="3200400" cy="365125"/>
          </a:xfrm>
          <a:prstGeom prst="rect">
            <a:avLst/>
          </a:prstGeom>
        </p:spPr>
        <p:txBody>
          <a:bodyPr/>
          <a:lstStyle/>
          <a:p>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F0359D6-3872-0242-8159-039607285362}" type="datetimeFigureOut">
              <a:rPr lang="en-US" smtClean="0"/>
              <a:pPr/>
              <a:t>6/11/2026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42D4999-5E50-684E-B90E-421B46335E31}" type="slidenum">
              <a:rPr lang="en-US" smtClean="0"/>
              <a:pPr/>
              <a:t>‹#›</a:t>
            </a:fld>
            <a:endParaRPr lang="en-US"/>
          </a:p>
        </p:txBody>
      </p:sp>
    </p:spTree>
    <p:extLst>
      <p:ext uri="{BB962C8B-B14F-4D97-AF65-F5344CB8AC3E}">
        <p14:creationId xmlns:p14="http://schemas.microsoft.com/office/powerpoint/2010/main" val="1410962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F0359D6-3872-0242-8159-039607285362}" type="datetimeFigureOut">
              <a:rPr lang="en-US" smtClean="0"/>
              <a:pPr/>
              <a:t>6/11/2026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42D4999-5E50-684E-B90E-421B46335E31}" type="slidenum">
              <a:rPr lang="en-US" smtClean="0"/>
              <a:pPr/>
              <a:t>‹#›</a:t>
            </a:fld>
            <a:endParaRPr lang="en-US"/>
          </a:p>
        </p:txBody>
      </p:sp>
    </p:spTree>
    <p:extLst>
      <p:ext uri="{BB962C8B-B14F-4D97-AF65-F5344CB8AC3E}">
        <p14:creationId xmlns:p14="http://schemas.microsoft.com/office/powerpoint/2010/main" val="1484050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F0359D6-3872-0242-8159-039607285362}" type="datetimeFigureOut">
              <a:rPr lang="en-US" smtClean="0"/>
              <a:pPr/>
              <a:t>6/11/2026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42D4999-5E50-684E-B90E-421B46335E31}" type="slidenum">
              <a:rPr lang="en-US" smtClean="0"/>
              <a:pPr/>
              <a:t>‹#›</a:t>
            </a:fld>
            <a:endParaRPr lang="en-US"/>
          </a:p>
        </p:txBody>
      </p:sp>
    </p:spTree>
    <p:extLst>
      <p:ext uri="{BB962C8B-B14F-4D97-AF65-F5344CB8AC3E}">
        <p14:creationId xmlns:p14="http://schemas.microsoft.com/office/powerpoint/2010/main" val="4071277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Tree>
    <p:extLst>
      <p:ext uri="{BB962C8B-B14F-4D97-AF65-F5344CB8AC3E}">
        <p14:creationId xmlns:p14="http://schemas.microsoft.com/office/powerpoint/2010/main" val="3593015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F0359D6-3872-0242-8159-039607285362}" type="datetimeFigureOut">
              <a:rPr lang="en-US" smtClean="0"/>
              <a:pPr/>
              <a:t>6/11/2026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42D4999-5E50-684E-B90E-421B46335E31}" type="slidenum">
              <a:rPr lang="en-US" smtClean="0"/>
              <a:pPr/>
              <a:t>‹#›</a:t>
            </a:fld>
            <a:endParaRPr lang="en-US"/>
          </a:p>
        </p:txBody>
      </p:sp>
    </p:spTree>
    <p:extLst>
      <p:ext uri="{BB962C8B-B14F-4D97-AF65-F5344CB8AC3E}">
        <p14:creationId xmlns:p14="http://schemas.microsoft.com/office/powerpoint/2010/main" val="1776133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1270128"/>
            <a:ext cx="5111750" cy="52737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51088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Tree>
    <p:extLst>
      <p:ext uri="{BB962C8B-B14F-4D97-AF65-F5344CB8AC3E}">
        <p14:creationId xmlns:p14="http://schemas.microsoft.com/office/powerpoint/2010/main" val="2296635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F0359D6-3872-0242-8159-039607285362}" type="datetimeFigureOut">
              <a:rPr lang="en-US" smtClean="0"/>
              <a:pPr/>
              <a:t>6/11/2026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42D4999-5E50-684E-B90E-421B46335E31}" type="slidenum">
              <a:rPr lang="en-US" smtClean="0"/>
              <a:pPr/>
              <a:t>‹#›</a:t>
            </a:fld>
            <a:endParaRPr lang="en-US"/>
          </a:p>
        </p:txBody>
      </p:sp>
    </p:spTree>
    <p:extLst>
      <p:ext uri="{BB962C8B-B14F-4D97-AF65-F5344CB8AC3E}">
        <p14:creationId xmlns:p14="http://schemas.microsoft.com/office/powerpoint/2010/main" val="2620682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8478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62245" y="2130425"/>
            <a:ext cx="6989707" cy="1470025"/>
          </a:xfrm>
        </p:spPr>
        <p:txBody>
          <a:bodyPr/>
          <a:lstStyle>
            <a:lvl1pPr algn="l">
              <a:defRPr/>
            </a:lvl1pPr>
          </a:lstStyle>
          <a:p>
            <a:r>
              <a:rPr lang="en-AU" dirty="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Tree>
    <p:extLst>
      <p:ext uri="{BB962C8B-B14F-4D97-AF65-F5344CB8AC3E}">
        <p14:creationId xmlns:p14="http://schemas.microsoft.com/office/powerpoint/2010/main" val="362280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8292" y="426504"/>
            <a:ext cx="6709166" cy="1325562"/>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08125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EF3B5BF0-E94A-D542-9132-98539F53C0D6}" type="datetimeFigureOut">
              <a:rPr lang="en-US" smtClean="0"/>
              <a:pPr/>
              <a:t>6/11/2026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DC39F5-97EA-8444-B54B-112E82432604}" type="slidenum">
              <a:rPr lang="en-US" smtClean="0"/>
              <a:pPr/>
              <a:t>‹#›</a:t>
            </a:fld>
            <a:endParaRPr lang="en-US"/>
          </a:p>
        </p:txBody>
      </p:sp>
    </p:spTree>
    <p:extLst>
      <p:ext uri="{BB962C8B-B14F-4D97-AF65-F5344CB8AC3E}">
        <p14:creationId xmlns:p14="http://schemas.microsoft.com/office/powerpoint/2010/main" val="3817708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83C2D4-5A6C-4B4C-82CC-AB0CE98E3DA2}" type="datetimeFigureOut">
              <a:rPr lang="en-US" smtClean="0"/>
              <a:pPr/>
              <a:t>6/11/2026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5D86F7B-9DD0-7446-9B1C-33162A14C6E6}" type="slidenum">
              <a:rPr lang="en-US" smtClean="0"/>
              <a:pPr/>
              <a:t>‹#›</a:t>
            </a:fld>
            <a:endParaRPr lang="en-US"/>
          </a:p>
        </p:txBody>
      </p:sp>
    </p:spTree>
    <p:extLst>
      <p:ext uri="{BB962C8B-B14F-4D97-AF65-F5344CB8AC3E}">
        <p14:creationId xmlns:p14="http://schemas.microsoft.com/office/powerpoint/2010/main" val="962984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625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87632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680365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6645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602861"/>
            <a:ext cx="4040188" cy="3951288"/>
          </a:xfrm>
        </p:spPr>
        <p:txBody>
          <a:bodyPr/>
          <a:lstStyle>
            <a:lvl1pPr>
              <a:defRPr sz="2400"/>
            </a:lvl1pPr>
            <a:lvl2pPr>
              <a:defRPr sz="2000"/>
            </a:lvl2pPr>
            <a:lvl3pPr marL="914400" indent="0">
              <a:buNone/>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5" name="Text Placeholder 4"/>
          <p:cNvSpPr>
            <a:spLocks noGrp="1"/>
          </p:cNvSpPr>
          <p:nvPr>
            <p:ph type="body" sz="quarter" idx="3"/>
          </p:nvPr>
        </p:nvSpPr>
        <p:spPr>
          <a:xfrm>
            <a:off x="4645025" y="189406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602861"/>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76002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53108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918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40580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17010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3.jpeg"/><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sic%20with%20green.jp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828292" y="440310"/>
            <a:ext cx="6709166" cy="132556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8292" y="1918997"/>
            <a:ext cx="7858508" cy="4207166"/>
          </a:xfrm>
          <a:prstGeom prst="rect">
            <a:avLst/>
          </a:prstGeom>
        </p:spPr>
        <p:txBody>
          <a:bodyPr vert="horz" lIns="91440" tIns="45720" rIns="91440" bIns="45720" rtlCol="0">
            <a:normAutofit/>
          </a:bodyPr>
          <a:lstStyle/>
          <a:p>
            <a:pPr lvl="0"/>
            <a:endParaRPr lang="en-AU" dirty="0"/>
          </a:p>
          <a:p>
            <a:pPr lvl="0"/>
            <a:r>
              <a:rPr lang="en-AU" dirty="0"/>
              <a:t>Click to edit Master text styles</a:t>
            </a:r>
          </a:p>
          <a:p>
            <a:pPr lvl="1"/>
            <a:r>
              <a:rPr lang="en-AU" dirty="0"/>
              <a:t>Second level</a:t>
            </a:r>
          </a:p>
          <a:p>
            <a:pPr lvl="2"/>
            <a:r>
              <a:rPr lang="en-AU" dirty="0"/>
              <a:t>Third level</a:t>
            </a:r>
          </a:p>
        </p:txBody>
      </p:sp>
      <p:sp>
        <p:nvSpPr>
          <p:cNvPr id="5" name="TextBox 4"/>
          <p:cNvSpPr txBox="1"/>
          <p:nvPr userDrawn="1"/>
        </p:nvSpPr>
        <p:spPr>
          <a:xfrm>
            <a:off x="4754880" y="6553392"/>
            <a:ext cx="4242816" cy="369332"/>
          </a:xfrm>
          <a:prstGeom prst="rect">
            <a:avLst/>
          </a:prstGeom>
          <a:noFill/>
        </p:spPr>
        <p:txBody>
          <a:bodyPr wrap="square" rtlCol="0">
            <a:spAutoFit/>
          </a:bodyPr>
          <a:lstStyle/>
          <a:p>
            <a:pPr algn="ctr"/>
            <a:r>
              <a:rPr lang="en-AU" dirty="0">
                <a:solidFill>
                  <a:schemeClr val="bg1"/>
                </a:solidFill>
              </a:rPr>
              <a:t>Review of Paediatric BLS &amp; ALS</a:t>
            </a:r>
          </a:p>
        </p:txBody>
      </p:sp>
    </p:spTree>
    <p:extLst>
      <p:ext uri="{BB962C8B-B14F-4D97-AF65-F5344CB8AC3E}">
        <p14:creationId xmlns:p14="http://schemas.microsoft.com/office/powerpoint/2010/main" val="4216750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76" r:id="rId10"/>
  </p:sldLayoutIdLst>
  <p:txStyles>
    <p:titleStyle>
      <a:lvl1pPr algn="l" defTabSz="457200" rtl="0" eaLnBrk="1" latinLnBrk="0" hangingPunct="1">
        <a:spcBef>
          <a:spcPct val="0"/>
        </a:spcBef>
        <a:buNone/>
        <a:defRPr sz="48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asic%20just%20logo.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7011234"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p:txBody>
      </p:sp>
    </p:spTree>
    <p:extLst>
      <p:ext uri="{BB962C8B-B14F-4D97-AF65-F5344CB8AC3E}">
        <p14:creationId xmlns:p14="http://schemas.microsoft.com/office/powerpoint/2010/main" val="10924001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7"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Basic%20with%20green.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564564"/>
            <a:ext cx="6983624" cy="1143000"/>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1959156"/>
            <a:ext cx="8229600" cy="4525963"/>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p:txBody>
      </p:sp>
    </p:spTree>
    <p:extLst>
      <p:ext uri="{BB962C8B-B14F-4D97-AF65-F5344CB8AC3E}">
        <p14:creationId xmlns:p14="http://schemas.microsoft.com/office/powerpoint/2010/main" val="3614744255"/>
      </p:ext>
    </p:extLst>
  </p:cSld>
  <p:clrMap bg1="lt1" tx1="dk1" bg2="lt2" tx2="dk2" accent1="accent1" accent2="accent2" accent3="accent3" accent4="accent4" accent5="accent5" accent6="accent6" hlink="hlink" folHlink="folHlink"/>
  <p:sldLayoutIdLst>
    <p:sldLayoutId id="214748367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3B5BF0-E94A-D542-9132-98539F53C0D6}" type="datetimeFigureOut">
              <a:rPr lang="en-US" smtClean="0"/>
              <a:pPr/>
              <a:t>6/11/2026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DC39F5-97EA-8444-B54B-112E82432604}" type="slidenum">
              <a:rPr lang="en-US" smtClean="0"/>
              <a:pPr/>
              <a:t>‹#›</a:t>
            </a:fld>
            <a:endParaRPr lang="en-US"/>
          </a:p>
        </p:txBody>
      </p:sp>
    </p:spTree>
    <p:extLst>
      <p:ext uri="{BB962C8B-B14F-4D97-AF65-F5344CB8AC3E}">
        <p14:creationId xmlns:p14="http://schemas.microsoft.com/office/powerpoint/2010/main" val="3371549306"/>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1.xml"/><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1.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216534" y="4922432"/>
            <a:ext cx="5729029" cy="1935574"/>
          </a:xfrm>
        </p:spPr>
        <p:txBody>
          <a:bodyPr>
            <a:normAutofit fontScale="92500"/>
          </a:bodyPr>
          <a:lstStyle/>
          <a:p>
            <a:pPr>
              <a:spcBef>
                <a:spcPts val="0"/>
              </a:spcBef>
            </a:pPr>
            <a:r>
              <a:rPr lang="en-AU" sz="4800" dirty="0"/>
              <a:t>Review of </a:t>
            </a:r>
          </a:p>
          <a:p>
            <a:pPr>
              <a:spcBef>
                <a:spcPts val="0"/>
              </a:spcBef>
            </a:pPr>
            <a:r>
              <a:rPr lang="en-AU" sz="5400" dirty="0"/>
              <a:t>Paediatric BLS &amp; ALS</a:t>
            </a:r>
          </a:p>
        </p:txBody>
      </p:sp>
      <p:pic>
        <p:nvPicPr>
          <p:cNvPr id="6" name="Picture Placeholder 5"/>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l="10085"/>
          <a:stretch/>
        </p:blipFill>
        <p:spPr>
          <a:xfrm>
            <a:off x="0" y="2122616"/>
            <a:ext cx="3056880" cy="1911722"/>
          </a:xfrm>
        </p:spPr>
      </p:pic>
      <p:sp>
        <p:nvSpPr>
          <p:cNvPr id="2" name="TextBox 1"/>
          <p:cNvSpPr txBox="1"/>
          <p:nvPr/>
        </p:nvSpPr>
        <p:spPr>
          <a:xfrm>
            <a:off x="342900" y="438150"/>
            <a:ext cx="2400300" cy="707886"/>
          </a:xfrm>
          <a:prstGeom prst="rect">
            <a:avLst/>
          </a:prstGeom>
          <a:noFill/>
        </p:spPr>
        <p:txBody>
          <a:bodyPr wrap="square" rtlCol="0">
            <a:spAutoFit/>
          </a:bodyPr>
          <a:lstStyle/>
          <a:p>
            <a:r>
              <a:rPr lang="en-AU" sz="4000" dirty="0">
                <a:solidFill>
                  <a:schemeClr val="bg1"/>
                </a:solidFill>
              </a:rPr>
              <a:t>7</a:t>
            </a:r>
            <a:r>
              <a:rPr lang="en-AU" sz="4000" baseline="30000" dirty="0">
                <a:solidFill>
                  <a:schemeClr val="bg1"/>
                </a:solidFill>
              </a:rPr>
              <a:t>th</a:t>
            </a:r>
            <a:r>
              <a:rPr lang="en-AU" sz="4000" dirty="0">
                <a:solidFill>
                  <a:schemeClr val="bg1"/>
                </a:solidFill>
              </a:rPr>
              <a:t> edition</a:t>
            </a:r>
          </a:p>
        </p:txBody>
      </p:sp>
    </p:spTree>
    <p:extLst>
      <p:ext uri="{BB962C8B-B14F-4D97-AF65-F5344CB8AC3E}">
        <p14:creationId xmlns:p14="http://schemas.microsoft.com/office/powerpoint/2010/main" val="3542941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a:hlinkClick r:id="rId3" action="ppaction://hlinksldjump"/>
          </p:cNvPr>
          <p:cNvSpPr>
            <a:spLocks noChangeArrowheads="1"/>
          </p:cNvSpPr>
          <p:nvPr/>
        </p:nvSpPr>
        <p:spPr bwMode="auto">
          <a:xfrm>
            <a:off x="5508625" y="2492375"/>
            <a:ext cx="1439863" cy="2016125"/>
          </a:xfrm>
          <a:prstGeom prst="rect">
            <a:avLst/>
          </a:prstGeom>
          <a:solidFill>
            <a:schemeClr val="accent1">
              <a:alpha val="0"/>
            </a:schemeClr>
          </a:solidFill>
          <a:ln w="9525">
            <a:noFill/>
            <a:miter lim="800000"/>
            <a:headEnd/>
            <a:tailEnd/>
          </a:ln>
        </p:spPr>
        <p:txBody>
          <a:bodyPr wrap="none" anchor="ctr"/>
          <a:lstStyle/>
          <a:p>
            <a:endParaRPr lang="en-AU"/>
          </a:p>
        </p:txBody>
      </p:sp>
      <p:sp>
        <p:nvSpPr>
          <p:cNvPr id="8" name="Rectangle 6"/>
          <p:cNvSpPr txBox="1">
            <a:spLocks noChangeArrowheads="1"/>
          </p:cNvSpPr>
          <p:nvPr/>
        </p:nvSpPr>
        <p:spPr bwMode="auto">
          <a:xfrm>
            <a:off x="5569664" y="131273"/>
            <a:ext cx="3403865" cy="1066800"/>
          </a:xfrm>
          <a:prstGeom prst="rect">
            <a:avLst/>
          </a:prstGeom>
          <a:noFill/>
          <a:ln w="9525">
            <a:noFill/>
            <a:miter lim="800000"/>
            <a:headEnd/>
            <a:tailEnd/>
          </a:ln>
        </p:spPr>
        <p:txBody>
          <a:bodyPr anchor="ctr"/>
          <a:lstStyle/>
          <a:p>
            <a:pPr>
              <a:defRPr/>
            </a:pPr>
            <a:endParaRPr lang="en-US" sz="3200" kern="0" dirty="0">
              <a:latin typeface="+mj-lt"/>
              <a:ea typeface="+mj-ea"/>
              <a:cs typeface="+mj-cs"/>
            </a:endParaRPr>
          </a:p>
        </p:txBody>
      </p:sp>
      <p:grpSp>
        <p:nvGrpSpPr>
          <p:cNvPr id="7" name="Group 6"/>
          <p:cNvGrpSpPr/>
          <p:nvPr/>
        </p:nvGrpSpPr>
        <p:grpSpPr>
          <a:xfrm>
            <a:off x="7834419" y="1650652"/>
            <a:ext cx="1196114" cy="1162049"/>
            <a:chOff x="7380288" y="1485900"/>
            <a:chExt cx="1512887" cy="1655763"/>
          </a:xfrm>
        </p:grpSpPr>
        <p:pic>
          <p:nvPicPr>
            <p:cNvPr id="9" name="Picture 5" descr="Book graphic.bmp"/>
            <p:cNvPicPr>
              <a:picLocks noChangeAspect="1"/>
            </p:cNvPicPr>
            <p:nvPr/>
          </p:nvPicPr>
          <p:blipFill>
            <a:blip r:embed="rId4" cstate="print"/>
            <a:srcRect/>
            <a:stretch>
              <a:fillRect/>
            </a:stretch>
          </p:blipFill>
          <p:spPr bwMode="auto">
            <a:xfrm>
              <a:off x="7524750" y="1485900"/>
              <a:ext cx="1079500" cy="1081088"/>
            </a:xfrm>
            <a:prstGeom prst="rect">
              <a:avLst/>
            </a:prstGeom>
            <a:noFill/>
            <a:ln w="9525">
              <a:noFill/>
              <a:miter lim="800000"/>
              <a:headEnd/>
              <a:tailEnd/>
            </a:ln>
          </p:spPr>
        </p:pic>
        <p:sp>
          <p:nvSpPr>
            <p:cNvPr id="10" name="Rectangle 4"/>
            <p:cNvSpPr txBox="1">
              <a:spLocks noChangeArrowheads="1"/>
            </p:cNvSpPr>
            <p:nvPr/>
          </p:nvSpPr>
          <p:spPr bwMode="auto">
            <a:xfrm>
              <a:off x="7380288" y="2638425"/>
              <a:ext cx="1512887" cy="503238"/>
            </a:xfrm>
            <a:prstGeom prst="rect">
              <a:avLst/>
            </a:prstGeom>
            <a:noFill/>
            <a:ln w="34925">
              <a:solidFill>
                <a:srgbClr val="FFFFFF"/>
              </a:solidFill>
              <a:miter lim="800000"/>
              <a:headEnd/>
              <a:tailEnd/>
            </a:ln>
          </p:spPr>
          <p:txBody>
            <a:bodyPr/>
            <a:lstStyle/>
            <a:p>
              <a:pPr marL="342900" indent="-342900" algn="ctr">
                <a:spcBef>
                  <a:spcPct val="20000"/>
                </a:spcBef>
                <a:defRPr/>
              </a:pPr>
              <a:r>
                <a:rPr lang="en-US" sz="2800" b="1" dirty="0">
                  <a:solidFill>
                    <a:schemeClr val="tx1">
                      <a:lumMod val="85000"/>
                      <a:lumOff val="15000"/>
                    </a:schemeClr>
                  </a:solidFill>
                  <a:ea typeface="Verdana" pitchFamily="34" charset="0"/>
                  <a:cs typeface="Verdana" pitchFamily="34" charset="0"/>
                </a:rPr>
                <a:t>Ch 18</a:t>
              </a:r>
              <a:endParaRPr lang="en-GB" sz="2800" b="1" dirty="0">
                <a:solidFill>
                  <a:schemeClr val="tx1">
                    <a:lumMod val="85000"/>
                    <a:lumOff val="15000"/>
                  </a:schemeClr>
                </a:solidFill>
                <a:ea typeface="Verdana" pitchFamily="34" charset="0"/>
                <a:cs typeface="Verdana" pitchFamily="34" charset="0"/>
              </a:endParaRPr>
            </a:p>
          </p:txBody>
        </p:sp>
      </p:grpSp>
      <p:pic>
        <p:nvPicPr>
          <p:cNvPr id="3" name="Picture 2">
            <a:extLst>
              <a:ext uri="{FF2B5EF4-FFF2-40B4-BE49-F238E27FC236}">
                <a16:creationId xmlns:a16="http://schemas.microsoft.com/office/drawing/2014/main" id="{40529A4C-04CE-C796-DA11-5644A16C3729}"/>
              </a:ext>
            </a:extLst>
          </p:cNvPr>
          <p:cNvPicPr>
            <a:picLocks noChangeAspect="1"/>
          </p:cNvPicPr>
          <p:nvPr/>
        </p:nvPicPr>
        <p:blipFill>
          <a:blip r:embed="rId5"/>
          <a:srcRect/>
          <a:stretch/>
        </p:blipFill>
        <p:spPr>
          <a:xfrm>
            <a:off x="772466" y="39749"/>
            <a:ext cx="6728263" cy="6728263"/>
          </a:xfrm>
          <a:prstGeom prst="rect">
            <a:avLst/>
          </a:prstGeom>
        </p:spPr>
      </p:pic>
      <p:sp>
        <p:nvSpPr>
          <p:cNvPr id="5" name="Rounded Rectangle 4">
            <a:extLst>
              <a:ext uri="{FF2B5EF4-FFF2-40B4-BE49-F238E27FC236}">
                <a16:creationId xmlns:a16="http://schemas.microsoft.com/office/drawing/2014/main" id="{4E5D8937-7AFE-0F6C-9099-C501DC1DCB80}"/>
              </a:ext>
            </a:extLst>
          </p:cNvPr>
          <p:cNvSpPr/>
          <p:nvPr/>
        </p:nvSpPr>
        <p:spPr>
          <a:xfrm>
            <a:off x="4166990" y="1343409"/>
            <a:ext cx="1283677" cy="3938954"/>
          </a:xfrm>
          <a:prstGeom prst="roundRect">
            <a:avLst/>
          </a:prstGeom>
          <a:gradFill>
            <a:gsLst>
              <a:gs pos="0">
                <a:schemeClr val="accent1">
                  <a:tint val="100000"/>
                  <a:shade val="100000"/>
                  <a:satMod val="130000"/>
                  <a:alpha val="95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6">
            <a:extLst>
              <a:ext uri="{FF2B5EF4-FFF2-40B4-BE49-F238E27FC236}">
                <a16:creationId xmlns:a16="http://schemas.microsoft.com/office/drawing/2014/main" id="{7115669A-F579-6B5B-6224-3691CB8EB335}"/>
              </a:ext>
            </a:extLst>
          </p:cNvPr>
          <p:cNvSpPr txBox="1">
            <a:spLocks noChangeArrowheads="1"/>
          </p:cNvSpPr>
          <p:nvPr/>
        </p:nvSpPr>
        <p:spPr bwMode="auto">
          <a:xfrm>
            <a:off x="4813227" y="232217"/>
            <a:ext cx="2585034" cy="912249"/>
          </a:xfrm>
          <a:prstGeom prst="rect">
            <a:avLst/>
          </a:prstGeom>
          <a:noFill/>
          <a:ln w="9525">
            <a:noFill/>
            <a:miter lim="800000"/>
            <a:headEnd/>
            <a:tailEnd/>
          </a:ln>
        </p:spPr>
        <p:txBody>
          <a:bodyPr anchor="ctr"/>
          <a:lstStyle/>
          <a:p>
            <a:pPr>
              <a:defRPr/>
            </a:pPr>
            <a:r>
              <a:rPr lang="en-US" sz="2400" b="1" kern="0" dirty="0">
                <a:latin typeface="+mj-lt"/>
                <a:ea typeface="+mj-ea"/>
                <a:cs typeface="+mj-cs"/>
              </a:rPr>
              <a:t>VF/VT algorithm</a:t>
            </a:r>
            <a:endParaRPr lang="en-US" sz="2400" kern="0" dirty="0">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F9C0E9-2805-CB7A-7752-13EC8981A1F6}"/>
              </a:ext>
            </a:extLst>
          </p:cNvPr>
          <p:cNvPicPr>
            <a:picLocks noChangeAspect="1"/>
          </p:cNvPicPr>
          <p:nvPr/>
        </p:nvPicPr>
        <p:blipFill>
          <a:blip r:embed="rId3"/>
          <a:stretch>
            <a:fillRect/>
          </a:stretch>
        </p:blipFill>
        <p:spPr>
          <a:xfrm>
            <a:off x="52755" y="198192"/>
            <a:ext cx="9026318" cy="6378454"/>
          </a:xfrm>
          <a:prstGeom prst="rect">
            <a:avLst/>
          </a:prstGeom>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Grp="1" noChangeArrowheads="1"/>
          </p:cNvSpPr>
          <p:nvPr>
            <p:ph type="title"/>
          </p:nvPr>
        </p:nvSpPr>
        <p:spPr>
          <a:xfrm>
            <a:off x="828292" y="248704"/>
            <a:ext cx="6709166" cy="1325562"/>
          </a:xfrm>
          <a:noFill/>
        </p:spPr>
        <p:txBody>
          <a:bodyPr/>
          <a:lstStyle/>
          <a:p>
            <a:pPr algn="l" eaLnBrk="1" hangingPunct="1"/>
            <a:r>
              <a:rPr lang="en-US" sz="5600" b="1" dirty="0">
                <a:solidFill>
                  <a:schemeClr val="tx1"/>
                </a:solidFill>
                <a:latin typeface="+mn-lt"/>
              </a:rPr>
              <a:t>Abnormal pulse</a:t>
            </a:r>
          </a:p>
        </p:txBody>
      </p:sp>
      <p:sp>
        <p:nvSpPr>
          <p:cNvPr id="3" name="Rectangle 2"/>
          <p:cNvSpPr/>
          <p:nvPr/>
        </p:nvSpPr>
        <p:spPr>
          <a:xfrm>
            <a:off x="828292" y="1047234"/>
            <a:ext cx="4525021" cy="954107"/>
          </a:xfrm>
          <a:prstGeom prst="rect">
            <a:avLst/>
          </a:prstGeom>
        </p:spPr>
        <p:txBody>
          <a:bodyPr wrap="none">
            <a:spAutoFit/>
          </a:bodyPr>
          <a:lstStyle/>
          <a:p>
            <a:r>
              <a:rPr lang="en-US" sz="5600" b="1" dirty="0"/>
              <a:t>rate or rhythm</a:t>
            </a:r>
            <a:endParaRPr lang="en-AU" sz="5600" dirty="0"/>
          </a:p>
        </p:txBody>
      </p:sp>
      <p:pic>
        <p:nvPicPr>
          <p:cNvPr id="5" name="Picture 11" descr="Sinus Bradycardia Rhythm Stri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3920" y="2509574"/>
            <a:ext cx="7924800" cy="2916238"/>
          </a:xfrm>
          <a:prstGeom prst="rect">
            <a:avLst/>
          </a:prstGeom>
          <a:noFill/>
          <a:ln w="9525">
            <a:noFill/>
            <a:miter lim="800000"/>
            <a:headEnd/>
            <a:tailEnd/>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SVT Rhythm Stri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2006" y="2299916"/>
            <a:ext cx="7856538" cy="3032125"/>
          </a:xfrm>
          <a:prstGeom prst="rect">
            <a:avLst/>
          </a:prstGeom>
          <a:noFill/>
          <a:ln w="9525">
            <a:noFill/>
            <a:miter lim="800000"/>
            <a:headEnd/>
            <a:tailEnd/>
          </a:ln>
        </p:spPr>
      </p:pic>
      <p:sp>
        <p:nvSpPr>
          <p:cNvPr id="4" name="Rectangle 6"/>
          <p:cNvSpPr txBox="1">
            <a:spLocks noChangeArrowheads="1"/>
          </p:cNvSpPr>
          <p:nvPr/>
        </p:nvSpPr>
        <p:spPr>
          <a:xfrm>
            <a:off x="828292" y="248704"/>
            <a:ext cx="5204208" cy="1325562"/>
          </a:xfrm>
          <a:prstGeom prst="rect">
            <a:avLst/>
          </a:prstGeom>
          <a:noFill/>
        </p:spPr>
        <p:txBody>
          <a:bodyPr vert="horz" lIns="91440" tIns="45720" rIns="91440" bIns="45720" rtlCol="0" anchor="ctr">
            <a:noAutofit/>
          </a:bodyPr>
          <a:lstStyle>
            <a:lvl1pPr algn="l" defTabSz="457200" rtl="0" eaLnBrk="1" latinLnBrk="0" hangingPunct="1">
              <a:spcBef>
                <a:spcPct val="0"/>
              </a:spcBef>
              <a:buNone/>
              <a:defRPr sz="4800" kern="1200">
                <a:solidFill>
                  <a:schemeClr val="tx1"/>
                </a:solidFill>
                <a:latin typeface="+mj-lt"/>
                <a:ea typeface="+mj-ea"/>
                <a:cs typeface="+mj-cs"/>
              </a:defRPr>
            </a:lvl1pPr>
          </a:lstStyle>
          <a:p>
            <a:r>
              <a:rPr lang="en-US" sz="5600" b="1" dirty="0">
                <a:latin typeface="+mn-lt"/>
              </a:rPr>
              <a:t>Abnormal pulse</a:t>
            </a:r>
          </a:p>
        </p:txBody>
      </p:sp>
      <p:sp>
        <p:nvSpPr>
          <p:cNvPr id="5" name="Rectangle 4"/>
          <p:cNvSpPr/>
          <p:nvPr/>
        </p:nvSpPr>
        <p:spPr>
          <a:xfrm>
            <a:off x="828292" y="1047234"/>
            <a:ext cx="4525021" cy="954107"/>
          </a:xfrm>
          <a:prstGeom prst="rect">
            <a:avLst/>
          </a:prstGeom>
        </p:spPr>
        <p:txBody>
          <a:bodyPr wrap="none">
            <a:spAutoFit/>
          </a:bodyPr>
          <a:lstStyle/>
          <a:p>
            <a:r>
              <a:rPr lang="en-US" sz="5600" b="1" dirty="0"/>
              <a:t>rate or rhythm</a:t>
            </a:r>
            <a:endParaRPr lang="en-AU" sz="5600"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68792" y="1182170"/>
            <a:ext cx="2202976" cy="2031325"/>
          </a:xfrm>
          <a:prstGeom prst="rect">
            <a:avLst/>
          </a:prstGeom>
          <a:noFill/>
          <a:ln w="38100">
            <a:solidFill>
              <a:schemeClr val="accent6">
                <a:lumMod val="75000"/>
              </a:schemeClr>
            </a:solidFill>
          </a:ln>
        </p:spPr>
        <p:txBody>
          <a:bodyPr wrap="square" rtlCol="0">
            <a:spAutoFit/>
          </a:bodyPr>
          <a:lstStyle/>
          <a:p>
            <a:r>
              <a:rPr lang="en-AU" b="1" dirty="0"/>
              <a:t>How is this done?</a:t>
            </a:r>
          </a:p>
          <a:p>
            <a:endParaRPr lang="en-AU" dirty="0"/>
          </a:p>
          <a:p>
            <a:endParaRPr lang="en-AU" dirty="0"/>
          </a:p>
          <a:p>
            <a:endParaRPr lang="en-AU" dirty="0"/>
          </a:p>
          <a:p>
            <a:endParaRPr lang="en-AU" dirty="0"/>
          </a:p>
          <a:p>
            <a:endParaRPr lang="en-AU" dirty="0"/>
          </a:p>
          <a:p>
            <a:endParaRPr lang="en-AU" dirty="0"/>
          </a:p>
        </p:txBody>
      </p:sp>
      <p:pic>
        <p:nvPicPr>
          <p:cNvPr id="2" name="Picture 1"/>
          <p:cNvPicPr>
            <a:picLocks noChangeAspect="1"/>
          </p:cNvPicPr>
          <p:nvPr/>
        </p:nvPicPr>
        <p:blipFill>
          <a:blip r:embed="rId3"/>
          <a:srcRect/>
          <a:stretch/>
        </p:blipFill>
        <p:spPr>
          <a:xfrm>
            <a:off x="872232" y="250023"/>
            <a:ext cx="4865290" cy="6816904"/>
          </a:xfrm>
          <a:prstGeom prst="rect">
            <a:avLst/>
          </a:prstGeom>
        </p:spPr>
      </p:pic>
      <p:sp>
        <p:nvSpPr>
          <p:cNvPr id="7" name="Rectangle 6"/>
          <p:cNvSpPr/>
          <p:nvPr/>
        </p:nvSpPr>
        <p:spPr>
          <a:xfrm>
            <a:off x="1420806" y="4961152"/>
            <a:ext cx="702481"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1420806" y="5768806"/>
            <a:ext cx="752432"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4210461" y="4630138"/>
            <a:ext cx="1024147"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4174451" y="3645998"/>
            <a:ext cx="1073410" cy="251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4066953" y="5579286"/>
            <a:ext cx="1224136"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6"/>
          <p:cNvSpPr txBox="1">
            <a:spLocks noChangeArrowheads="1"/>
          </p:cNvSpPr>
          <p:nvPr/>
        </p:nvSpPr>
        <p:spPr bwMode="auto">
          <a:xfrm>
            <a:off x="5390885" y="-38191"/>
            <a:ext cx="2343415" cy="950913"/>
          </a:xfrm>
          <a:prstGeom prst="rect">
            <a:avLst/>
          </a:prstGeom>
          <a:noFill/>
          <a:ln w="9525">
            <a:noFill/>
            <a:miter lim="800000"/>
            <a:headEnd/>
            <a:tailEnd/>
          </a:ln>
        </p:spPr>
        <p:txBody>
          <a:bodyPr anchor="ctr"/>
          <a:lstStyle/>
          <a:p>
            <a:pPr>
              <a:defRPr/>
            </a:pPr>
            <a:r>
              <a:rPr lang="en-US" sz="2800" b="1" kern="0" dirty="0">
                <a:latin typeface="+mj-lt"/>
                <a:ea typeface="+mj-ea"/>
                <a:cs typeface="+mj-cs"/>
              </a:rPr>
              <a:t>SVT algorithm</a:t>
            </a:r>
            <a:endParaRPr lang="en-US" sz="2800" kern="0" dirty="0">
              <a:latin typeface="+mj-lt"/>
              <a:ea typeface="+mj-ea"/>
              <a:cs typeface="+mj-cs"/>
            </a:endParaRPr>
          </a:p>
        </p:txBody>
      </p:sp>
      <p:sp>
        <p:nvSpPr>
          <p:cNvPr id="3" name="Rectangle 2">
            <a:extLst>
              <a:ext uri="{FF2B5EF4-FFF2-40B4-BE49-F238E27FC236}">
                <a16:creationId xmlns:a16="http://schemas.microsoft.com/office/drawing/2014/main" id="{66D8DF87-EFB4-8DFB-0E07-CA6101E7E763}"/>
              </a:ext>
            </a:extLst>
          </p:cNvPr>
          <p:cNvSpPr/>
          <p:nvPr/>
        </p:nvSpPr>
        <p:spPr>
          <a:xfrm>
            <a:off x="4161199" y="2668996"/>
            <a:ext cx="1073410" cy="251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5B2AB551-968B-BB56-79F0-9C649F98FDAF}"/>
              </a:ext>
            </a:extLst>
          </p:cNvPr>
          <p:cNvSpPr txBox="1"/>
          <p:nvPr/>
        </p:nvSpPr>
        <p:spPr>
          <a:xfrm>
            <a:off x="6997148" y="433346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3200867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rcRect/>
          <a:stretch/>
        </p:blipFill>
        <p:spPr>
          <a:xfrm>
            <a:off x="2371428" y="0"/>
            <a:ext cx="4865290" cy="6816904"/>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5600" b="1" dirty="0"/>
              <a:t>Team work</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711" y="1919288"/>
            <a:ext cx="7568278" cy="425571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5600" b="1" dirty="0"/>
              <a:t>Newborn Life Support</a:t>
            </a:r>
          </a:p>
        </p:txBody>
      </p:sp>
      <p:sp>
        <p:nvSpPr>
          <p:cNvPr id="3" name="Content Placeholder 2"/>
          <p:cNvSpPr>
            <a:spLocks noGrp="1"/>
          </p:cNvSpPr>
          <p:nvPr>
            <p:ph idx="1"/>
          </p:nvPr>
        </p:nvSpPr>
        <p:spPr>
          <a:xfrm>
            <a:off x="828292" y="1871699"/>
            <a:ext cx="7858508" cy="4207166"/>
          </a:xfrm>
        </p:spPr>
        <p:txBody>
          <a:bodyPr>
            <a:normAutofit/>
          </a:bodyPr>
          <a:lstStyle/>
          <a:p>
            <a:pPr marL="0" indent="0">
              <a:spcBef>
                <a:spcPts val="0"/>
              </a:spcBef>
              <a:buNone/>
            </a:pPr>
            <a:r>
              <a:rPr lang="en-AU" dirty="0"/>
              <a:t>Airway management will resuscitate most babies.</a:t>
            </a:r>
          </a:p>
          <a:p>
            <a:pPr marL="0" indent="0">
              <a:lnSpc>
                <a:spcPct val="150000"/>
              </a:lnSpc>
              <a:spcBef>
                <a:spcPts val="0"/>
              </a:spcBef>
              <a:buNone/>
            </a:pPr>
            <a:r>
              <a:rPr lang="en-AU" dirty="0"/>
              <a:t>Dry babies, assess ABC all together.</a:t>
            </a:r>
          </a:p>
          <a:p>
            <a:pPr marL="0" indent="0">
              <a:spcBef>
                <a:spcPts val="1200"/>
              </a:spcBef>
              <a:buNone/>
            </a:pPr>
            <a:r>
              <a:rPr lang="en-AU" dirty="0"/>
              <a:t>Read chapter in Manual (Appendix 1) &amp; follow algorithm</a:t>
            </a:r>
          </a:p>
          <a:p>
            <a:pPr>
              <a:buNone/>
            </a:pPr>
            <a:endParaRPr lang="en-A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3" descr="Book graphic.bmp"/>
          <p:cNvPicPr>
            <a:picLocks noChangeAspect="1"/>
          </p:cNvPicPr>
          <p:nvPr/>
        </p:nvPicPr>
        <p:blipFill>
          <a:blip r:embed="rId3" cstate="print"/>
          <a:srcRect/>
          <a:stretch>
            <a:fillRect/>
          </a:stretch>
        </p:blipFill>
        <p:spPr bwMode="auto">
          <a:xfrm>
            <a:off x="7524750" y="4652963"/>
            <a:ext cx="1079500" cy="1081087"/>
          </a:xfrm>
          <a:prstGeom prst="rect">
            <a:avLst/>
          </a:prstGeom>
          <a:noFill/>
          <a:ln w="9525">
            <a:noFill/>
            <a:miter lim="800000"/>
            <a:headEnd/>
            <a:tailEnd/>
          </a:ln>
        </p:spPr>
      </p:pic>
      <p:sp>
        <p:nvSpPr>
          <p:cNvPr id="7" name="Rectangle 4"/>
          <p:cNvSpPr txBox="1">
            <a:spLocks noChangeArrowheads="1"/>
          </p:cNvSpPr>
          <p:nvPr/>
        </p:nvSpPr>
        <p:spPr bwMode="auto">
          <a:xfrm>
            <a:off x="7451725" y="5805488"/>
            <a:ext cx="1296988" cy="792162"/>
          </a:xfrm>
          <a:prstGeom prst="rect">
            <a:avLst/>
          </a:prstGeom>
          <a:noFill/>
          <a:ln w="34925">
            <a:solidFill>
              <a:srgbClr val="FFFFFF"/>
            </a:solidFill>
            <a:miter lim="800000"/>
            <a:headEnd/>
            <a:tailEnd/>
          </a:ln>
        </p:spPr>
        <p:txBody>
          <a:bodyPr/>
          <a:lstStyle/>
          <a:p>
            <a:pPr marL="342900" indent="-342900">
              <a:spcBef>
                <a:spcPct val="20000"/>
              </a:spcBef>
              <a:defRPr/>
            </a:pPr>
            <a:r>
              <a:rPr lang="en-US" sz="2000" b="1" dirty="0">
                <a:solidFill>
                  <a:schemeClr val="tx1">
                    <a:lumMod val="85000"/>
                    <a:lumOff val="15000"/>
                  </a:schemeClr>
                </a:solidFill>
                <a:latin typeface="Verdana" pitchFamily="34" charset="0"/>
                <a:ea typeface="Verdana" pitchFamily="34" charset="0"/>
                <a:cs typeface="Verdana" pitchFamily="34" charset="0"/>
              </a:rPr>
              <a:t>App. G</a:t>
            </a:r>
          </a:p>
          <a:p>
            <a:pPr marL="342900" indent="-342900" algn="ctr">
              <a:spcBef>
                <a:spcPct val="20000"/>
              </a:spcBef>
              <a:defRPr/>
            </a:pPr>
            <a:r>
              <a:rPr lang="en-US" sz="2000" b="1" dirty="0">
                <a:solidFill>
                  <a:schemeClr val="tx1">
                    <a:lumMod val="85000"/>
                    <a:lumOff val="15000"/>
                  </a:schemeClr>
                </a:solidFill>
                <a:latin typeface="Verdana" pitchFamily="34" charset="0"/>
                <a:ea typeface="Verdana" pitchFamily="34" charset="0"/>
                <a:cs typeface="Verdana" pitchFamily="34" charset="0"/>
              </a:rPr>
              <a:t>p419</a:t>
            </a:r>
            <a:endParaRPr lang="en-GB" sz="2000" b="1" dirty="0">
              <a:solidFill>
                <a:schemeClr val="tx1">
                  <a:lumMod val="85000"/>
                  <a:lumOff val="15000"/>
                </a:schemeClr>
              </a:solidFill>
              <a:latin typeface="Verdana" pitchFamily="34" charset="0"/>
              <a:ea typeface="Verdana" pitchFamily="34" charset="0"/>
              <a:cs typeface="Verdana" pitchFamily="34" charset="0"/>
            </a:endParaRPr>
          </a:p>
        </p:txBody>
      </p:sp>
      <p:pic>
        <p:nvPicPr>
          <p:cNvPr id="55301" name="Picture 8" descr="9101 APLS Final Logo-MEDIUM.jpg"/>
          <p:cNvPicPr>
            <a:picLocks noChangeAspect="1"/>
          </p:cNvPicPr>
          <p:nvPr/>
        </p:nvPicPr>
        <p:blipFill>
          <a:blip r:embed="rId4" cstate="print"/>
          <a:srcRect/>
          <a:stretch>
            <a:fillRect/>
          </a:stretch>
        </p:blipFill>
        <p:spPr bwMode="auto">
          <a:xfrm>
            <a:off x="7740650" y="260350"/>
            <a:ext cx="1138238" cy="771525"/>
          </a:xfrm>
          <a:prstGeom prst="rect">
            <a:avLst/>
          </a:prstGeom>
          <a:noFill/>
          <a:ln w="9525">
            <a:noFill/>
            <a:miter lim="800000"/>
            <a:headEnd/>
            <a:tailEnd/>
          </a:ln>
        </p:spPr>
      </p:pic>
      <p:sp>
        <p:nvSpPr>
          <p:cNvPr id="55302" name="TextBox 1"/>
          <p:cNvSpPr txBox="1">
            <a:spLocks noChangeArrowheads="1"/>
          </p:cNvSpPr>
          <p:nvPr/>
        </p:nvSpPr>
        <p:spPr bwMode="auto">
          <a:xfrm>
            <a:off x="250825" y="968375"/>
            <a:ext cx="1800225" cy="647700"/>
          </a:xfrm>
          <a:prstGeom prst="rect">
            <a:avLst/>
          </a:prstGeom>
          <a:noFill/>
          <a:ln w="9525">
            <a:noFill/>
            <a:miter lim="800000"/>
            <a:headEnd/>
            <a:tailEnd/>
          </a:ln>
        </p:spPr>
        <p:txBody>
          <a:bodyPr>
            <a:spAutoFit/>
          </a:bodyPr>
          <a:lstStyle/>
          <a:p>
            <a:r>
              <a:rPr lang="en-AU" sz="1800">
                <a:latin typeface="Verdana" pitchFamily="34" charset="0"/>
                <a:cs typeface="Arial" pitchFamily="34" charset="0"/>
              </a:rPr>
              <a:t>Temp. control</a:t>
            </a:r>
          </a:p>
          <a:p>
            <a:r>
              <a:rPr lang="en-AU" sz="1800">
                <a:latin typeface="Verdana" pitchFamily="34" charset="0"/>
                <a:cs typeface="Arial" pitchFamily="34" charset="0"/>
              </a:rPr>
              <a:t>Assessment</a:t>
            </a:r>
          </a:p>
        </p:txBody>
      </p:sp>
      <p:sp>
        <p:nvSpPr>
          <p:cNvPr id="55303" name="TextBox 2"/>
          <p:cNvSpPr txBox="1">
            <a:spLocks noChangeArrowheads="1"/>
          </p:cNvSpPr>
          <p:nvPr/>
        </p:nvSpPr>
        <p:spPr bwMode="auto">
          <a:xfrm>
            <a:off x="250825" y="2492375"/>
            <a:ext cx="1800225" cy="646113"/>
          </a:xfrm>
          <a:prstGeom prst="rect">
            <a:avLst/>
          </a:prstGeom>
          <a:noFill/>
          <a:ln w="9525">
            <a:noFill/>
            <a:miter lim="800000"/>
            <a:headEnd/>
            <a:tailEnd/>
          </a:ln>
        </p:spPr>
        <p:txBody>
          <a:bodyPr>
            <a:spAutoFit/>
          </a:bodyPr>
          <a:lstStyle/>
          <a:p>
            <a:r>
              <a:rPr lang="en-AU" sz="1800">
                <a:latin typeface="Verdana" pitchFamily="34" charset="0"/>
                <a:cs typeface="Arial" pitchFamily="34" charset="0"/>
              </a:rPr>
              <a:t>Ventilation </a:t>
            </a:r>
          </a:p>
          <a:p>
            <a:r>
              <a:rPr lang="en-AU" sz="1800">
                <a:latin typeface="Verdana" pitchFamily="34" charset="0"/>
                <a:cs typeface="Arial" pitchFamily="34" charset="0"/>
              </a:rPr>
              <a:t>oximetry</a:t>
            </a:r>
          </a:p>
        </p:txBody>
      </p:sp>
      <p:pic>
        <p:nvPicPr>
          <p:cNvPr id="2" name="Picture 1"/>
          <p:cNvPicPr>
            <a:picLocks noChangeAspect="1"/>
          </p:cNvPicPr>
          <p:nvPr/>
        </p:nvPicPr>
        <p:blipFill>
          <a:blip r:embed="rId5"/>
          <a:srcRect/>
          <a:stretch/>
        </p:blipFill>
        <p:spPr>
          <a:xfrm>
            <a:off x="2147362" y="0"/>
            <a:ext cx="4846211" cy="6858000"/>
          </a:xfrm>
          <a:prstGeom prst="rect">
            <a:avLst/>
          </a:prstGeom>
        </p:spPr>
      </p:pic>
      <p:sp>
        <p:nvSpPr>
          <p:cNvPr id="55304" name="TextBox 3"/>
          <p:cNvSpPr txBox="1">
            <a:spLocks noChangeArrowheads="1"/>
          </p:cNvSpPr>
          <p:nvPr/>
        </p:nvSpPr>
        <p:spPr bwMode="auto">
          <a:xfrm>
            <a:off x="250825" y="4152900"/>
            <a:ext cx="1800225" cy="647700"/>
          </a:xfrm>
          <a:prstGeom prst="rect">
            <a:avLst/>
          </a:prstGeom>
          <a:noFill/>
          <a:ln w="9525">
            <a:noFill/>
            <a:miter lim="800000"/>
            <a:headEnd/>
            <a:tailEnd/>
          </a:ln>
        </p:spPr>
        <p:txBody>
          <a:bodyPr>
            <a:spAutoFit/>
          </a:bodyPr>
          <a:lstStyle/>
          <a:p>
            <a:r>
              <a:rPr lang="en-AU" sz="1800">
                <a:latin typeface="Verdana" pitchFamily="34" charset="0"/>
                <a:cs typeface="Arial" pitchFamily="34" charset="0"/>
              </a:rPr>
              <a:t>Chest compressions</a:t>
            </a:r>
          </a:p>
        </p:txBody>
      </p:sp>
      <p:sp>
        <p:nvSpPr>
          <p:cNvPr id="55305" name="TextBox 4"/>
          <p:cNvSpPr txBox="1">
            <a:spLocks noChangeArrowheads="1"/>
          </p:cNvSpPr>
          <p:nvPr/>
        </p:nvSpPr>
        <p:spPr bwMode="auto">
          <a:xfrm>
            <a:off x="250825" y="5589588"/>
            <a:ext cx="1800225" cy="646112"/>
          </a:xfrm>
          <a:prstGeom prst="rect">
            <a:avLst/>
          </a:prstGeom>
          <a:noFill/>
          <a:ln w="9525">
            <a:noFill/>
            <a:miter lim="800000"/>
            <a:headEnd/>
            <a:tailEnd/>
          </a:ln>
        </p:spPr>
        <p:txBody>
          <a:bodyPr>
            <a:spAutoFit/>
          </a:bodyPr>
          <a:lstStyle/>
          <a:p>
            <a:r>
              <a:rPr lang="en-AU" sz="1800">
                <a:latin typeface="Verdana" pitchFamily="34" charset="0"/>
                <a:cs typeface="Arial" pitchFamily="34" charset="0"/>
              </a:rPr>
              <a:t>UVC and adrenaline</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sz="5600" b="1" dirty="0"/>
              <a:t>Newborn Life Support</a:t>
            </a:r>
            <a:endParaRPr lang="en-AU" sz="5600" dirty="0"/>
          </a:p>
        </p:txBody>
      </p:sp>
      <p:sp>
        <p:nvSpPr>
          <p:cNvPr id="5" name="Content Placeholder 4"/>
          <p:cNvSpPr>
            <a:spLocks noGrp="1"/>
          </p:cNvSpPr>
          <p:nvPr>
            <p:ph sz="half" idx="1"/>
          </p:nvPr>
        </p:nvSpPr>
        <p:spPr>
          <a:xfrm>
            <a:off x="850900" y="2225132"/>
            <a:ext cx="4470400" cy="4525963"/>
          </a:xfrm>
        </p:spPr>
        <p:txBody>
          <a:bodyPr>
            <a:noAutofit/>
          </a:bodyPr>
          <a:lstStyle/>
          <a:p>
            <a:pPr marL="0" indent="0">
              <a:spcBef>
                <a:spcPts val="0"/>
              </a:spcBef>
              <a:buNone/>
            </a:pPr>
            <a:r>
              <a:rPr lang="en-AU" sz="3600" dirty="0"/>
              <a:t>Learn to use a t-piece if available</a:t>
            </a:r>
          </a:p>
          <a:p>
            <a:pPr marL="0" indent="0">
              <a:spcBef>
                <a:spcPts val="0"/>
              </a:spcBef>
              <a:buNone/>
            </a:pPr>
            <a:endParaRPr lang="en-AU" sz="3600" dirty="0"/>
          </a:p>
          <a:p>
            <a:pPr marL="0" indent="0">
              <a:spcBef>
                <a:spcPts val="0"/>
              </a:spcBef>
              <a:buNone/>
            </a:pPr>
            <a:r>
              <a:rPr lang="en-AU" sz="3600" dirty="0"/>
              <a:t>Attend neonatal resuscitation course</a:t>
            </a:r>
          </a:p>
          <a:p>
            <a:pPr>
              <a:buNone/>
            </a:pPr>
            <a:endParaRPr lang="en-AU" dirty="0"/>
          </a:p>
        </p:txBody>
      </p:sp>
      <p:pic>
        <p:nvPicPr>
          <p:cNvPr id="8" name="Content Placeholder 7" descr="Integrated_Resuscitation_Systems_product (1).jpg"/>
          <p:cNvPicPr>
            <a:picLocks noGrp="1" noChangeAspect="1"/>
          </p:cNvPicPr>
          <p:nvPr>
            <p:ph sz="half" idx="2"/>
          </p:nvPr>
        </p:nvPicPr>
        <p:blipFill>
          <a:blip r:embed="rId3"/>
          <a:stretch>
            <a:fillRect/>
          </a:stretch>
        </p:blipFill>
        <p:spPr>
          <a:xfrm>
            <a:off x="6600746" y="3044305"/>
            <a:ext cx="2168307" cy="3240000"/>
          </a:xfrm>
        </p:spPr>
      </p:pic>
      <p:pic>
        <p:nvPicPr>
          <p:cNvPr id="6" name="Picture 5" descr="Jackson-Rees' T-pie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0669" y="1886352"/>
            <a:ext cx="3914962" cy="11622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Box 2"/>
          <p:cNvSpPr txBox="1">
            <a:spLocks noChangeArrowheads="1"/>
          </p:cNvSpPr>
          <p:nvPr/>
        </p:nvSpPr>
        <p:spPr bwMode="auto">
          <a:xfrm>
            <a:off x="611188" y="2276475"/>
            <a:ext cx="7345362" cy="461963"/>
          </a:xfrm>
          <a:prstGeom prst="rect">
            <a:avLst/>
          </a:prstGeom>
          <a:noFill/>
          <a:ln w="9525">
            <a:noFill/>
            <a:miter lim="800000"/>
            <a:headEnd/>
            <a:tailEnd/>
          </a:ln>
        </p:spPr>
        <p:txBody>
          <a:bodyPr>
            <a:spAutoFit/>
          </a:bodyPr>
          <a:lstStyle/>
          <a:p>
            <a:pPr eaLnBrk="1" hangingPunct="1">
              <a:buFont typeface="Arial" pitchFamily="34" charset="0"/>
              <a:buChar char="•"/>
            </a:pPr>
            <a:endParaRPr lang="en-US">
              <a:latin typeface="Verdana" pitchFamily="34" charset="0"/>
            </a:endParaRPr>
          </a:p>
        </p:txBody>
      </p:sp>
      <p:sp>
        <p:nvSpPr>
          <p:cNvPr id="5" name="Title 4"/>
          <p:cNvSpPr>
            <a:spLocks noGrp="1"/>
          </p:cNvSpPr>
          <p:nvPr>
            <p:ph type="title"/>
          </p:nvPr>
        </p:nvSpPr>
        <p:spPr/>
        <p:txBody>
          <a:bodyPr/>
          <a:lstStyle/>
          <a:p>
            <a:r>
              <a:rPr lang="en-AU" b="1" dirty="0"/>
              <a:t>Review of</a:t>
            </a:r>
            <a:br>
              <a:rPr lang="en-AU" b="1" dirty="0"/>
            </a:br>
            <a:r>
              <a:rPr lang="en-AU" b="1" dirty="0"/>
              <a:t>Paediatric BLS &amp; ALS</a:t>
            </a:r>
            <a:endParaRPr lang="en-AU" dirty="0"/>
          </a:p>
        </p:txBody>
      </p:sp>
      <p:sp>
        <p:nvSpPr>
          <p:cNvPr id="8" name="Content Placeholder 2"/>
          <p:cNvSpPr>
            <a:spLocks noGrp="1"/>
          </p:cNvSpPr>
          <p:nvPr>
            <p:ph idx="1"/>
          </p:nvPr>
        </p:nvSpPr>
        <p:spPr>
          <a:xfrm>
            <a:off x="828292" y="2166729"/>
            <a:ext cx="7858508" cy="4273828"/>
          </a:xfrm>
        </p:spPr>
        <p:txBody>
          <a:bodyPr>
            <a:noAutofit/>
          </a:bodyPr>
          <a:lstStyle/>
          <a:p>
            <a:pPr marL="0" indent="0">
              <a:spcBef>
                <a:spcPts val="0"/>
              </a:spcBef>
              <a:buNone/>
              <a:defRPr/>
            </a:pPr>
            <a:endParaRPr lang="en-US" dirty="0">
              <a:ea typeface="ＭＳ Ｐゴシック" charset="0"/>
              <a:cs typeface="Verdana" charset="0"/>
            </a:endParaRPr>
          </a:p>
          <a:p>
            <a:pPr>
              <a:spcBef>
                <a:spcPts val="0"/>
              </a:spcBef>
              <a:buNone/>
              <a:defRPr/>
            </a:pPr>
            <a:r>
              <a:rPr lang="en-US" dirty="0">
                <a:ea typeface="ＭＳ Ｐゴシック" charset="0"/>
                <a:cs typeface="Verdana" charset="0"/>
              </a:rPr>
              <a:t>To demonstrate an understanding of the </a:t>
            </a:r>
            <a:r>
              <a:rPr lang="en-US" b="1" dirty="0">
                <a:ea typeface="ＭＳ Ｐゴシック" charset="0"/>
                <a:cs typeface="Verdana" charset="0"/>
              </a:rPr>
              <a:t>structured approach</a:t>
            </a:r>
            <a:r>
              <a:rPr lang="en-US" dirty="0">
                <a:ea typeface="ＭＳ Ｐゴシック" charset="0"/>
                <a:cs typeface="Verdana" charset="0"/>
              </a:rPr>
              <a:t> for managing a child who has arrested.</a:t>
            </a:r>
          </a:p>
          <a:p>
            <a:pPr>
              <a:spcBef>
                <a:spcPts val="0"/>
              </a:spcBef>
              <a:buNone/>
              <a:defRPr/>
            </a:pPr>
            <a:endParaRPr lang="en-US" dirty="0">
              <a:ea typeface="ＭＳ Ｐゴシック" charset="0"/>
              <a:cs typeface="Verdana" charset="0"/>
            </a:endParaRPr>
          </a:p>
          <a:p>
            <a:pPr>
              <a:spcBef>
                <a:spcPts val="0"/>
              </a:spcBef>
              <a:buNone/>
              <a:defRPr/>
            </a:pPr>
            <a:r>
              <a:rPr lang="en-US" dirty="0">
                <a:ea typeface="ＭＳ Ｐゴシック" charset="0"/>
                <a:cs typeface="Verdana" charset="0"/>
              </a:rPr>
              <a:t>To </a:t>
            </a:r>
            <a:r>
              <a:rPr lang="en-US" b="1" dirty="0">
                <a:ea typeface="ＭＳ Ｐゴシック" charset="0"/>
                <a:cs typeface="Verdana" charset="0"/>
              </a:rPr>
              <a:t>highlight </a:t>
            </a:r>
            <a:r>
              <a:rPr lang="en-US" dirty="0">
                <a:ea typeface="ＭＳ Ｐゴシック" charset="0"/>
                <a:cs typeface="Verdana" charset="0"/>
              </a:rPr>
              <a:t>specific management for prevalent pre-arrest cardiac conditions</a:t>
            </a:r>
          </a:p>
          <a:p>
            <a:pPr>
              <a:spcBef>
                <a:spcPts val="0"/>
              </a:spcBef>
              <a:buNone/>
              <a:defRPr/>
            </a:pPr>
            <a:endParaRPr lang="en-US" dirty="0">
              <a:ea typeface="ＭＳ Ｐゴシック" charset="0"/>
              <a:cs typeface="Verdana" charset="0"/>
            </a:endParaRPr>
          </a:p>
          <a:p>
            <a:pPr>
              <a:spcBef>
                <a:spcPts val="0"/>
              </a:spcBef>
              <a:buNone/>
              <a:defRPr/>
            </a:pPr>
            <a:r>
              <a:rPr lang="en-US" dirty="0">
                <a:ea typeface="ＭＳ Ｐゴシック" charset="0"/>
                <a:cs typeface="Verdana" charset="0"/>
              </a:rPr>
              <a:t>Briefly outline resources for managing neonatal arrest.</a:t>
            </a:r>
            <a:endParaRPr lang="en-AU"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63070" y="-496934"/>
            <a:ext cx="3558210" cy="7786747"/>
          </a:xfrm>
          <a:prstGeom prst="rect">
            <a:avLst/>
          </a:prstGeom>
          <a:noFill/>
          <a:effectLst/>
        </p:spPr>
        <p:txBody>
          <a:bodyPr wrap="square" lIns="91440" tIns="45720" rIns="91440" bIns="45720">
            <a:spAutoFit/>
          </a:bodyPr>
          <a:lstStyle/>
          <a:p>
            <a:pPr algn="ctr"/>
            <a:r>
              <a:rPr lang="en-AU" sz="50000" b="1" cap="none" spc="0" dirty="0">
                <a:ln w="1905"/>
                <a:solidFill>
                  <a:srgbClr val="F26522"/>
                </a:solidFill>
                <a:latin typeface="+mj-lt"/>
              </a:rPr>
              <a:t>?</a:t>
            </a:r>
            <a:endParaRPr lang="en-AU" sz="50000" b="1" cap="none" spc="0" dirty="0">
              <a:ln w="1905"/>
              <a:solidFill>
                <a:srgbClr val="F2652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b="1" dirty="0"/>
              <a:t>Review of</a:t>
            </a:r>
            <a:br>
              <a:rPr lang="en-AU" b="1" dirty="0"/>
            </a:br>
            <a:r>
              <a:rPr lang="en-AU" b="1" dirty="0"/>
              <a:t>Paediatric BLS &amp; ALS</a:t>
            </a:r>
            <a:endParaRPr lang="en-AU" dirty="0"/>
          </a:p>
        </p:txBody>
      </p:sp>
      <p:sp>
        <p:nvSpPr>
          <p:cNvPr id="5" name="Content Placeholder 4"/>
          <p:cNvSpPr>
            <a:spLocks noGrp="1"/>
          </p:cNvSpPr>
          <p:nvPr>
            <p:ph idx="1"/>
          </p:nvPr>
        </p:nvSpPr>
        <p:spPr>
          <a:xfrm>
            <a:off x="828292" y="2218551"/>
            <a:ext cx="7858508" cy="4207166"/>
          </a:xfrm>
        </p:spPr>
        <p:txBody>
          <a:bodyPr>
            <a:normAutofit/>
          </a:bodyPr>
          <a:lstStyle/>
          <a:p>
            <a:pPr marL="0" indent="0">
              <a:lnSpc>
                <a:spcPct val="90000"/>
              </a:lnSpc>
              <a:spcAft>
                <a:spcPts val="600"/>
              </a:spcAft>
              <a:buNone/>
              <a:defRPr/>
            </a:pPr>
            <a:r>
              <a:rPr lang="en-US" dirty="0">
                <a:ea typeface="ＭＳ Ｐゴシック" charset="0"/>
                <a:cs typeface="Verdana" charset="0"/>
              </a:rPr>
              <a:t>Managing a child who has arrested requires</a:t>
            </a:r>
          </a:p>
          <a:p>
            <a:pPr marL="0" indent="0">
              <a:spcAft>
                <a:spcPts val="600"/>
              </a:spcAft>
              <a:buNone/>
              <a:defRPr/>
            </a:pPr>
            <a:r>
              <a:rPr lang="en-US" b="1" dirty="0">
                <a:ea typeface="ＭＳ Ｐゴシック" charset="0"/>
                <a:cs typeface="Verdana" charset="0"/>
              </a:rPr>
              <a:t>a structured approach </a:t>
            </a:r>
            <a:r>
              <a:rPr lang="en-US" dirty="0">
                <a:ea typeface="ＭＳ Ｐゴシック" charset="0"/>
                <a:cs typeface="Verdana" charset="0"/>
              </a:rPr>
              <a:t>to effectively apply knowledge, skills and work as a team</a:t>
            </a:r>
          </a:p>
          <a:p>
            <a:endParaRPr lang="en-A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58800" y="121776"/>
            <a:ext cx="7112000" cy="194525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800" kern="1200">
                <a:solidFill>
                  <a:schemeClr val="tx1"/>
                </a:solidFill>
                <a:latin typeface="+mj-lt"/>
                <a:ea typeface="+mj-ea"/>
                <a:cs typeface="+mj-cs"/>
              </a:defRPr>
            </a:lvl1pPr>
          </a:lstStyle>
          <a:p>
            <a:pPr marL="360000"/>
            <a:r>
              <a:rPr lang="en-US" b="1" dirty="0"/>
              <a:t>Why APLS Structured Approach?</a:t>
            </a:r>
            <a:endParaRPr lang="en-AU" dirty="0"/>
          </a:p>
        </p:txBody>
      </p:sp>
      <p:pic>
        <p:nvPicPr>
          <p:cNvPr id="4"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55420" y="2168627"/>
            <a:ext cx="3158002" cy="420660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90218" y="332863"/>
            <a:ext cx="7112000" cy="1945250"/>
          </a:xfrm>
        </p:spPr>
        <p:txBody>
          <a:bodyPr/>
          <a:lstStyle/>
          <a:p>
            <a:pPr marL="360000" indent="0"/>
            <a:r>
              <a:rPr lang="en-US" b="1" dirty="0"/>
              <a:t>Why APLS Structured Approach?</a:t>
            </a:r>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490" y="2435482"/>
            <a:ext cx="5010070" cy="376590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86" y="1408849"/>
            <a:ext cx="7484014" cy="420833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t="3811" b="3811"/>
          <a:stretch/>
        </p:blipFill>
        <p:spPr>
          <a:xfrm>
            <a:off x="107576" y="107576"/>
            <a:ext cx="5027708" cy="6564715"/>
          </a:xfrm>
          <a:prstGeom prst="rect">
            <a:avLst/>
          </a:prstGeom>
        </p:spPr>
      </p:pic>
      <p:sp>
        <p:nvSpPr>
          <p:cNvPr id="4" name="TextBox 3">
            <a:extLst>
              <a:ext uri="{FF2B5EF4-FFF2-40B4-BE49-F238E27FC236}">
                <a16:creationId xmlns:a16="http://schemas.microsoft.com/office/drawing/2014/main" id="{4ED7DA6B-FC79-C662-75B0-62D1E96DDAB4}"/>
              </a:ext>
            </a:extLst>
          </p:cNvPr>
          <p:cNvSpPr txBox="1"/>
          <p:nvPr/>
        </p:nvSpPr>
        <p:spPr>
          <a:xfrm>
            <a:off x="5242861" y="2005579"/>
            <a:ext cx="3793563" cy="1200329"/>
          </a:xfrm>
          <a:prstGeom prst="rect">
            <a:avLst/>
          </a:prstGeom>
          <a:noFill/>
        </p:spPr>
        <p:txBody>
          <a:bodyPr wrap="square">
            <a:spAutoFit/>
          </a:bodyPr>
          <a:lstStyle/>
          <a:p>
            <a:pPr>
              <a:defRPr/>
            </a:pPr>
            <a:r>
              <a:rPr lang="en-US" sz="2400" b="1" kern="0" dirty="0">
                <a:ea typeface="+mj-ea"/>
                <a:cs typeface="+mj-cs"/>
              </a:rPr>
              <a:t>Paediatric BLS for health professionals</a:t>
            </a:r>
          </a:p>
          <a:p>
            <a:pPr>
              <a:defRPr/>
            </a:pPr>
            <a:r>
              <a:rPr lang="en-US" sz="2400" b="1" kern="0" dirty="0">
                <a:ea typeface="+mj-ea"/>
                <a:cs typeface="+mj-cs"/>
              </a:rPr>
              <a:t>ANZCOR/ILCOR 2026</a:t>
            </a:r>
            <a:endParaRPr lang="en-US" sz="2400" kern="0" dirty="0">
              <a:ea typeface="+mj-ea"/>
              <a:cs typeface="+mj-cs"/>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DCDBF5-B519-478F-9841-35979F76ADA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624" t="17762" r="7118" b="5398"/>
          <a:stretch>
            <a:fillRect/>
          </a:stretch>
        </p:blipFill>
        <p:spPr bwMode="auto">
          <a:xfrm>
            <a:off x="178082" y="1134277"/>
            <a:ext cx="8902363" cy="5226181"/>
          </a:xfrm>
          <a:prstGeom prst="rect">
            <a:avLst/>
          </a:prstGeom>
          <a:noFill/>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D39D0983-60CA-C6AB-C73F-E2AC4610A50B}"/>
              </a:ext>
            </a:extLst>
          </p:cNvPr>
          <p:cNvSpPr txBox="1"/>
          <p:nvPr/>
        </p:nvSpPr>
        <p:spPr>
          <a:xfrm>
            <a:off x="522944" y="109544"/>
            <a:ext cx="3564962" cy="1015663"/>
          </a:xfrm>
          <a:prstGeom prst="rect">
            <a:avLst/>
          </a:prstGeom>
          <a:noFill/>
        </p:spPr>
        <p:txBody>
          <a:bodyPr wrap="square">
            <a:spAutoFit/>
          </a:bodyPr>
          <a:lstStyle/>
          <a:p>
            <a:pPr>
              <a:defRPr/>
            </a:pPr>
            <a:r>
              <a:rPr lang="en-US" sz="2000" b="1" kern="0" dirty="0">
                <a:ea typeface="+mj-ea"/>
                <a:cs typeface="+mj-cs"/>
              </a:rPr>
              <a:t>Paediatric BLS for health professionals</a:t>
            </a:r>
          </a:p>
          <a:p>
            <a:pPr>
              <a:defRPr/>
            </a:pPr>
            <a:r>
              <a:rPr lang="en-US" sz="2000" b="1" kern="0" dirty="0">
                <a:ea typeface="+mj-ea"/>
                <a:cs typeface="+mj-cs"/>
              </a:rPr>
              <a:t>ANZCOR/ILCOR 2026</a:t>
            </a:r>
            <a:endParaRPr lang="en-US" sz="2000" kern="0" dirty="0">
              <a:ea typeface="+mj-ea"/>
              <a:cs typeface="+mj-cs"/>
            </a:endParaRPr>
          </a:p>
        </p:txBody>
      </p:sp>
    </p:spTree>
    <p:extLst>
      <p:ext uri="{BB962C8B-B14F-4D97-AF65-F5344CB8AC3E}">
        <p14:creationId xmlns:p14="http://schemas.microsoft.com/office/powerpoint/2010/main" val="3383635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9D3A6F-AC6A-557F-533B-F22777800B4A}"/>
              </a:ext>
            </a:extLst>
          </p:cNvPr>
          <p:cNvPicPr>
            <a:picLocks noChangeAspect="1"/>
          </p:cNvPicPr>
          <p:nvPr/>
        </p:nvPicPr>
        <p:blipFill>
          <a:blip r:embed="rId3"/>
          <a:stretch>
            <a:fillRect/>
          </a:stretch>
        </p:blipFill>
        <p:spPr>
          <a:xfrm>
            <a:off x="2148894" y="0"/>
            <a:ext cx="4846211" cy="6858000"/>
          </a:xfrm>
          <a:prstGeom prst="rect">
            <a:avLst/>
          </a:prstGeom>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68E39E-924C-9DE7-0D4E-924022CBA0E6}"/>
              </a:ext>
            </a:extLst>
          </p:cNvPr>
          <p:cNvPicPr>
            <a:picLocks noChangeAspect="1"/>
          </p:cNvPicPr>
          <p:nvPr/>
        </p:nvPicPr>
        <p:blipFill>
          <a:blip r:embed="rId3"/>
          <a:srcRect/>
          <a:stretch/>
        </p:blipFill>
        <p:spPr>
          <a:xfrm>
            <a:off x="899386" y="49594"/>
            <a:ext cx="6808406" cy="6808406"/>
          </a:xfrm>
          <a:prstGeom prst="rect">
            <a:avLst/>
          </a:prstGeom>
        </p:spPr>
      </p:pic>
      <p:sp>
        <p:nvSpPr>
          <p:cNvPr id="8" name="Rounded Rectangle 7">
            <a:extLst>
              <a:ext uri="{FF2B5EF4-FFF2-40B4-BE49-F238E27FC236}">
                <a16:creationId xmlns:a16="http://schemas.microsoft.com/office/drawing/2014/main" id="{2C4FCCD6-2C2C-D0C3-BEC3-F1A28E2F9030}"/>
              </a:ext>
            </a:extLst>
          </p:cNvPr>
          <p:cNvSpPr/>
          <p:nvPr/>
        </p:nvSpPr>
        <p:spPr>
          <a:xfrm>
            <a:off x="1023987" y="1567875"/>
            <a:ext cx="1283677" cy="3938954"/>
          </a:xfrm>
          <a:prstGeom prst="roundRect">
            <a:avLst/>
          </a:prstGeom>
          <a:gradFill>
            <a:gsLst>
              <a:gs pos="0">
                <a:schemeClr val="accent1">
                  <a:tint val="100000"/>
                  <a:shade val="100000"/>
                  <a:satMod val="130000"/>
                  <a:alpha val="95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A97FCE3-6C22-FF67-E6AD-73880ABE8E30}"/>
              </a:ext>
            </a:extLst>
          </p:cNvPr>
          <p:cNvSpPr txBox="1"/>
          <p:nvPr/>
        </p:nvSpPr>
        <p:spPr>
          <a:xfrm>
            <a:off x="4902653" y="418826"/>
            <a:ext cx="2526847" cy="830997"/>
          </a:xfrm>
          <a:prstGeom prst="rect">
            <a:avLst/>
          </a:prstGeom>
          <a:noFill/>
        </p:spPr>
        <p:txBody>
          <a:bodyPr wrap="square">
            <a:spAutoFit/>
          </a:bodyPr>
          <a:lstStyle/>
          <a:p>
            <a:pPr>
              <a:defRPr/>
            </a:pPr>
            <a:r>
              <a:rPr lang="en-US" sz="2400" b="1" kern="0" dirty="0">
                <a:ea typeface="+mj-ea"/>
                <a:cs typeface="+mj-cs"/>
              </a:rPr>
              <a:t>PEA/Asystole algorithm</a:t>
            </a:r>
            <a:endParaRPr lang="en-US" sz="2400" kern="0" dirty="0">
              <a:ea typeface="+mj-ea"/>
              <a:cs typeface="+mj-cs"/>
            </a:endParaRPr>
          </a:p>
        </p:txBody>
      </p:sp>
      <p:grpSp>
        <p:nvGrpSpPr>
          <p:cNvPr id="2" name="Group 1"/>
          <p:cNvGrpSpPr/>
          <p:nvPr/>
        </p:nvGrpSpPr>
        <p:grpSpPr>
          <a:xfrm>
            <a:off x="7757386" y="1547446"/>
            <a:ext cx="1196114" cy="1162049"/>
            <a:chOff x="7380288" y="1485900"/>
            <a:chExt cx="1512887" cy="1655763"/>
          </a:xfrm>
        </p:grpSpPr>
        <p:pic>
          <p:nvPicPr>
            <p:cNvPr id="43009" name="Picture 5" descr="Book graphic.bmp"/>
            <p:cNvPicPr>
              <a:picLocks noChangeAspect="1"/>
            </p:cNvPicPr>
            <p:nvPr/>
          </p:nvPicPr>
          <p:blipFill>
            <a:blip r:embed="rId4" cstate="print"/>
            <a:srcRect/>
            <a:stretch>
              <a:fillRect/>
            </a:stretch>
          </p:blipFill>
          <p:spPr bwMode="auto">
            <a:xfrm>
              <a:off x="7524750" y="1485900"/>
              <a:ext cx="1079500" cy="1081088"/>
            </a:xfrm>
            <a:prstGeom prst="rect">
              <a:avLst/>
            </a:prstGeom>
            <a:noFill/>
            <a:ln w="9525">
              <a:noFill/>
              <a:miter lim="800000"/>
              <a:headEnd/>
              <a:tailEnd/>
            </a:ln>
          </p:spPr>
        </p:pic>
        <p:sp>
          <p:nvSpPr>
            <p:cNvPr id="5" name="Rectangle 4"/>
            <p:cNvSpPr txBox="1">
              <a:spLocks noChangeArrowheads="1"/>
            </p:cNvSpPr>
            <p:nvPr/>
          </p:nvSpPr>
          <p:spPr bwMode="auto">
            <a:xfrm>
              <a:off x="7380288" y="2638425"/>
              <a:ext cx="1512887" cy="503238"/>
            </a:xfrm>
            <a:prstGeom prst="rect">
              <a:avLst/>
            </a:prstGeom>
            <a:noFill/>
            <a:ln w="34925">
              <a:solidFill>
                <a:srgbClr val="FFFFFF"/>
              </a:solidFill>
              <a:miter lim="800000"/>
              <a:headEnd/>
              <a:tailEnd/>
            </a:ln>
          </p:spPr>
          <p:txBody>
            <a:bodyPr/>
            <a:lstStyle/>
            <a:p>
              <a:pPr marL="342900" indent="-342900" algn="ctr">
                <a:spcBef>
                  <a:spcPct val="20000"/>
                </a:spcBef>
                <a:defRPr/>
              </a:pPr>
              <a:r>
                <a:rPr lang="en-US" sz="2800" b="1" dirty="0">
                  <a:solidFill>
                    <a:schemeClr val="tx1">
                      <a:lumMod val="85000"/>
                      <a:lumOff val="15000"/>
                    </a:schemeClr>
                  </a:solidFill>
                  <a:ea typeface="Verdana" pitchFamily="34" charset="0"/>
                  <a:cs typeface="Verdana" pitchFamily="34" charset="0"/>
                </a:rPr>
                <a:t>Ch 18</a:t>
              </a:r>
              <a:endParaRPr lang="en-GB" sz="2800" b="1" dirty="0">
                <a:solidFill>
                  <a:schemeClr val="tx1">
                    <a:lumMod val="85000"/>
                    <a:lumOff val="15000"/>
                  </a:schemeClr>
                </a:solidFill>
                <a:ea typeface="Verdana" pitchFamily="34" charset="0"/>
                <a:cs typeface="Verdana" pitchFamily="34" charset="0"/>
              </a:endParaRPr>
            </a:p>
          </p:txBody>
        </p:sp>
      </p:grpSp>
    </p:spTree>
  </p:cSld>
  <p:clrMapOvr>
    <a:masterClrMapping/>
  </p:clrMapOvr>
  <p:transition spd="med">
    <p:fade thruBlk="1"/>
  </p:transition>
</p:sld>
</file>

<file path=ppt/theme/theme1.xml><?xml version="1.0" encoding="utf-8"?>
<a:theme xmlns:a="http://schemas.openxmlformats.org/drawingml/2006/main" name="APLS f2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35E1E16F145F408CF9D9286F765813" ma:contentTypeVersion="15" ma:contentTypeDescription="Create a new document." ma:contentTypeScope="" ma:versionID="567c7427e570342535a55ece6bff896f">
  <xsd:schema xmlns:xsd="http://www.w3.org/2001/XMLSchema" xmlns:xs="http://www.w3.org/2001/XMLSchema" xmlns:p="http://schemas.microsoft.com/office/2006/metadata/properties" xmlns:ns2="db5422e6-9a8a-4cfc-8f83-318cb0c4622d" xmlns:ns3="1b91f460-6f54-4286-ad54-c44c93e1d7e8" targetNamespace="http://schemas.microsoft.com/office/2006/metadata/properties" ma:root="true" ma:fieldsID="06554c36b75f9c9c0e72581a5c2d8fbe" ns2:_="" ns3:_="">
    <xsd:import namespace="db5422e6-9a8a-4cfc-8f83-318cb0c4622d"/>
    <xsd:import namespace="1b91f460-6f54-4286-ad54-c44c93e1d7e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5422e6-9a8a-4cfc-8f83-318cb0c462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6d71174-41a5-4bc0-a2af-627ca659706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b91f460-6f54-4286-ad54-c44c93e1d7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4ffb7a39-5ee1-41c6-8dab-22dd9c8e2b5f}" ma:internalName="TaxCatchAll" ma:showField="CatchAllData" ma:web="1b91f460-6f54-4286-ad54-c44c93e1d7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b91f460-6f54-4286-ad54-c44c93e1d7e8" xsi:nil="true"/>
    <lcf76f155ced4ddcb4097134ff3c332f xmlns="db5422e6-9a8a-4cfc-8f83-318cb0c4622d">
      <Terms xmlns="http://schemas.microsoft.com/office/infopath/2007/PartnerControls"/>
    </lcf76f155ced4ddcb4097134ff3c332f>
    <SharedWithUsers xmlns="1b91f460-6f54-4286-ad54-c44c93e1d7e8">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9A5F20-16C6-49DE-A83E-55E0D86EDA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5422e6-9a8a-4cfc-8f83-318cb0c4622d"/>
    <ds:schemaRef ds:uri="1b91f460-6f54-4286-ad54-c44c93e1d7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F5159C-4C9C-40A4-8E97-674D8BA61EA3}">
  <ds:schemaRefs>
    <ds:schemaRef ds:uri="http://www.w3.org/XML/1998/namespace"/>
    <ds:schemaRef ds:uri="http://schemas.microsoft.com/office/infopath/2007/PartnerControls"/>
    <ds:schemaRef ds:uri="http://schemas.microsoft.com/office/2006/metadata/properties"/>
    <ds:schemaRef ds:uri="http://purl.org/dc/terms/"/>
    <ds:schemaRef ds:uri="http://purl.org/dc/elements/1.1/"/>
    <ds:schemaRef ds:uri="1b91f460-6f54-4286-ad54-c44c93e1d7e8"/>
    <ds:schemaRef ds:uri="http://purl.org/dc/dcmitype/"/>
    <ds:schemaRef ds:uri="http://schemas.microsoft.com/office/2006/documentManagement/types"/>
    <ds:schemaRef ds:uri="db5422e6-9a8a-4cfc-8f83-318cb0c4622d"/>
    <ds:schemaRef ds:uri="http://schemas.openxmlformats.org/package/2006/metadata/core-properties"/>
  </ds:schemaRefs>
</ds:datastoreItem>
</file>

<file path=customXml/itemProps3.xml><?xml version="1.0" encoding="utf-8"?>
<ds:datastoreItem xmlns:ds="http://schemas.openxmlformats.org/officeDocument/2006/customXml" ds:itemID="{FD2384E6-0DFE-48E1-8815-63C25C1B8A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APLS f2f</Template>
  <TotalTime>3925</TotalTime>
  <Words>1831</Words>
  <Application>Microsoft Office PowerPoint</Application>
  <PresentationFormat>On-screen Show (4:3)</PresentationFormat>
  <Paragraphs>288</Paragraphs>
  <Slides>21</Slides>
  <Notes>20</Notes>
  <HiddenSlides>0</HiddenSlides>
  <MMClips>0</MMClips>
  <ScaleCrop>false</ScaleCrop>
  <HeadingPairs>
    <vt:vector size="4" baseType="variant">
      <vt:variant>
        <vt:lpstr>Theme</vt:lpstr>
      </vt:variant>
      <vt:variant>
        <vt:i4>4</vt:i4>
      </vt:variant>
      <vt:variant>
        <vt:lpstr>Slide Titles</vt:lpstr>
      </vt:variant>
      <vt:variant>
        <vt:i4>21</vt:i4>
      </vt:variant>
    </vt:vector>
  </HeadingPairs>
  <TitlesOfParts>
    <vt:vector size="25" baseType="lpstr">
      <vt:lpstr>APLS f2f</vt:lpstr>
      <vt:lpstr>Custom Design</vt:lpstr>
      <vt:lpstr>1_Custom Design</vt:lpstr>
      <vt:lpstr>2_Custom Design</vt:lpstr>
      <vt:lpstr>PowerPoint Presentation</vt:lpstr>
      <vt:lpstr>Review of Paediatric BLS &amp; ALS</vt:lpstr>
      <vt:lpstr>PowerPoint Presentation</vt:lpstr>
      <vt:lpstr>Why APLS Structured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Abnormal pulse</vt:lpstr>
      <vt:lpstr>PowerPoint Presentation</vt:lpstr>
      <vt:lpstr>PowerPoint Presentation</vt:lpstr>
      <vt:lpstr>PowerPoint Presentation</vt:lpstr>
      <vt:lpstr>Team work</vt:lpstr>
      <vt:lpstr>Newborn Life Support</vt:lpstr>
      <vt:lpstr>PowerPoint Presentation</vt:lpstr>
      <vt:lpstr>Newborn Life Support</vt:lpstr>
      <vt:lpstr>PowerPoint Presentation</vt:lpstr>
      <vt:lpstr>Review of Paediatric BLS &amp; ALS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janes</dc:creator>
  <cp:lastModifiedBy>Noel Roberts</cp:lastModifiedBy>
  <cp:revision>196</cp:revision>
  <dcterms:created xsi:type="dcterms:W3CDTF">2015-03-20T02:42:09Z</dcterms:created>
  <dcterms:modified xsi:type="dcterms:W3CDTF">2026-06-12T00:40:17Z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0x0101002D35E1E16F145F408CF9D9286F765813</vt:lpwstr>
  </property>
  <property fmtid="{D5CDD505-2E9C-101B-9397-08002B2CF9AE}" pid="3" name="Order">
    <vt:r8>3387000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activity">
    <vt:lpwstr>{"FileActivityType":"9","FileActivityTimeStamp":"2024-11-09T03:52:48.483Z","FileActivityUsersOnPage":[{"DisplayName":"Jane Stanford","Id":"jane.stanford@apls.org.au"}],"FileActivityNavigationId":null}</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