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7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80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88" r:id="rId15"/>
    <p:sldId id="289" r:id="rId16"/>
    <p:sldId id="299" r:id="rId17"/>
    <p:sldId id="270" r:id="rId18"/>
    <p:sldId id="293" r:id="rId19"/>
    <p:sldId id="294" r:id="rId20"/>
    <p:sldId id="274" r:id="rId21"/>
    <p:sldId id="296" r:id="rId22"/>
    <p:sldId id="297" r:id="rId23"/>
    <p:sldId id="29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6B811-ED08-2446-8201-D88FF05AE082}" v="2" dt="2024-10-31T05:12:46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288" autoAdjust="0"/>
  </p:normalViewPr>
  <p:slideViewPr>
    <p:cSldViewPr snapToGrid="0" snapToObjects="1">
      <p:cViewPr varScale="1">
        <p:scale>
          <a:sx n="97" d="100"/>
          <a:sy n="97" d="100"/>
        </p:scale>
        <p:origin x="20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7023-6BCE-480B-8968-9B5B21F2A4B7}" type="datetimeFigureOut">
              <a:rPr lang="en-AU" smtClean="0"/>
              <a:pPr/>
              <a:t>10/11/2024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D005-4D79-4B35-A58D-9CDEC93F985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E9519-076F-42F3-ACF5-5F16700F8916}" type="datetimeFigureOut">
              <a:rPr lang="en-AU" smtClean="0"/>
              <a:pPr/>
              <a:t>10/11/2024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898C7-2183-411E-8984-2CCAC595721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4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Please</a:t>
            </a:r>
            <a:r>
              <a:rPr lang="en-AU" baseline="0" dirty="0"/>
              <a:t> review 7 ED Part 4 Life support section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898C7-2183-411E-8984-2CCAC5957216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/>
              <a:t>Points of difference</a:t>
            </a:r>
          </a:p>
          <a:p>
            <a:endParaRPr lang="en-US" dirty="0"/>
          </a:p>
          <a:p>
            <a:r>
              <a:rPr lang="en-US" dirty="0"/>
              <a:t>Defibrillator charging prior to </a:t>
            </a:r>
            <a:r>
              <a:rPr lang="en-US" dirty="0" err="1"/>
              <a:t>asystole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Segue – ideally we prevent an arrest from happening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i="1" dirty="0"/>
              <a:t>Lets look at some rhythms that commonly happen in critically ill and injured children </a:t>
            </a:r>
          </a:p>
          <a:p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9B3EB2-742F-47C3-B6A1-7227E22B9610}" type="slidenum">
              <a:rPr lang="en-AU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Activity in groups  - image &amp; question</a:t>
            </a:r>
            <a:r>
              <a:rPr lang="en-GB" baseline="0" dirty="0"/>
              <a:t> on </a:t>
            </a:r>
            <a:r>
              <a:rPr lang="en-GB" dirty="0"/>
              <a:t>sheet of paper</a:t>
            </a:r>
          </a:p>
          <a:p>
            <a:endParaRPr lang="en-GB" i="0" dirty="0"/>
          </a:p>
          <a:p>
            <a:r>
              <a:rPr lang="en-GB" i="0" dirty="0"/>
              <a:t>List</a:t>
            </a:r>
            <a:r>
              <a:rPr lang="en-GB" i="0" baseline="0" dirty="0"/>
              <a:t> treatment options for these common causes of </a:t>
            </a:r>
            <a:r>
              <a:rPr lang="en-GB" i="0" baseline="0" dirty="0" err="1"/>
              <a:t>bradycardia</a:t>
            </a:r>
            <a:endParaRPr lang="en-GB" i="0" baseline="0" dirty="0"/>
          </a:p>
          <a:p>
            <a:endParaRPr lang="en-GB" i="0" baseline="0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 of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Bradycardia</a:t>
            </a:r>
            <a:r>
              <a:rPr lang="en-A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reatment options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pre-terminal in respiratory / circulatory failure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1" kern="1200" dirty="0">
                <a:solidFill>
                  <a:srgbClr val="3366FF"/>
                </a:solidFill>
                <a:effectLst/>
                <a:latin typeface="+mn-lt"/>
                <a:ea typeface="+mn-ea"/>
                <a:cs typeface="+mn-cs"/>
              </a:rPr>
              <a:t>oxygen, ventilate, fluids</a:t>
            </a:r>
            <a:endParaRPr lang="en-AU" sz="1200" b="1" kern="1200" dirty="0">
              <a:solidFill>
                <a:srgbClr val="3366FF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vagal stimulation 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oxygen, ensure adequate ventilation, atropine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raised intra-cranial pressure 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intubate and ventilate,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mannitol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poisons,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digoxin, beta-blockers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Adrenaline, specific antidotes, consider pacing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heart block 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adrenaline (if symptomatic), external pacemaker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i="0" dirty="0"/>
          </a:p>
          <a:p>
            <a:endParaRPr lang="en-GB" dirty="0"/>
          </a:p>
          <a:p>
            <a:r>
              <a:rPr lang="en-GB" dirty="0"/>
              <a:t>	</a:t>
            </a:r>
          </a:p>
          <a:p>
            <a:endParaRPr lang="en-GB" i="1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126082-9C07-4387-99D6-1BC8A09D14D6}" type="slidenum">
              <a:rPr lang="en-AU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– on sheet, with image and space for 5 answers</a:t>
            </a:r>
          </a:p>
          <a:p>
            <a:pPr fontAlgn="base"/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Supraventricular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tachycardia (SVT) is the most common non-arrest arrhythmia during childhood and is the most common arrhythmia that produces cardiovascular instability during infancy. SVT in infants generally produces a heart rate &gt; 220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often as high 300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5 clinical features that assist you differentiate between SVT and Sinus tachycardia?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>
              <a:buFont typeface="Arial" pitchFamily="34" charset="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    </a:t>
            </a: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Rate:  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 tachycardia usually &lt;200 per minute in infants and children </a:t>
            </a: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     </a:t>
            </a: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P-waves : 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difficult to identify in both sinus tachycardia and SVT once the ventricular rate &gt;200 beats per minute.</a:t>
            </a: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If P-waves are identifiable, they are usually upright in leads I and AVF in sinus tachycardia while they are negative in leads II, III and AVF in SVT.</a:t>
            </a: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     ST </a:t>
            </a: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beat to beat variability &amp; responsive to stimulation 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vs. SVT with no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beat-to-beat variability  </a:t>
            </a: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      </a:t>
            </a: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Termination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SVT is abrupt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sinus tachycardia slows in response to treatment.</a:t>
            </a:r>
          </a:p>
          <a:p>
            <a:pPr fontAlgn="base">
              <a:buFont typeface="Arial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     </a:t>
            </a: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History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consistent with shock (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gastroenteritis or septicaemia) is usually present with sinus tachycardia.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i="1" dirty="0"/>
              <a:t>‘Now</a:t>
            </a:r>
            <a:r>
              <a:rPr lang="en-AU" i="1" baseline="0" dirty="0"/>
              <a:t> we will review the treatment for SVT’</a:t>
            </a:r>
            <a:endParaRPr lang="en-AU" i="1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B3D12-7268-4E5D-9137-B9AE5815A082}" type="slidenum">
              <a:rPr lang="en-AU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Candidate packs have this algorithm</a:t>
            </a:r>
            <a:r>
              <a:rPr lang="en-AU" baseline="0" dirty="0"/>
              <a:t> with sections blanked out for them to complete</a:t>
            </a:r>
          </a:p>
          <a:p>
            <a:endParaRPr lang="en-AU" baseline="0" dirty="0"/>
          </a:p>
          <a:p>
            <a:r>
              <a:rPr lang="en-AU" baseline="0" dirty="0"/>
              <a:t>Number of joules to administer shock</a:t>
            </a:r>
          </a:p>
          <a:p>
            <a:endParaRPr lang="en-AU" baseline="0" dirty="0"/>
          </a:p>
          <a:p>
            <a:r>
              <a:rPr lang="en-AU" baseline="0" dirty="0"/>
              <a:t>L) Side - Yellow box Consider ________________</a:t>
            </a:r>
          </a:p>
          <a:p>
            <a:endParaRPr lang="en-AU" baseline="0" dirty="0"/>
          </a:p>
          <a:p>
            <a:r>
              <a:rPr lang="en-AU" baseline="0" dirty="0"/>
              <a:t>R) Side – blue box consider options  _______________, ___________________ OR  _______________</a:t>
            </a:r>
          </a:p>
          <a:p>
            <a:endParaRPr lang="en-AU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Confirm answers</a:t>
            </a:r>
          </a:p>
          <a:p>
            <a:endParaRPr lang="en-AU" baseline="0" dirty="0"/>
          </a:p>
          <a:p>
            <a:r>
              <a:rPr lang="en-AU" baseline="0" dirty="0"/>
              <a:t>Joules per shock when synchronous DC</a:t>
            </a:r>
          </a:p>
          <a:p>
            <a:endParaRPr lang="en-AU" baseline="0" dirty="0"/>
          </a:p>
          <a:p>
            <a:r>
              <a:rPr lang="en-AU" baseline="0" dirty="0"/>
              <a:t>L) Side - Yellow box Consider </a:t>
            </a:r>
            <a:r>
              <a:rPr lang="en-AU" b="1" baseline="0" dirty="0" err="1"/>
              <a:t>Amiodarone</a:t>
            </a:r>
            <a:endParaRPr lang="en-AU" b="1" baseline="0" dirty="0"/>
          </a:p>
          <a:p>
            <a:endParaRPr lang="en-AU" baseline="0" dirty="0"/>
          </a:p>
          <a:p>
            <a:r>
              <a:rPr lang="en-AU" baseline="0" dirty="0"/>
              <a:t>R) Side – blue box consider options </a:t>
            </a:r>
            <a:r>
              <a:rPr lang="en-AU" b="1" baseline="0" dirty="0"/>
              <a:t>Synchronous DC shock </a:t>
            </a:r>
            <a:r>
              <a:rPr lang="en-AU" baseline="0" dirty="0"/>
              <a:t>,</a:t>
            </a:r>
            <a:r>
              <a:rPr lang="en-AU" b="1" baseline="0" dirty="0" err="1"/>
              <a:t>Amiodarone</a:t>
            </a:r>
            <a:r>
              <a:rPr lang="en-AU" baseline="0" dirty="0"/>
              <a:t> OR Other </a:t>
            </a:r>
            <a:r>
              <a:rPr lang="en-AU" b="1" baseline="0" dirty="0" err="1"/>
              <a:t>Antiarrhythmics</a:t>
            </a:r>
            <a:endParaRPr lang="en-AU" b="1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AU" dirty="0"/>
              <a:t>Work in team (chapter</a:t>
            </a:r>
            <a:r>
              <a:rPr lang="en-AU" baseline="0" dirty="0"/>
              <a:t> 3)</a:t>
            </a:r>
            <a:endParaRPr lang="en-AU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AU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AU" dirty="0"/>
              <a:t>During scenarios later today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AU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AU" i="1" u="sng" dirty="0">
                <a:solidFill>
                  <a:srgbClr val="FF0000"/>
                </a:solidFill>
              </a:rPr>
              <a:t>Team leader </a:t>
            </a:r>
            <a:r>
              <a:rPr lang="en-AU" dirty="0"/>
              <a:t>takes responsibility for primary actions and decisions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AU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AU" dirty="0"/>
              <a:t>know who you need, what you want your</a:t>
            </a:r>
            <a:r>
              <a:rPr lang="en-AU" baseline="0" dirty="0"/>
              <a:t> team</a:t>
            </a:r>
            <a:r>
              <a:rPr lang="en-AU" dirty="0"/>
              <a:t> to do and be accountable for their actions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GB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spend a few minutes on neonatal resuscitation as many APLS providers are exposed to an occasional need to resuscitate babies especially in regional areas.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to emphasise. </a:t>
            </a:r>
          </a:p>
          <a:p>
            <a:pPr marL="228600" indent="-228600">
              <a:buFont typeface="+mj-lt"/>
              <a:buAutoNum type="arabicPeriod"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good chapter in manual.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is a regular need to resuscitate babies then a neonatal resuscitation course should be attended.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can be resuscitated with good airway management and bag and mask ventilation. This is taught in airway skills session.  Intubation is rarely needed.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available in hospital learn to use T-piece (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neopuff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device. Provides CPAP  as well as positive pressure.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the algorithm which should be on all resuscitation trolleys and also on APLS app.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  <a:p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principles of management are on this slide &amp;</a:t>
            </a:r>
            <a:r>
              <a:rPr lang="en-AU" baseline="0" dirty="0"/>
              <a:t> </a:t>
            </a:r>
          </a:p>
          <a:p>
            <a:endParaRPr lang="en-AU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AC6CA-3D61-456A-B1E9-4787C6360595}" type="slidenum">
              <a:rPr lang="en-AU">
                <a:cs typeface="Arial" pitchFamily="34" charset="0"/>
              </a:rPr>
              <a:pPr/>
              <a:t>17</a:t>
            </a:fld>
            <a:endParaRPr lang="en-A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candidates work in a context where neonatal resuscitation is expected, APLS recommends that they should complete a specific neonatal resuscitation course.</a:t>
            </a:r>
          </a:p>
          <a:p>
            <a:endParaRPr lang="en-AU" dirty="0"/>
          </a:p>
          <a:p>
            <a:r>
              <a:rPr lang="en-AU" dirty="0"/>
              <a:t>T piece circuits are not included in the Airway management Skill Station. If their institution uses T piece resuscitation circuits, it is very important that they familiarise themselves with their use.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i="0" baseline="0" dirty="0"/>
              <a:t>Notes for Faculty 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>
                <a:latin typeface="+mn-lt"/>
              </a:rPr>
              <a:t>Interactive session is also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dirty="0">
                <a:latin typeface="+mn-lt"/>
              </a:rPr>
              <a:t>Facilitate development of small groups to enhance their learning.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b="1" i="0" baseline="0" dirty="0"/>
              <a:t>Environment</a:t>
            </a:r>
            <a:r>
              <a:rPr lang="en-AU" baseline="0" dirty="0"/>
              <a:t> </a:t>
            </a:r>
            <a:r>
              <a:rPr lang="en-AU" dirty="0"/>
              <a:t>(this has happened in </a:t>
            </a:r>
            <a:r>
              <a:rPr lang="en-AU" b="1" i="0" baseline="0" dirty="0"/>
              <a:t>Welcome &amp; Aims</a:t>
            </a:r>
            <a:r>
              <a:rPr lang="en-AU" dirty="0"/>
              <a:t>): 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baseline="0" dirty="0">
                <a:latin typeface="Calibri" pitchFamily="34" charset="0"/>
              </a:rPr>
              <a:t>Move into coloured groups &amp; be joined by 1-2 instructors - ideally instructors who will be on their first skill station – introduce each other.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dirty="0"/>
              <a:t>4 tables with 8 chairs (huddle -don</a:t>
            </a:r>
            <a:r>
              <a:rPr lang="en-AU" altLang="en-US" dirty="0"/>
              <a:t>’</a:t>
            </a:r>
            <a:r>
              <a:rPr lang="en-AU" dirty="0"/>
              <a:t>t need to be seated as if having dinner).  If no table</a:t>
            </a:r>
            <a:r>
              <a:rPr lang="en-AU" baseline="0" dirty="0"/>
              <a:t>s create 4 groups of chairs  &amp; use A3 clip board.</a:t>
            </a:r>
            <a:endParaRPr lang="en-AU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b="1" dirty="0"/>
              <a:t>Candidates nominate a scribe and a spokesperson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b="1" dirty="0"/>
              <a:t>ACTIVITY PACKS x 4 </a:t>
            </a:r>
            <a:r>
              <a:rPr lang="en-AU" dirty="0"/>
              <a:t>- one per group of six candidates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At the</a:t>
            </a:r>
            <a:r>
              <a:rPr lang="en-AU" baseline="0" dirty="0"/>
              <a:t> end of this session – candidates will go to either airway management or BLS/ALS/AED skill stations.</a:t>
            </a:r>
          </a:p>
          <a:p>
            <a:endParaRPr lang="en-AU" dirty="0"/>
          </a:p>
          <a:p>
            <a:r>
              <a:rPr lang="en-AU" dirty="0"/>
              <a:t>The</a:t>
            </a:r>
            <a:r>
              <a:rPr lang="en-AU" baseline="0" dirty="0"/>
              <a:t> review of knowledge from this session will be further consolidated in skill stations and cardiac scenarios.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/>
              <a:t>Write down three reasons to have a structured approach to a serious ill child.</a:t>
            </a:r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I minute for activity – 3 minutes for shared answers</a:t>
            </a:r>
            <a:endParaRPr lang="en-AU" b="1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Multiple answers  (incl. Human Factors issues  - Chapter 3 in 6e)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lvl="1"/>
            <a:r>
              <a:rPr lang="en-US" dirty="0"/>
              <a:t>so you don</a:t>
            </a:r>
            <a:r>
              <a:rPr lang="en-US" altLang="en-US" dirty="0"/>
              <a:t>’</a:t>
            </a:r>
            <a:r>
              <a:rPr lang="en-US" dirty="0"/>
              <a:t>t miss anything</a:t>
            </a:r>
          </a:p>
          <a:p>
            <a:pPr lvl="1"/>
            <a:r>
              <a:rPr lang="en-US" dirty="0"/>
              <a:t>method to calm oneself down in panic position</a:t>
            </a:r>
          </a:p>
          <a:p>
            <a:pPr lvl="1"/>
            <a:r>
              <a:rPr lang="en-US" dirty="0" err="1"/>
              <a:t>prioritise</a:t>
            </a:r>
            <a:r>
              <a:rPr lang="en-US" dirty="0"/>
              <a:t> assessment and treatment in a logical order</a:t>
            </a:r>
          </a:p>
          <a:p>
            <a:pPr lvl="1"/>
            <a:r>
              <a:rPr lang="en-US" dirty="0"/>
              <a:t>learn an automated response. </a:t>
            </a:r>
            <a:endParaRPr lang="en-AU" dirty="0"/>
          </a:p>
          <a:p>
            <a:pPr lvl="1" eaLnBrk="1" hangingPunct="1">
              <a:spcBef>
                <a:spcPct val="0"/>
              </a:spcBef>
            </a:pPr>
            <a:r>
              <a:rPr lang="en-AU" dirty="0"/>
              <a:t>Minimise fixation</a:t>
            </a:r>
          </a:p>
          <a:p>
            <a:pPr lvl="1" eaLnBrk="1" hangingPunct="1">
              <a:spcBef>
                <a:spcPct val="0"/>
              </a:spcBef>
            </a:pPr>
            <a:r>
              <a:rPr lang="en-AU" dirty="0"/>
              <a:t>Shared situational awareness</a:t>
            </a:r>
          </a:p>
          <a:p>
            <a:pPr lvl="1" eaLnBrk="1" hangingPunct="1">
              <a:spcBef>
                <a:spcPct val="0"/>
              </a:spcBef>
            </a:pPr>
            <a:r>
              <a:rPr lang="en-AU" dirty="0"/>
              <a:t>Communication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AU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AU" i="0" dirty="0"/>
              <a:t>SEGUE to algorithm activity – </a:t>
            </a:r>
            <a:r>
              <a:rPr lang="en-AU" b="1" i="0" dirty="0"/>
              <a:t>click to show aeroplane </a:t>
            </a:r>
            <a:r>
              <a:rPr lang="en-AU" i="0" dirty="0"/>
              <a:t>- repetition assists in established automated responses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/>
              <a:t> - Human factors  - </a:t>
            </a:r>
            <a:r>
              <a:rPr lang="en-AU" b="1" baseline="0" dirty="0"/>
              <a:t>Chapter 3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Pack of laminated sections of BLS and ALS algorithms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5 mins to order cards into BLS and ALS algorithm sequences &amp;  keep displayed on table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Start whole group review of questions with activity: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lvl="1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dirty="0"/>
              <a:t>Tap/clap at CPR rate of 100-120</a:t>
            </a:r>
            <a:r>
              <a:rPr lang="en-AU" baseline="0" dirty="0"/>
              <a:t> </a:t>
            </a:r>
            <a:r>
              <a:rPr lang="en-AU" dirty="0"/>
              <a:t>beats/min -  give group min 20 secs – watch, some in group will adapt to others or some stay confident.  Encourage whole group to listen to each other &amp; yet know their own beat.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 * can use </a:t>
            </a:r>
            <a:r>
              <a:rPr lang="en-AU" baseline="0" dirty="0" err="1"/>
              <a:t>REALITi</a:t>
            </a:r>
            <a:r>
              <a:rPr lang="en-AU" baseline="0" dirty="0"/>
              <a:t> on CPR rhythm or SR to give audible rate – (set up in advance to ensure volume on iPad is on maximum)</a:t>
            </a: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 Ask why is CPR rate is at 100-120 beats/min?</a:t>
            </a:r>
          </a:p>
          <a:p>
            <a:pPr eaLnBrk="1" hangingPunct="1">
              <a:spcBef>
                <a:spcPct val="0"/>
              </a:spcBef>
            </a:pPr>
            <a:r>
              <a:rPr lang="en-AU" dirty="0"/>
              <a:t>- They will know the answer, however knowing doesn</a:t>
            </a:r>
            <a:r>
              <a:rPr lang="en-AU" altLang="en-US" dirty="0"/>
              <a:t>’</a:t>
            </a:r>
            <a:r>
              <a:rPr lang="en-AU" dirty="0"/>
              <a:t>t mean doing…….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 clinicians (in simulation) haven</a:t>
            </a:r>
            <a:r>
              <a:rPr lang="en-AU" altLang="en-US" dirty="0"/>
              <a:t>’</a:t>
            </a:r>
            <a:r>
              <a:rPr lang="en-AU" dirty="0"/>
              <a:t>t shown to be great at keeping rate or sustaining depth – 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Studies show that we need repeated practice and feedback on performance – ( what they are going to get on the face to face course)</a:t>
            </a:r>
          </a:p>
          <a:p>
            <a:pPr eaLnBrk="1" hangingPunct="1">
              <a:spcBef>
                <a:spcPct val="0"/>
              </a:spcBef>
            </a:pPr>
            <a:endParaRPr lang="en-AU" b="0" i="0" dirty="0"/>
          </a:p>
          <a:p>
            <a:pPr eaLnBrk="1" hangingPunct="1">
              <a:spcBef>
                <a:spcPct val="0"/>
              </a:spcBef>
            </a:pPr>
            <a:r>
              <a:rPr lang="en-AU" b="0" i="0" dirty="0"/>
              <a:t>As main</a:t>
            </a:r>
            <a:r>
              <a:rPr lang="en-AU" b="0" i="0" baseline="0" dirty="0"/>
              <a:t> evidence for resuscitation is primarily related to effective CPR – need to change manpower to prevent exhaustion &amp; maintain rate and depth</a:t>
            </a:r>
            <a:endParaRPr lang="en-AU" b="0" i="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Check with cards on the table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endParaRPr lang="en-AU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7BC76-F097-4E2C-BABF-94174BC99750}" type="slidenum">
              <a:rPr lang="en-AU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Points of difference</a:t>
            </a:r>
          </a:p>
          <a:p>
            <a:endParaRPr lang="en-US" dirty="0"/>
          </a:p>
          <a:p>
            <a:r>
              <a:rPr lang="en-US" dirty="0"/>
              <a:t>APLS sequence is for trained</a:t>
            </a:r>
            <a:r>
              <a:rPr lang="en-US" baseline="0" dirty="0"/>
              <a:t> </a:t>
            </a:r>
            <a:r>
              <a:rPr lang="en-US" baseline="0" dirty="0" err="1"/>
              <a:t>paediatric</a:t>
            </a:r>
            <a:r>
              <a:rPr lang="en-US" baseline="0" dirty="0"/>
              <a:t> healthcare providers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Normal breathing? – Include 2 rescue breaths</a:t>
            </a:r>
          </a:p>
          <a:p>
            <a:r>
              <a:rPr lang="en-US" dirty="0"/>
              <a:t>(children</a:t>
            </a:r>
            <a:r>
              <a:rPr lang="en-US" baseline="0" dirty="0"/>
              <a:t> have hypoxic arrests)</a:t>
            </a:r>
            <a:endParaRPr lang="en-US" dirty="0"/>
          </a:p>
          <a:p>
            <a:r>
              <a:rPr lang="en-US" dirty="0"/>
              <a:t>Signs of life?</a:t>
            </a:r>
          </a:p>
          <a:p>
            <a:r>
              <a:rPr lang="en-US" dirty="0"/>
              <a:t>Start CPR 15:2 </a:t>
            </a:r>
            <a:r>
              <a:rPr lang="en-US" dirty="0" err="1"/>
              <a:t>vs</a:t>
            </a:r>
            <a:r>
              <a:rPr lang="en-US" dirty="0"/>
              <a:t> 30:2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F12940-C9C6-449B-B7A4-843E7530E1D2}" type="slidenum">
              <a:rPr lang="en-AU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Check with cards on the table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algn="r" eaLnBrk="1" hangingPunct="1">
              <a:lnSpc>
                <a:spcPct val="80000"/>
              </a:lnSpc>
            </a:pPr>
            <a:r>
              <a:rPr lang="en-US" dirty="0"/>
              <a:t>..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5A4DBD-D183-4C39-A128-7AF485269D00}" type="slidenum">
              <a:rPr lang="en-AU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US" dirty="0"/>
              <a:t>This is the part of the ALS algorithm  for VF/VT</a:t>
            </a:r>
          </a:p>
          <a:p>
            <a:pPr eaLnBrk="1" hangingPunct="1"/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 5 mins of small group activity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Questions</a:t>
            </a:r>
            <a:r>
              <a:rPr lang="en-AU" baseline="0" dirty="0"/>
              <a:t> to be</a:t>
            </a:r>
            <a:r>
              <a:rPr lang="en-AU" dirty="0"/>
              <a:t> answered in their groups – worksheet with questions</a:t>
            </a:r>
            <a:r>
              <a:rPr lang="en-AU" baseline="0" dirty="0"/>
              <a:t> provided</a:t>
            </a: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dirty="0"/>
              <a:t>How long is a cycle?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AU" b="1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dirty="0"/>
              <a:t>What do you do during</a:t>
            </a:r>
            <a:r>
              <a:rPr lang="en-AU" b="1" baseline="0" dirty="0"/>
              <a:t> the 2 minute </a:t>
            </a:r>
            <a:r>
              <a:rPr lang="en-AU" b="1" dirty="0"/>
              <a:t>cycle?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When is adrenaline given? VT/VF </a:t>
            </a:r>
            <a:r>
              <a:rPr lang="en-AU" b="1" dirty="0" err="1"/>
              <a:t>vs</a:t>
            </a:r>
            <a:r>
              <a:rPr lang="en-AU" b="1" dirty="0"/>
              <a:t>  </a:t>
            </a:r>
            <a:r>
              <a:rPr lang="en-AU" b="1" dirty="0" err="1"/>
              <a:t>asystole</a:t>
            </a:r>
            <a:r>
              <a:rPr lang="en-AU" b="1" dirty="0"/>
              <a:t>?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Which of the Hs and Ts are of particular importance in </a:t>
            </a:r>
            <a:r>
              <a:rPr lang="en-GB" b="1" dirty="0" err="1"/>
              <a:t>asystole</a:t>
            </a:r>
            <a:r>
              <a:rPr lang="en-GB" dirty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GB" dirty="0"/>
              <a:t>	hypoxia</a:t>
            </a:r>
          </a:p>
          <a:p>
            <a:pPr eaLnBrk="1" hangingPunct="1">
              <a:lnSpc>
                <a:spcPct val="80000"/>
              </a:lnSpc>
            </a:pPr>
            <a:r>
              <a:rPr lang="en-GB" dirty="0"/>
              <a:t>	</a:t>
            </a:r>
            <a:r>
              <a:rPr lang="en-GB" dirty="0" err="1"/>
              <a:t>hypovolaemia</a:t>
            </a:r>
            <a:endParaRPr lang="en-GB" dirty="0"/>
          </a:p>
          <a:p>
            <a:pPr eaLnBrk="1" hangingPunct="1">
              <a:lnSpc>
                <a:spcPct val="80000"/>
              </a:lnSpc>
            </a:pPr>
            <a:r>
              <a:rPr lang="en-GB" dirty="0"/>
              <a:t>	anything else suggested by history of child</a:t>
            </a:r>
            <a:r>
              <a:rPr lang="en-GB" altLang="en-US" dirty="0"/>
              <a:t>’</a:t>
            </a:r>
            <a:r>
              <a:rPr lang="en-GB" dirty="0"/>
              <a:t>s illness/injury</a:t>
            </a:r>
          </a:p>
          <a:p>
            <a:pPr eaLnBrk="1" hangingPunct="1">
              <a:lnSpc>
                <a:spcPct val="80000"/>
              </a:lnSpc>
            </a:pPr>
            <a:endParaRPr lang="en-GB" b="1" dirty="0"/>
          </a:p>
          <a:p>
            <a:pPr eaLnBrk="1" hangingPunct="1"/>
            <a:r>
              <a:rPr lang="en-GB" b="1" dirty="0"/>
              <a:t>Which of the  Hs and Ts are of particular importance in PEA?</a:t>
            </a:r>
          </a:p>
          <a:p>
            <a:pPr eaLnBrk="1" hangingPunct="1"/>
            <a:r>
              <a:rPr lang="en-GB" dirty="0"/>
              <a:t>	</a:t>
            </a:r>
            <a:r>
              <a:rPr lang="en-GB" dirty="0" err="1"/>
              <a:t>hypovolaemia</a:t>
            </a:r>
            <a:endParaRPr lang="en-GB" dirty="0"/>
          </a:p>
          <a:p>
            <a:pPr eaLnBrk="1" hangingPunct="1"/>
            <a:r>
              <a:rPr lang="en-GB" dirty="0"/>
              <a:t>	hypocalcaemia</a:t>
            </a:r>
          </a:p>
          <a:p>
            <a:pPr eaLnBrk="1" hangingPunct="1"/>
            <a:r>
              <a:rPr lang="en-GB" dirty="0"/>
              <a:t>	tension </a:t>
            </a:r>
            <a:r>
              <a:rPr lang="en-GB" dirty="0" err="1"/>
              <a:t>pneumothorax</a:t>
            </a:r>
            <a:endParaRPr lang="en-GB" dirty="0"/>
          </a:p>
          <a:p>
            <a:pPr eaLnBrk="1" hangingPunct="1"/>
            <a:r>
              <a:rPr lang="en-GB" dirty="0"/>
              <a:t>	cardiac </a:t>
            </a:r>
            <a:r>
              <a:rPr lang="en-GB" dirty="0" err="1"/>
              <a:t>tamponade</a:t>
            </a:r>
            <a:endParaRPr lang="en-GB" dirty="0"/>
          </a:p>
          <a:p>
            <a:pPr eaLnBrk="1" hangingPunct="1"/>
            <a:r>
              <a:rPr lang="en-GB" dirty="0"/>
              <a:t>	hypothermia</a:t>
            </a:r>
          </a:p>
          <a:p>
            <a:pPr eaLnBrk="1" hangingPunct="1"/>
            <a:r>
              <a:rPr lang="en-GB" dirty="0"/>
              <a:t>	pulmonary embolus</a:t>
            </a:r>
          </a:p>
          <a:p>
            <a:pPr eaLnBrk="1" hangingPunct="1"/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How is ROSC assessed? </a:t>
            </a:r>
            <a:r>
              <a:rPr lang="en-AU" dirty="0"/>
              <a:t>– </a:t>
            </a:r>
            <a:r>
              <a:rPr lang="en-AU" i="0" dirty="0">
                <a:solidFill>
                  <a:srgbClr val="FF0000"/>
                </a:solidFill>
              </a:rPr>
              <a:t>why feel for a pulse?</a:t>
            </a:r>
          </a:p>
          <a:p>
            <a:pPr eaLnBrk="1" hangingPunct="1">
              <a:spcBef>
                <a:spcPct val="0"/>
              </a:spcBef>
            </a:pPr>
            <a:r>
              <a:rPr lang="en-AU" i="0" dirty="0">
                <a:solidFill>
                  <a:srgbClr val="FF0000"/>
                </a:solidFill>
              </a:rPr>
              <a:t>Where do you feel for a pulse? </a:t>
            </a:r>
          </a:p>
          <a:p>
            <a:pPr eaLnBrk="1" hangingPunct="1"/>
            <a:endParaRPr lang="en-GB" dirty="0"/>
          </a:p>
          <a:p>
            <a:pPr eaLnBrk="1" hangingPunct="1">
              <a:lnSpc>
                <a:spcPct val="80000"/>
              </a:lnSpc>
            </a:pPr>
            <a:endParaRPr lang="en-GB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 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F9E841-EEC9-4EC1-BD9A-B0E854D9CE6A}" type="slidenum">
              <a:rPr lang="en-AU" sz="1200"/>
              <a:pPr algn="r"/>
              <a:t>9</a:t>
            </a:fld>
            <a:endParaRPr lang="en-A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11/10/2024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Review of Paediatric BLS &amp; ALS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4922432"/>
            <a:ext cx="5729029" cy="193557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AU" sz="4800" dirty="0"/>
              <a:t>Review of </a:t>
            </a:r>
          </a:p>
          <a:p>
            <a:pPr>
              <a:spcBef>
                <a:spcPts val="0"/>
              </a:spcBef>
            </a:pPr>
            <a:r>
              <a:rPr lang="en-AU" sz="5400" dirty="0"/>
              <a:t>Paediatric BLS &amp; ALS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5"/>
          <a:stretch/>
        </p:blipFill>
        <p:spPr>
          <a:xfrm>
            <a:off x="0" y="2122616"/>
            <a:ext cx="3056880" cy="1911722"/>
          </a:xfrm>
        </p:spPr>
      </p:pic>
      <p:sp>
        <p:nvSpPr>
          <p:cNvPr id="2" name="TextBox 1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9C0E9-2805-CB7A-7752-13EC8981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" y="198192"/>
            <a:ext cx="9026318" cy="637845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4870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sz="5600" b="1" dirty="0">
                <a:solidFill>
                  <a:schemeClr val="tx1"/>
                </a:solidFill>
                <a:latin typeface="+mn-lt"/>
              </a:rPr>
              <a:t>Abnormal pulse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292" y="1047234"/>
            <a:ext cx="4525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dirty="0"/>
              <a:t>rate or rhythm</a:t>
            </a:r>
            <a:endParaRPr lang="en-AU" sz="5600" dirty="0"/>
          </a:p>
        </p:txBody>
      </p:sp>
      <p:pic>
        <p:nvPicPr>
          <p:cNvPr id="5" name="Picture 11" descr="Sinus Bradycardia Rhythm Stri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20" y="2509574"/>
            <a:ext cx="79248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VT Rhythm Stri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6" y="2299916"/>
            <a:ext cx="78565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828292" y="248704"/>
            <a:ext cx="5204208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latin typeface="+mn-lt"/>
              </a:rPr>
              <a:t>Abnormal pulse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292" y="1047234"/>
            <a:ext cx="4525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dirty="0"/>
              <a:t>rate or rhythm</a:t>
            </a:r>
            <a:endParaRPr lang="en-AU" sz="56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68792" y="1182170"/>
            <a:ext cx="2202976" cy="20313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/>
              <a:t>How is this done?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2232" y="250023"/>
            <a:ext cx="4865290" cy="6816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0806" y="4961152"/>
            <a:ext cx="70248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420806" y="5768806"/>
            <a:ext cx="7524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210461" y="4630138"/>
            <a:ext cx="1024147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174451" y="3645998"/>
            <a:ext cx="1073410" cy="25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066953" y="5579286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5390885" y="-38191"/>
            <a:ext cx="234341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SVT algorithm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8DF87-EFB4-8DFB-0E07-CA6101E7E763}"/>
              </a:ext>
            </a:extLst>
          </p:cNvPr>
          <p:cNvSpPr/>
          <p:nvPr/>
        </p:nvSpPr>
        <p:spPr>
          <a:xfrm>
            <a:off x="4161199" y="2668996"/>
            <a:ext cx="1073410" cy="25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AB551-968B-BB56-79F0-9C649F98FDAF}"/>
              </a:ext>
            </a:extLst>
          </p:cNvPr>
          <p:cNvSpPr txBox="1"/>
          <p:nvPr/>
        </p:nvSpPr>
        <p:spPr>
          <a:xfrm>
            <a:off x="6997148" y="4333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086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1428" y="0"/>
            <a:ext cx="4865290" cy="68169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600" b="1" dirty="0"/>
              <a:t>Team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1" y="1919288"/>
            <a:ext cx="7568278" cy="4255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600" b="1" dirty="0"/>
              <a:t>Newborn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92" y="1871699"/>
            <a:ext cx="7858508" cy="42071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dirty="0"/>
              <a:t>Airway management will resuscitate most babies.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AU" dirty="0"/>
              <a:t>Dry babies, assess ABC all together.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dirty="0"/>
              <a:t>Read chapter in Manual (Appendix 1) &amp; follow algorithm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Book graphic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65296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451725" y="5805488"/>
            <a:ext cx="1296988" cy="79216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App. G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p419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5301" name="Picture 8" descr="9101 APLS Final Logo-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60350"/>
            <a:ext cx="11382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1"/>
          <p:cNvSpPr txBox="1">
            <a:spLocks noChangeArrowheads="1"/>
          </p:cNvSpPr>
          <p:nvPr/>
        </p:nvSpPr>
        <p:spPr bwMode="auto">
          <a:xfrm>
            <a:off x="250825" y="968375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>
                <a:latin typeface="Verdana" pitchFamily="34" charset="0"/>
                <a:cs typeface="Arial" pitchFamily="34" charset="0"/>
              </a:rPr>
              <a:t>Temp. control</a:t>
            </a:r>
          </a:p>
          <a:p>
            <a:r>
              <a:rPr lang="en-AU" sz="1800">
                <a:latin typeface="Verdana" pitchFamily="34" charset="0"/>
                <a:cs typeface="Arial" pitchFamily="34" charset="0"/>
              </a:rPr>
              <a:t>Assessment</a:t>
            </a:r>
          </a:p>
        </p:txBody>
      </p:sp>
      <p:sp>
        <p:nvSpPr>
          <p:cNvPr id="55303" name="TextBox 2"/>
          <p:cNvSpPr txBox="1">
            <a:spLocks noChangeArrowheads="1"/>
          </p:cNvSpPr>
          <p:nvPr/>
        </p:nvSpPr>
        <p:spPr bwMode="auto">
          <a:xfrm>
            <a:off x="250825" y="249237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>
                <a:latin typeface="Verdana" pitchFamily="34" charset="0"/>
                <a:cs typeface="Arial" pitchFamily="34" charset="0"/>
              </a:rPr>
              <a:t>Ventilation </a:t>
            </a:r>
          </a:p>
          <a:p>
            <a:r>
              <a:rPr lang="en-AU" sz="1800">
                <a:latin typeface="Verdana" pitchFamily="34" charset="0"/>
                <a:cs typeface="Arial" pitchFamily="34" charset="0"/>
              </a:rPr>
              <a:t>oximetry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47362" y="0"/>
            <a:ext cx="4846211" cy="6858000"/>
          </a:xfrm>
          <a:prstGeom prst="rect">
            <a:avLst/>
          </a:prstGeom>
        </p:spPr>
      </p:pic>
      <p:sp>
        <p:nvSpPr>
          <p:cNvPr id="55304" name="TextBox 3"/>
          <p:cNvSpPr txBox="1">
            <a:spLocks noChangeArrowheads="1"/>
          </p:cNvSpPr>
          <p:nvPr/>
        </p:nvSpPr>
        <p:spPr bwMode="auto">
          <a:xfrm>
            <a:off x="250825" y="4152900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>
                <a:latin typeface="Verdana" pitchFamily="34" charset="0"/>
                <a:cs typeface="Arial" pitchFamily="34" charset="0"/>
              </a:rPr>
              <a:t>Chest compressions</a:t>
            </a:r>
          </a:p>
        </p:txBody>
      </p:sp>
      <p:sp>
        <p:nvSpPr>
          <p:cNvPr id="55305" name="TextBox 4"/>
          <p:cNvSpPr txBox="1">
            <a:spLocks noChangeArrowheads="1"/>
          </p:cNvSpPr>
          <p:nvPr/>
        </p:nvSpPr>
        <p:spPr bwMode="auto">
          <a:xfrm>
            <a:off x="250825" y="55895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800">
                <a:latin typeface="Verdana" pitchFamily="34" charset="0"/>
                <a:cs typeface="Arial" pitchFamily="34" charset="0"/>
              </a:rPr>
              <a:t>UVC and adrenaline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600" b="1" dirty="0"/>
              <a:t>Newborn Life Support</a:t>
            </a:r>
            <a:endParaRPr lang="en-AU" sz="5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0900" y="2225132"/>
            <a:ext cx="44704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600" dirty="0"/>
              <a:t>Learn to use a t-piece if available</a:t>
            </a:r>
          </a:p>
          <a:p>
            <a:pPr marL="0" indent="0">
              <a:spcBef>
                <a:spcPts val="0"/>
              </a:spcBef>
              <a:buNone/>
            </a:pPr>
            <a:endParaRPr lang="en-AU" sz="36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600" dirty="0"/>
              <a:t>Attend neonatal resuscitation course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8" name="Content Placeholder 7" descr="Integrated_Resuscitation_Systems_product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0746" y="3044305"/>
            <a:ext cx="2168307" cy="3240000"/>
          </a:xfrm>
        </p:spPr>
      </p:pic>
      <p:pic>
        <p:nvPicPr>
          <p:cNvPr id="6" name="Picture 5" descr="Jackson-Rees' T-pi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69" y="1886352"/>
            <a:ext cx="3914962" cy="11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Review of</a:t>
            </a:r>
            <a:br>
              <a:rPr lang="en-AU" b="1" dirty="0"/>
            </a:br>
            <a:r>
              <a:rPr lang="en-AU" b="1" dirty="0"/>
              <a:t>Paediatric BLS &amp; ALS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8292" y="2166729"/>
            <a:ext cx="7858508" cy="42738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ＭＳ Ｐゴシック" charset="0"/>
              <a:cs typeface="Verdana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charset="0"/>
                <a:cs typeface="Verdana" charset="0"/>
              </a:rPr>
              <a:t>To demonstrate an understanding of the </a:t>
            </a:r>
            <a:r>
              <a:rPr lang="en-US" b="1" dirty="0">
                <a:ea typeface="ＭＳ Ｐゴシック" charset="0"/>
                <a:cs typeface="Verdana" charset="0"/>
              </a:rPr>
              <a:t>structured approach</a:t>
            </a:r>
            <a:r>
              <a:rPr lang="en-US" dirty="0">
                <a:ea typeface="ＭＳ Ｐゴシック" charset="0"/>
                <a:cs typeface="Verdana" charset="0"/>
              </a:rPr>
              <a:t> for managing a child who has arrested.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ea typeface="ＭＳ Ｐゴシック" charset="0"/>
              <a:cs typeface="Verdana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charset="0"/>
                <a:cs typeface="Verdana" charset="0"/>
              </a:rPr>
              <a:t>To </a:t>
            </a:r>
            <a:r>
              <a:rPr lang="en-US" b="1" dirty="0">
                <a:ea typeface="ＭＳ Ｐゴシック" charset="0"/>
                <a:cs typeface="Verdana" charset="0"/>
              </a:rPr>
              <a:t>highlight </a:t>
            </a:r>
            <a:r>
              <a:rPr lang="en-US" dirty="0">
                <a:ea typeface="ＭＳ Ｐゴシック" charset="0"/>
                <a:cs typeface="Verdana" charset="0"/>
              </a:rPr>
              <a:t>specific management for prevalent pre-arrest cardiac conditions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ea typeface="ＭＳ Ｐゴシック" charset="0"/>
              <a:cs typeface="Verdana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ea typeface="ＭＳ Ｐゴシック" charset="0"/>
                <a:cs typeface="Verdana" charset="0"/>
              </a:rPr>
              <a:t>Briefly outline resources for managing neonatal arrest.</a:t>
            </a:r>
            <a:endParaRPr lang="en-A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Review of</a:t>
            </a:r>
            <a:br>
              <a:rPr lang="en-AU" b="1" dirty="0"/>
            </a:br>
            <a:r>
              <a:rPr lang="en-AU" b="1" dirty="0"/>
              <a:t>Paediatric BLS &amp; ALS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2218551"/>
            <a:ext cx="7858508" cy="42071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dirty="0">
                <a:ea typeface="ＭＳ Ｐゴシック" charset="0"/>
                <a:cs typeface="Verdana" charset="0"/>
              </a:rPr>
              <a:t>Managing a child who has arrested requires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1" dirty="0">
                <a:ea typeface="ＭＳ Ｐゴシック" charset="0"/>
                <a:cs typeface="Verdana" charset="0"/>
              </a:rPr>
              <a:t>a structured approach </a:t>
            </a:r>
            <a:r>
              <a:rPr lang="en-US" dirty="0">
                <a:ea typeface="ＭＳ Ｐゴシック" charset="0"/>
                <a:cs typeface="Verdana" charset="0"/>
              </a:rPr>
              <a:t>to effectively apply knowledge, skills and work as a team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8800" y="121776"/>
            <a:ext cx="7112000" cy="1945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en-US" b="1" dirty="0"/>
              <a:t>Why APLS Structured Approach?</a:t>
            </a:r>
            <a:endParaRPr lang="en-A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20" y="2168627"/>
            <a:ext cx="3158002" cy="42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0218" y="332863"/>
            <a:ext cx="7112000" cy="1945250"/>
          </a:xfrm>
        </p:spPr>
        <p:txBody>
          <a:bodyPr/>
          <a:lstStyle/>
          <a:p>
            <a:pPr marL="360000" indent="0"/>
            <a:r>
              <a:rPr lang="en-US" b="1" dirty="0"/>
              <a:t>Why APLS Structured Approach?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490" y="2435482"/>
            <a:ext cx="5010070" cy="37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86" y="1408849"/>
            <a:ext cx="7484014" cy="4208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039100" y="5829301"/>
            <a:ext cx="854075" cy="45719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p210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7" name="Picture 6" descr="Book graphic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25" y="5805488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t="3866" b="3866"/>
          <a:stretch/>
        </p:blipFill>
        <p:spPr>
          <a:xfrm>
            <a:off x="1884080" y="0"/>
            <a:ext cx="5325612" cy="69536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D3A6F-AC6A-557F-533B-F2277780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57386" y="914401"/>
            <a:ext cx="1196114" cy="1162049"/>
            <a:chOff x="7380288" y="1485900"/>
            <a:chExt cx="1512887" cy="1655763"/>
          </a:xfrm>
        </p:grpSpPr>
        <p:pic>
          <p:nvPicPr>
            <p:cNvPr id="43009" name="Picture 5" descr="Book graphic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750" y="1485900"/>
              <a:ext cx="1079500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 txBox="1">
              <a:spLocks noChangeArrowheads="1"/>
            </p:cNvSpPr>
            <p:nvPr/>
          </p:nvSpPr>
          <p:spPr bwMode="auto">
            <a:xfrm>
              <a:off x="7380288" y="2638425"/>
              <a:ext cx="1512887" cy="503238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Verdana" pitchFamily="34" charset="0"/>
                  <a:cs typeface="Verdana" pitchFamily="34" charset="0"/>
                </a:rPr>
                <a:t>Ch 18</a:t>
              </a:r>
              <a:endPara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373811" y="130175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ea typeface="+mj-ea"/>
                <a:cs typeface="+mj-cs"/>
              </a:rPr>
              <a:t>PEA/Asystole algorithm</a:t>
            </a:r>
            <a:endParaRPr lang="en-US" sz="3200" kern="0" dirty="0"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8E39E-924C-9DE7-0D4E-924022CB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9386" y="0"/>
            <a:ext cx="6858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4FCCD6-2C2C-D0C3-BEC3-F1A28E2F9030}"/>
              </a:ext>
            </a:extLst>
          </p:cNvPr>
          <p:cNvSpPr/>
          <p:nvPr/>
        </p:nvSpPr>
        <p:spPr>
          <a:xfrm>
            <a:off x="1090247" y="1547446"/>
            <a:ext cx="1283677" cy="393895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08625" y="2492375"/>
            <a:ext cx="1439863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569664" y="131273"/>
            <a:ext cx="34038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VF/VT algorithm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47886" y="1144466"/>
            <a:ext cx="1196114" cy="1162049"/>
            <a:chOff x="7380288" y="1485900"/>
            <a:chExt cx="1512887" cy="1655763"/>
          </a:xfrm>
        </p:grpSpPr>
        <p:pic>
          <p:nvPicPr>
            <p:cNvPr id="9" name="Picture 5" descr="Book graphic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750" y="1485900"/>
              <a:ext cx="1079500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7380288" y="2638425"/>
              <a:ext cx="1512887" cy="503238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Verdana" pitchFamily="34" charset="0"/>
                  <a:cs typeface="Verdana" pitchFamily="34" charset="0"/>
                </a:rPr>
                <a:t>Ch 18</a:t>
              </a:r>
              <a:endPara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529A4C-04CE-C796-DA11-5644A16C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4742" y="0"/>
            <a:ext cx="685800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5D8937-7AFE-0F6C-9099-C501DC1DCB80}"/>
              </a:ext>
            </a:extLst>
          </p:cNvPr>
          <p:cNvSpPr/>
          <p:nvPr/>
        </p:nvSpPr>
        <p:spPr>
          <a:xfrm>
            <a:off x="4513683" y="1523831"/>
            <a:ext cx="1283677" cy="3938954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3900</TotalTime>
  <Words>1460</Words>
  <Application>Microsoft Office PowerPoint</Application>
  <PresentationFormat>On-screen Show (4:3)</PresentationFormat>
  <Paragraphs>244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APLS f2f</vt:lpstr>
      <vt:lpstr>Custom Design</vt:lpstr>
      <vt:lpstr>1_Custom Design</vt:lpstr>
      <vt:lpstr>2_Custom Design</vt:lpstr>
      <vt:lpstr>PowerPoint Presentation</vt:lpstr>
      <vt:lpstr>Review of Paediatric BLS &amp; ALS</vt:lpstr>
      <vt:lpstr>PowerPoint Presentation</vt:lpstr>
      <vt:lpstr>Why APLS Structured Approach?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 pulse</vt:lpstr>
      <vt:lpstr>PowerPoint Presentation</vt:lpstr>
      <vt:lpstr>PowerPoint Presentation</vt:lpstr>
      <vt:lpstr>PowerPoint Presentation</vt:lpstr>
      <vt:lpstr>Team work</vt:lpstr>
      <vt:lpstr>Newborn Life Support</vt:lpstr>
      <vt:lpstr>PowerPoint Presentation</vt:lpstr>
      <vt:lpstr>Newborn Life Support</vt:lpstr>
      <vt:lpstr>PowerPoint Presentation</vt:lpstr>
      <vt:lpstr>Review of Paediatric BLS &amp; ALS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Noel Roberts</cp:lastModifiedBy>
  <cp:revision>182</cp:revision>
  <dcterms:created xsi:type="dcterms:W3CDTF">2015-03-20T02:42:09Z</dcterms:created>
  <dcterms:modified xsi:type="dcterms:W3CDTF">2024-11-10T22:38:36Z</dcterms:modified>
</cp:coreProperties>
</file>