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 id="2147483670" r:id="rId3"/>
    <p:sldMasterId id="2147483672" r:id="rId4"/>
  </p:sldMasterIdLst>
  <p:notesMasterIdLst>
    <p:notesMasterId r:id="rId33"/>
  </p:notesMasterIdLst>
  <p:sldIdLst>
    <p:sldId id="256"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86" r:id="rId22"/>
    <p:sldId id="276" r:id="rId23"/>
    <p:sldId id="287" r:id="rId24"/>
    <p:sldId id="278" r:id="rId25"/>
    <p:sldId id="279" r:id="rId26"/>
    <p:sldId id="280" r:id="rId27"/>
    <p:sldId id="281" r:id="rId28"/>
    <p:sldId id="288" r:id="rId29"/>
    <p:sldId id="283" r:id="rId30"/>
    <p:sldId id="284" r:id="rId31"/>
    <p:sldId id="28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77128" autoAdjust="0"/>
  </p:normalViewPr>
  <p:slideViewPr>
    <p:cSldViewPr snapToGrid="0" snapToObjects="1">
      <p:cViewPr varScale="1">
        <p:scale>
          <a:sx n="86" d="100"/>
          <a:sy n="86" d="100"/>
        </p:scale>
        <p:origin x="2400" y="192"/>
      </p:cViewPr>
      <p:guideLst>
        <p:guide orient="horz" pos="2160"/>
        <p:guide pos="2880"/>
      </p:guideLst>
    </p:cSldViewPr>
  </p:slideViewPr>
  <p:outlineViewPr>
    <p:cViewPr>
      <p:scale>
        <a:sx n="33" d="100"/>
        <a:sy n="33" d="100"/>
      </p:scale>
      <p:origin x="0" y="438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el Roberts" userId="feac1395-663b-4a5f-8faf-efd03d15787b" providerId="ADAL" clId="{2AAF1712-F215-3D4E-B5DD-6A9249420917}"/>
    <pc:docChg chg="custSel modSld">
      <pc:chgData name="Noel Roberts" userId="feac1395-663b-4a5f-8faf-efd03d15787b" providerId="ADAL" clId="{2AAF1712-F215-3D4E-B5DD-6A9249420917}" dt="2024-04-10T06:38:18.951" v="174" actId="1037"/>
      <pc:docMkLst>
        <pc:docMk/>
      </pc:docMkLst>
      <pc:sldChg chg="modSp mod">
        <pc:chgData name="Noel Roberts" userId="feac1395-663b-4a5f-8faf-efd03d15787b" providerId="ADAL" clId="{2AAF1712-F215-3D4E-B5DD-6A9249420917}" dt="2024-04-10T06:34:36.674" v="15" actId="1076"/>
        <pc:sldMkLst>
          <pc:docMk/>
          <pc:sldMk cId="0" sldId="263"/>
        </pc:sldMkLst>
        <pc:spChg chg="mod">
          <ac:chgData name="Noel Roberts" userId="feac1395-663b-4a5f-8faf-efd03d15787b" providerId="ADAL" clId="{2AAF1712-F215-3D4E-B5DD-6A9249420917}" dt="2024-04-10T06:34:36.674" v="15" actId="1076"/>
          <ac:spMkLst>
            <pc:docMk/>
            <pc:sldMk cId="0" sldId="263"/>
            <ac:spMk id="224282" creationId="{00000000-0000-0000-0000-000000000000}"/>
          </ac:spMkLst>
        </pc:spChg>
        <pc:graphicFrameChg chg="modGraphic">
          <ac:chgData name="Noel Roberts" userId="feac1395-663b-4a5f-8faf-efd03d15787b" providerId="ADAL" clId="{2AAF1712-F215-3D4E-B5DD-6A9249420917}" dt="2024-04-10T06:34:12.332" v="14" actId="20577"/>
          <ac:graphicFrameMkLst>
            <pc:docMk/>
            <pc:sldMk cId="0" sldId="263"/>
            <ac:graphicFrameMk id="224259" creationId="{00000000-0000-0000-0000-000000000000}"/>
          </ac:graphicFrameMkLst>
        </pc:graphicFrameChg>
      </pc:sldChg>
      <pc:sldChg chg="modSp mod">
        <pc:chgData name="Noel Roberts" userId="feac1395-663b-4a5f-8faf-efd03d15787b" providerId="ADAL" clId="{2AAF1712-F215-3D4E-B5DD-6A9249420917}" dt="2024-04-10T06:35:16.139" v="43" actId="1037"/>
        <pc:sldMkLst>
          <pc:docMk/>
          <pc:sldMk cId="0" sldId="266"/>
        </pc:sldMkLst>
        <pc:spChg chg="mod">
          <ac:chgData name="Noel Roberts" userId="feac1395-663b-4a5f-8faf-efd03d15787b" providerId="ADAL" clId="{2AAF1712-F215-3D4E-B5DD-6A9249420917}" dt="2024-04-10T06:35:16.139" v="43" actId="1037"/>
          <ac:spMkLst>
            <pc:docMk/>
            <pc:sldMk cId="0" sldId="266"/>
            <ac:spMk id="234522" creationId="{00000000-0000-0000-0000-000000000000}"/>
          </ac:spMkLst>
        </pc:spChg>
        <pc:graphicFrameChg chg="modGraphic">
          <ac:chgData name="Noel Roberts" userId="feac1395-663b-4a5f-8faf-efd03d15787b" providerId="ADAL" clId="{2AAF1712-F215-3D4E-B5DD-6A9249420917}" dt="2024-04-10T06:35:09.763" v="31" actId="20577"/>
          <ac:graphicFrameMkLst>
            <pc:docMk/>
            <pc:sldMk cId="0" sldId="266"/>
            <ac:graphicFrameMk id="234524" creationId="{00000000-0000-0000-0000-000000000000}"/>
          </ac:graphicFrameMkLst>
        </pc:graphicFrameChg>
      </pc:sldChg>
      <pc:sldChg chg="modSp mod">
        <pc:chgData name="Noel Roberts" userId="feac1395-663b-4a5f-8faf-efd03d15787b" providerId="ADAL" clId="{2AAF1712-F215-3D4E-B5DD-6A9249420917}" dt="2024-04-10T06:35:25.878" v="47" actId="1038"/>
        <pc:sldMkLst>
          <pc:docMk/>
          <pc:sldMk cId="0" sldId="267"/>
        </pc:sldMkLst>
        <pc:spChg chg="mod">
          <ac:chgData name="Noel Roberts" userId="feac1395-663b-4a5f-8faf-efd03d15787b" providerId="ADAL" clId="{2AAF1712-F215-3D4E-B5DD-6A9249420917}" dt="2024-04-10T06:35:25.878" v="47" actId="1038"/>
          <ac:spMkLst>
            <pc:docMk/>
            <pc:sldMk cId="0" sldId="267"/>
            <ac:spMk id="5" creationId="{8BC94142-11A9-09AA-422B-6C70381FD3C1}"/>
          </ac:spMkLst>
        </pc:spChg>
      </pc:sldChg>
      <pc:sldChg chg="modSp mod">
        <pc:chgData name="Noel Roberts" userId="feac1395-663b-4a5f-8faf-efd03d15787b" providerId="ADAL" clId="{2AAF1712-F215-3D4E-B5DD-6A9249420917}" dt="2024-04-10T06:36:01.026" v="76" actId="14100"/>
        <pc:sldMkLst>
          <pc:docMk/>
          <pc:sldMk cId="0" sldId="269"/>
        </pc:sldMkLst>
        <pc:spChg chg="mod">
          <ac:chgData name="Noel Roberts" userId="feac1395-663b-4a5f-8faf-efd03d15787b" providerId="ADAL" clId="{2AAF1712-F215-3D4E-B5DD-6A9249420917}" dt="2024-04-10T06:36:01.026" v="76" actId="14100"/>
          <ac:spMkLst>
            <pc:docMk/>
            <pc:sldMk cId="0" sldId="269"/>
            <ac:spMk id="241715" creationId="{00000000-0000-0000-0000-000000000000}"/>
          </ac:spMkLst>
        </pc:spChg>
        <pc:graphicFrameChg chg="modGraphic">
          <ac:chgData name="Noel Roberts" userId="feac1395-663b-4a5f-8faf-efd03d15787b" providerId="ADAL" clId="{2AAF1712-F215-3D4E-B5DD-6A9249420917}" dt="2024-04-10T06:35:42.763" v="62" actId="20577"/>
          <ac:graphicFrameMkLst>
            <pc:docMk/>
            <pc:sldMk cId="0" sldId="269"/>
            <ac:graphicFrameMk id="241716" creationId="{00000000-0000-0000-0000-000000000000}"/>
          </ac:graphicFrameMkLst>
        </pc:graphicFrameChg>
      </pc:sldChg>
      <pc:sldChg chg="modSp mod">
        <pc:chgData name="Noel Roberts" userId="feac1395-663b-4a5f-8faf-efd03d15787b" providerId="ADAL" clId="{2AAF1712-F215-3D4E-B5DD-6A9249420917}" dt="2024-04-10T06:36:17.629" v="82" actId="1035"/>
        <pc:sldMkLst>
          <pc:docMk/>
          <pc:sldMk cId="0" sldId="270"/>
        </pc:sldMkLst>
        <pc:spChg chg="mod">
          <ac:chgData name="Noel Roberts" userId="feac1395-663b-4a5f-8faf-efd03d15787b" providerId="ADAL" clId="{2AAF1712-F215-3D4E-B5DD-6A9249420917}" dt="2024-04-10T06:36:17.629" v="82" actId="1035"/>
          <ac:spMkLst>
            <pc:docMk/>
            <pc:sldMk cId="0" sldId="270"/>
            <ac:spMk id="3" creationId="{2468625D-B39B-A4A1-975D-D0FF8D8611A1}"/>
          </ac:spMkLst>
        </pc:spChg>
      </pc:sldChg>
      <pc:sldChg chg="modSp mod">
        <pc:chgData name="Noel Roberts" userId="feac1395-663b-4a5f-8faf-efd03d15787b" providerId="ADAL" clId="{2AAF1712-F215-3D4E-B5DD-6A9249420917}" dt="2024-04-10T06:36:42.827" v="101" actId="1037"/>
        <pc:sldMkLst>
          <pc:docMk/>
          <pc:sldMk cId="0" sldId="272"/>
        </pc:sldMkLst>
        <pc:spChg chg="mod">
          <ac:chgData name="Noel Roberts" userId="feac1395-663b-4a5f-8faf-efd03d15787b" providerId="ADAL" clId="{2AAF1712-F215-3D4E-B5DD-6A9249420917}" dt="2024-04-10T06:36:42.827" v="101" actId="1037"/>
          <ac:spMkLst>
            <pc:docMk/>
            <pc:sldMk cId="0" sldId="272"/>
            <ac:spMk id="250930" creationId="{00000000-0000-0000-0000-000000000000}"/>
          </ac:spMkLst>
        </pc:spChg>
        <pc:graphicFrameChg chg="modGraphic">
          <ac:chgData name="Noel Roberts" userId="feac1395-663b-4a5f-8faf-efd03d15787b" providerId="ADAL" clId="{2AAF1712-F215-3D4E-B5DD-6A9249420917}" dt="2024-04-10T06:36:37.702" v="98" actId="20577"/>
          <ac:graphicFrameMkLst>
            <pc:docMk/>
            <pc:sldMk cId="0" sldId="272"/>
            <ac:graphicFrameMk id="250929" creationId="{00000000-0000-0000-0000-000000000000}"/>
          </ac:graphicFrameMkLst>
        </pc:graphicFrameChg>
      </pc:sldChg>
      <pc:sldChg chg="modSp mod">
        <pc:chgData name="Noel Roberts" userId="feac1395-663b-4a5f-8faf-efd03d15787b" providerId="ADAL" clId="{2AAF1712-F215-3D4E-B5DD-6A9249420917}" dt="2024-04-10T06:38:18.951" v="174" actId="1037"/>
        <pc:sldMkLst>
          <pc:docMk/>
          <pc:sldMk cId="0" sldId="273"/>
        </pc:sldMkLst>
        <pc:spChg chg="mod">
          <ac:chgData name="Noel Roberts" userId="feac1395-663b-4a5f-8faf-efd03d15787b" providerId="ADAL" clId="{2AAF1712-F215-3D4E-B5DD-6A9249420917}" dt="2024-04-10T06:38:18.951" v="174" actId="1037"/>
          <ac:spMkLst>
            <pc:docMk/>
            <pc:sldMk cId="0" sldId="273"/>
            <ac:spMk id="3" creationId="{9E30BD8A-ED9E-1351-8FCD-AFE20A666DC0}"/>
          </ac:spMkLst>
        </pc:spChg>
        <pc:graphicFrameChg chg="modGraphic">
          <ac:chgData name="Noel Roberts" userId="feac1395-663b-4a5f-8faf-efd03d15787b" providerId="ADAL" clId="{2AAF1712-F215-3D4E-B5DD-6A9249420917}" dt="2024-04-10T06:38:13.061" v="166" actId="313"/>
          <ac:graphicFrameMkLst>
            <pc:docMk/>
            <pc:sldMk cId="0" sldId="273"/>
            <ac:graphicFrameMk id="251956" creationId="{00000000-0000-0000-0000-000000000000}"/>
          </ac:graphicFrameMkLst>
        </pc:graphicFrameChg>
      </pc:sldChg>
      <pc:sldChg chg="modSp mod">
        <pc:chgData name="Noel Roberts" userId="feac1395-663b-4a5f-8faf-efd03d15787b" providerId="ADAL" clId="{2AAF1712-F215-3D4E-B5DD-6A9249420917}" dt="2024-04-10T06:37:18.119" v="121" actId="20577"/>
        <pc:sldMkLst>
          <pc:docMk/>
          <pc:sldMk cId="0" sldId="278"/>
        </pc:sldMkLst>
        <pc:graphicFrameChg chg="modGraphic">
          <ac:chgData name="Noel Roberts" userId="feac1395-663b-4a5f-8faf-efd03d15787b" providerId="ADAL" clId="{2AAF1712-F215-3D4E-B5DD-6A9249420917}" dt="2024-04-10T06:37:18.119" v="121" actId="20577"/>
          <ac:graphicFrameMkLst>
            <pc:docMk/>
            <pc:sldMk cId="0" sldId="278"/>
            <ac:graphicFrameMk id="224259" creationId="{00000000-0000-0000-0000-000000000000}"/>
          </ac:graphicFrameMkLst>
        </pc:graphicFrameChg>
      </pc:sldChg>
      <pc:sldChg chg="modSp mod">
        <pc:chgData name="Noel Roberts" userId="feac1395-663b-4a5f-8faf-efd03d15787b" providerId="ADAL" clId="{2AAF1712-F215-3D4E-B5DD-6A9249420917}" dt="2024-04-10T06:37:29.010" v="135" actId="20577"/>
        <pc:sldMkLst>
          <pc:docMk/>
          <pc:sldMk cId="0" sldId="280"/>
        </pc:sldMkLst>
        <pc:graphicFrameChg chg="modGraphic">
          <ac:chgData name="Noel Roberts" userId="feac1395-663b-4a5f-8faf-efd03d15787b" providerId="ADAL" clId="{2AAF1712-F215-3D4E-B5DD-6A9249420917}" dt="2024-04-10T06:37:29.010" v="135" actId="20577"/>
          <ac:graphicFrameMkLst>
            <pc:docMk/>
            <pc:sldMk cId="0" sldId="280"/>
            <ac:graphicFrameMk id="234524" creationId="{00000000-0000-0000-0000-000000000000}"/>
          </ac:graphicFrameMkLst>
        </pc:graphicFrameChg>
      </pc:sldChg>
      <pc:sldChg chg="modSp mod">
        <pc:chgData name="Noel Roberts" userId="feac1395-663b-4a5f-8faf-efd03d15787b" providerId="ADAL" clId="{2AAF1712-F215-3D4E-B5DD-6A9249420917}" dt="2024-04-10T06:37:42.034" v="149" actId="20577"/>
        <pc:sldMkLst>
          <pc:docMk/>
          <pc:sldMk cId="0" sldId="282"/>
        </pc:sldMkLst>
        <pc:graphicFrameChg chg="modGraphic">
          <ac:chgData name="Noel Roberts" userId="feac1395-663b-4a5f-8faf-efd03d15787b" providerId="ADAL" clId="{2AAF1712-F215-3D4E-B5DD-6A9249420917}" dt="2024-04-10T06:37:42.034" v="149" actId="20577"/>
          <ac:graphicFrameMkLst>
            <pc:docMk/>
            <pc:sldMk cId="0" sldId="282"/>
            <ac:graphicFrameMk id="241716" creationId="{00000000-0000-0000-0000-000000000000}"/>
          </ac:graphicFrameMkLst>
        </pc:graphicFrameChg>
      </pc:sldChg>
      <pc:sldChg chg="modSp mod">
        <pc:chgData name="Noel Roberts" userId="feac1395-663b-4a5f-8faf-efd03d15787b" providerId="ADAL" clId="{2AAF1712-F215-3D4E-B5DD-6A9249420917}" dt="2024-04-10T06:37:52.018" v="163" actId="20577"/>
        <pc:sldMkLst>
          <pc:docMk/>
          <pc:sldMk cId="0" sldId="284"/>
        </pc:sldMkLst>
        <pc:graphicFrameChg chg="modGraphic">
          <ac:chgData name="Noel Roberts" userId="feac1395-663b-4a5f-8faf-efd03d15787b" providerId="ADAL" clId="{2AAF1712-F215-3D4E-B5DD-6A9249420917}" dt="2024-04-10T06:37:52.018" v="163" actId="20577"/>
          <ac:graphicFrameMkLst>
            <pc:docMk/>
            <pc:sldMk cId="0" sldId="284"/>
            <ac:graphicFrameMk id="250929" creationId="{00000000-0000-0000-0000-000000000000}"/>
          </ac:graphicFrameMkLst>
        </pc:graphicFrameChg>
      </pc:sldChg>
      <pc:sldChg chg="modSp mod">
        <pc:chgData name="Noel Roberts" userId="feac1395-663b-4a5f-8faf-efd03d15787b" providerId="ADAL" clId="{2AAF1712-F215-3D4E-B5DD-6A9249420917}" dt="2024-04-10T06:38:01.195" v="164" actId="313"/>
        <pc:sldMkLst>
          <pc:docMk/>
          <pc:sldMk cId="0" sldId="285"/>
        </pc:sldMkLst>
        <pc:graphicFrameChg chg="modGraphic">
          <ac:chgData name="Noel Roberts" userId="feac1395-663b-4a5f-8faf-efd03d15787b" providerId="ADAL" clId="{2AAF1712-F215-3D4E-B5DD-6A9249420917}" dt="2024-04-10T06:38:01.195" v="164" actId="313"/>
          <ac:graphicFrameMkLst>
            <pc:docMk/>
            <pc:sldMk cId="0" sldId="285"/>
            <ac:graphicFrameMk id="251956" creationId="{00000000-0000-0000-0000-000000000000}"/>
          </ac:graphicFrameMkLst>
        </pc:graphicFrameChg>
      </pc:sldChg>
    </pc:docChg>
  </pc:docChgLst>
  <pc:docChgLst>
    <pc:chgData name="Noel Roberts" userId="feac1395-663b-4a5f-8faf-efd03d15787b" providerId="ADAL" clId="{CBAB9677-6A68-954F-8D2A-CD084ED71E82}"/>
    <pc:docChg chg="undo custSel modSld">
      <pc:chgData name="Noel Roberts" userId="feac1395-663b-4a5f-8faf-efd03d15787b" providerId="ADAL" clId="{CBAB9677-6A68-954F-8D2A-CD084ED71E82}" dt="2024-11-11T23:01:50.910" v="62" actId="1038"/>
      <pc:docMkLst>
        <pc:docMk/>
      </pc:docMkLst>
      <pc:sldChg chg="modSp mod">
        <pc:chgData name="Noel Roberts" userId="feac1395-663b-4a5f-8faf-efd03d15787b" providerId="ADAL" clId="{CBAB9677-6A68-954F-8D2A-CD084ED71E82}" dt="2024-11-11T23:01:50.910" v="62" actId="1038"/>
        <pc:sldMkLst>
          <pc:docMk/>
          <pc:sldMk cId="0" sldId="264"/>
        </pc:sldMkLst>
        <pc:spChg chg="mod">
          <ac:chgData name="Noel Roberts" userId="feac1395-663b-4a5f-8faf-efd03d15787b" providerId="ADAL" clId="{CBAB9677-6A68-954F-8D2A-CD084ED71E82}" dt="2024-11-11T23:01:50.910" v="62" actId="1038"/>
          <ac:spMkLst>
            <pc:docMk/>
            <pc:sldMk cId="0" sldId="264"/>
            <ac:spMk id="2" creationId="{6A80CC47-8271-3F61-0D7D-2B6DCF9F893C}"/>
          </ac:spMkLst>
        </pc:spChg>
        <pc:spChg chg="mod">
          <ac:chgData name="Noel Roberts" userId="feac1395-663b-4a5f-8faf-efd03d15787b" providerId="ADAL" clId="{CBAB9677-6A68-954F-8D2A-CD084ED71E82}" dt="2024-11-11T23:01:43.443" v="57" actId="1036"/>
          <ac:spMkLst>
            <pc:docMk/>
            <pc:sldMk cId="0" sldId="264"/>
            <ac:spMk id="3" creationId="{9B0146D2-A5CF-4139-16BD-A3CEE0E27DAC}"/>
          </ac:spMkLst>
        </pc:spChg>
        <pc:graphicFrameChg chg="mod modGraphic">
          <ac:chgData name="Noel Roberts" userId="feac1395-663b-4a5f-8faf-efd03d15787b" providerId="ADAL" clId="{CBAB9677-6A68-954F-8D2A-CD084ED71E82}" dt="2024-11-11T23:01:35.490" v="53" actId="255"/>
          <ac:graphicFrameMkLst>
            <pc:docMk/>
            <pc:sldMk cId="0" sldId="264"/>
            <ac:graphicFrameMk id="239664" creationId="{00000000-0000-0000-0000-000000000000}"/>
          </ac:graphicFrameMkLst>
        </pc:graphicFrameChg>
      </pc:sldChg>
      <pc:sldChg chg="modSp mod">
        <pc:chgData name="Noel Roberts" userId="feac1395-663b-4a5f-8faf-efd03d15787b" providerId="ADAL" clId="{CBAB9677-6A68-954F-8D2A-CD084ED71E82}" dt="2024-11-11T23:00:07.362" v="30" actId="1076"/>
        <pc:sldMkLst>
          <pc:docMk/>
          <pc:sldMk cId="0" sldId="266"/>
        </pc:sldMkLst>
        <pc:spChg chg="mod">
          <ac:chgData name="Noel Roberts" userId="feac1395-663b-4a5f-8faf-efd03d15787b" providerId="ADAL" clId="{CBAB9677-6A68-954F-8D2A-CD084ED71E82}" dt="2024-11-11T23:00:07.362" v="30" actId="1076"/>
          <ac:spMkLst>
            <pc:docMk/>
            <pc:sldMk cId="0" sldId="266"/>
            <ac:spMk id="234522" creationId="{00000000-0000-0000-0000-000000000000}"/>
          </ac:spMkLst>
        </pc:spChg>
      </pc:sldChg>
      <pc:sldChg chg="modSp mod">
        <pc:chgData name="Noel Roberts" userId="feac1395-663b-4a5f-8faf-efd03d15787b" providerId="ADAL" clId="{CBAB9677-6A68-954F-8D2A-CD084ED71E82}" dt="2024-11-11T23:01:13.073" v="49" actId="1036"/>
        <pc:sldMkLst>
          <pc:docMk/>
          <pc:sldMk cId="0" sldId="267"/>
        </pc:sldMkLst>
        <pc:spChg chg="mod">
          <ac:chgData name="Noel Roberts" userId="feac1395-663b-4a5f-8faf-efd03d15787b" providerId="ADAL" clId="{CBAB9677-6A68-954F-8D2A-CD084ED71E82}" dt="2024-11-11T23:01:13.073" v="49" actId="1036"/>
          <ac:spMkLst>
            <pc:docMk/>
            <pc:sldMk cId="0" sldId="267"/>
            <ac:spMk id="5" creationId="{8BC94142-11A9-09AA-422B-6C70381FD3C1}"/>
          </ac:spMkLst>
        </pc:spChg>
        <pc:spChg chg="mod">
          <ac:chgData name="Noel Roberts" userId="feac1395-663b-4a5f-8faf-efd03d15787b" providerId="ADAL" clId="{CBAB9677-6A68-954F-8D2A-CD084ED71E82}" dt="2024-11-11T23:01:05.991" v="41" actId="1035"/>
          <ac:spMkLst>
            <pc:docMk/>
            <pc:sldMk cId="0" sldId="267"/>
            <ac:spMk id="6" creationId="{6F54945D-B1C4-66D9-632A-424F51491B8E}"/>
          </ac:spMkLst>
        </pc:spChg>
      </pc:sldChg>
    </pc:docChg>
  </pc:docChgLst>
  <pc:docChgLst>
    <pc:chgData name="Noel Roberts" userId="feac1395-663b-4a5f-8faf-efd03d15787b" providerId="ADAL" clId="{7104786B-8178-0145-A67E-548B253FA8CB}"/>
    <pc:docChg chg="custSel addSld delSld modSld">
      <pc:chgData name="Noel Roberts" userId="feac1395-663b-4a5f-8faf-efd03d15787b" providerId="ADAL" clId="{7104786B-8178-0145-A67E-548B253FA8CB}" dt="2024-10-14T07:28:50.606" v="159" actId="2696"/>
      <pc:docMkLst>
        <pc:docMk/>
      </pc:docMkLst>
      <pc:sldChg chg="modSp mod">
        <pc:chgData name="Noel Roberts" userId="feac1395-663b-4a5f-8faf-efd03d15787b" providerId="ADAL" clId="{7104786B-8178-0145-A67E-548B253FA8CB}" dt="2024-10-14T07:26:40.527" v="152" actId="1035"/>
        <pc:sldMkLst>
          <pc:docMk/>
          <pc:sldMk cId="0" sldId="263"/>
        </pc:sldMkLst>
        <pc:spChg chg="mod">
          <ac:chgData name="Noel Roberts" userId="feac1395-663b-4a5f-8faf-efd03d15787b" providerId="ADAL" clId="{7104786B-8178-0145-A67E-548B253FA8CB}" dt="2024-10-14T07:26:40.527" v="152" actId="1035"/>
          <ac:spMkLst>
            <pc:docMk/>
            <pc:sldMk cId="0" sldId="263"/>
            <ac:spMk id="224282" creationId="{00000000-0000-0000-0000-000000000000}"/>
          </ac:spMkLst>
        </pc:spChg>
        <pc:graphicFrameChg chg="mod">
          <ac:chgData name="Noel Roberts" userId="feac1395-663b-4a5f-8faf-efd03d15787b" providerId="ADAL" clId="{7104786B-8178-0145-A67E-548B253FA8CB}" dt="2024-10-14T07:26:35.017" v="141" actId="1036"/>
          <ac:graphicFrameMkLst>
            <pc:docMk/>
            <pc:sldMk cId="0" sldId="263"/>
            <ac:graphicFrameMk id="224259" creationId="{00000000-0000-0000-0000-000000000000}"/>
          </ac:graphicFrameMkLst>
        </pc:graphicFrameChg>
      </pc:sldChg>
      <pc:sldChg chg="modSp mod">
        <pc:chgData name="Noel Roberts" userId="feac1395-663b-4a5f-8faf-efd03d15787b" providerId="ADAL" clId="{7104786B-8178-0145-A67E-548B253FA8CB}" dt="2024-10-14T07:25:40.692" v="116" actId="14100"/>
        <pc:sldMkLst>
          <pc:docMk/>
          <pc:sldMk cId="0" sldId="269"/>
        </pc:sldMkLst>
        <pc:spChg chg="mod">
          <ac:chgData name="Noel Roberts" userId="feac1395-663b-4a5f-8faf-efd03d15787b" providerId="ADAL" clId="{7104786B-8178-0145-A67E-548B253FA8CB}" dt="2024-10-14T07:25:40.692" v="116" actId="14100"/>
          <ac:spMkLst>
            <pc:docMk/>
            <pc:sldMk cId="0" sldId="269"/>
            <ac:spMk id="241715" creationId="{00000000-0000-0000-0000-000000000000}"/>
          </ac:spMkLst>
        </pc:spChg>
        <pc:graphicFrameChg chg="modGraphic">
          <ac:chgData name="Noel Roberts" userId="feac1395-663b-4a5f-8faf-efd03d15787b" providerId="ADAL" clId="{7104786B-8178-0145-A67E-548B253FA8CB}" dt="2024-10-14T07:24:27.636" v="93" actId="20577"/>
          <ac:graphicFrameMkLst>
            <pc:docMk/>
            <pc:sldMk cId="0" sldId="269"/>
            <ac:graphicFrameMk id="241716" creationId="{00000000-0000-0000-0000-000000000000}"/>
          </ac:graphicFrameMkLst>
        </pc:graphicFrameChg>
      </pc:sldChg>
      <pc:sldChg chg="del">
        <pc:chgData name="Noel Roberts" userId="feac1395-663b-4a5f-8faf-efd03d15787b" providerId="ADAL" clId="{7104786B-8178-0145-A67E-548B253FA8CB}" dt="2024-10-14T07:28:50.606" v="159" actId="2696"/>
        <pc:sldMkLst>
          <pc:docMk/>
          <pc:sldMk cId="0" sldId="282"/>
        </pc:sldMkLst>
      </pc:sldChg>
      <pc:sldChg chg="delSp add del mod delAnim">
        <pc:chgData name="Noel Roberts" userId="feac1395-663b-4a5f-8faf-efd03d15787b" providerId="ADAL" clId="{7104786B-8178-0145-A67E-548B253FA8CB}" dt="2024-10-14T07:28:08.301" v="156" actId="2696"/>
        <pc:sldMkLst>
          <pc:docMk/>
          <pc:sldMk cId="1807575536" sldId="288"/>
        </pc:sldMkLst>
        <pc:spChg chg="del">
          <ac:chgData name="Noel Roberts" userId="feac1395-663b-4a5f-8faf-efd03d15787b" providerId="ADAL" clId="{7104786B-8178-0145-A67E-548B253FA8CB}" dt="2024-10-14T07:27:53.072" v="154" actId="478"/>
          <ac:spMkLst>
            <pc:docMk/>
            <pc:sldMk cId="1807575536" sldId="288"/>
            <ac:spMk id="2" creationId="{89D0A1C6-6D4F-100E-7ECF-D933F87B73A2}"/>
          </ac:spMkLst>
        </pc:spChg>
        <pc:spChg chg="del">
          <ac:chgData name="Noel Roberts" userId="feac1395-663b-4a5f-8faf-efd03d15787b" providerId="ADAL" clId="{7104786B-8178-0145-A67E-548B253FA8CB}" dt="2024-10-14T07:27:55.079" v="155" actId="478"/>
          <ac:spMkLst>
            <pc:docMk/>
            <pc:sldMk cId="1807575536" sldId="288"/>
            <ac:spMk id="3" creationId="{404ED523-4F4F-3BD1-E32B-F67FA2081A65}"/>
          </ac:spMkLst>
        </pc:spChg>
      </pc:sldChg>
      <pc:sldChg chg="delSp add mod delAnim">
        <pc:chgData name="Noel Roberts" userId="feac1395-663b-4a5f-8faf-efd03d15787b" providerId="ADAL" clId="{7104786B-8178-0145-A67E-548B253FA8CB}" dt="2024-10-14T07:28:39.060" v="158" actId="478"/>
        <pc:sldMkLst>
          <pc:docMk/>
          <pc:sldMk cId="2386283535" sldId="288"/>
        </pc:sldMkLst>
        <pc:spChg chg="del">
          <ac:chgData name="Noel Roberts" userId="feac1395-663b-4a5f-8faf-efd03d15787b" providerId="ADAL" clId="{7104786B-8178-0145-A67E-548B253FA8CB}" dt="2024-10-14T07:28:39.060" v="158" actId="478"/>
          <ac:spMkLst>
            <pc:docMk/>
            <pc:sldMk cId="2386283535" sldId="288"/>
            <ac:spMk id="241715" creationId="{81783501-865A-970A-E61C-831CD5E807B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41700-2559-4ECD-929A-FD44AFD0C0BA}" type="datetimeFigureOut">
              <a:rPr lang="en-AU" smtClean="0"/>
              <a:pPr/>
              <a:t>12/11/2024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5B5305-BEBD-402B-AFE6-94E1DBEBF010}" type="slidenum">
              <a:rPr lang="en-AU" smtClean="0"/>
              <a:pPr/>
              <a:t>‹#›</a:t>
            </a:fld>
            <a:endParaRPr lang="en-AU"/>
          </a:p>
        </p:txBody>
      </p:sp>
    </p:spTree>
    <p:extLst>
      <p:ext uri="{BB962C8B-B14F-4D97-AF65-F5344CB8AC3E}">
        <p14:creationId xmlns:p14="http://schemas.microsoft.com/office/powerpoint/2010/main" val="1977321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GB" b="1" dirty="0"/>
              <a:t>Instructor Notes</a:t>
            </a:r>
          </a:p>
          <a:p>
            <a:pPr>
              <a:lnSpc>
                <a:spcPct val="90000"/>
              </a:lnSpc>
            </a:pPr>
            <a:r>
              <a:rPr lang="en-GB" b="1" dirty="0"/>
              <a:t>This session is</a:t>
            </a:r>
            <a:r>
              <a:rPr lang="en-GB" b="1" baseline="0" dirty="0"/>
              <a:t> 45 mins.</a:t>
            </a:r>
          </a:p>
          <a:p>
            <a:pPr marL="171450" marR="0" lvl="0"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GB" dirty="0"/>
              <a:t>Read notes on facilitating plenaries.</a:t>
            </a:r>
          </a:p>
          <a:p>
            <a:pPr marL="0" indent="0">
              <a:lnSpc>
                <a:spcPct val="90000"/>
              </a:lnSpc>
              <a:buFont typeface="Arial" panose="020B0604020202020204" pitchFamily="34" charset="0"/>
              <a:buNone/>
            </a:pPr>
            <a:endParaRPr lang="en-GB" b="1" baseline="0" dirty="0"/>
          </a:p>
          <a:p>
            <a:pPr marL="171450" indent="-171450">
              <a:lnSpc>
                <a:spcPct val="90000"/>
              </a:lnSpc>
              <a:buFont typeface="Arial" panose="020B0604020202020204" pitchFamily="34" charset="0"/>
              <a:buChar char="•"/>
            </a:pPr>
            <a:r>
              <a:rPr lang="en-GB" b="0" baseline="0" dirty="0"/>
              <a:t>Plan to be at the end of case 2 (Buddy) at the 20-22 minute mark.  Groups can work quite quickly through case 2 (differential is age), especially as they know what is expected of them after working through the first case.</a:t>
            </a:r>
          </a:p>
          <a:p>
            <a:pPr marL="0" indent="0">
              <a:lnSpc>
                <a:spcPct val="90000"/>
              </a:lnSpc>
              <a:buFont typeface="Arial" panose="020B0604020202020204" pitchFamily="34" charset="0"/>
              <a:buNone/>
            </a:pPr>
            <a:endParaRPr lang="en-GB" b="0" baseline="0" dirty="0"/>
          </a:p>
          <a:p>
            <a:pPr>
              <a:lnSpc>
                <a:spcPct val="90000"/>
              </a:lnSpc>
            </a:pPr>
            <a:endParaRPr lang="en-GB" b="1" dirty="0"/>
          </a:p>
          <a:p>
            <a:pPr>
              <a:lnSpc>
                <a:spcPct val="90000"/>
              </a:lnSpc>
            </a:pPr>
            <a:r>
              <a:rPr lang="en-GB" dirty="0"/>
              <a:t>These slides have been set up to reveal the answers and because of the table layout they do this by making overlay boxes disappear.  Therefore, to check on the way the information appears you should look at this presentation in slide show view. After the summary slide there is a blank slide (19) and after this (20-28)  you can view the case slides in their ‘completed’ state for ease of reference.</a:t>
            </a:r>
          </a:p>
          <a:p>
            <a:endParaRPr lang="en-AU" dirty="0"/>
          </a:p>
        </p:txBody>
      </p:sp>
      <p:sp>
        <p:nvSpPr>
          <p:cNvPr id="4" name="Slide Number Placeholder 3"/>
          <p:cNvSpPr>
            <a:spLocks noGrp="1"/>
          </p:cNvSpPr>
          <p:nvPr>
            <p:ph type="sldNum" sz="quarter" idx="10"/>
          </p:nvPr>
        </p:nvSpPr>
        <p:spPr/>
        <p:txBody>
          <a:bodyPr/>
          <a:lstStyle/>
          <a:p>
            <a:fld id="{EE5B5305-BEBD-402B-AFE6-94E1DBEBF010}"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8BFDF2A5-EDBC-4F8A-9426-D8DA9083EB4D}" type="slidenum">
              <a:rPr lang="en-US" sz="1200" smtClean="0"/>
              <a:pPr algn="r">
                <a:defRPr/>
              </a:pPr>
              <a:t>10</a:t>
            </a:fld>
            <a:endParaRPr 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GB" dirty="0"/>
              <a:t>Show key features and ask for diagnosis and emergency treatments.</a:t>
            </a:r>
          </a:p>
          <a:p>
            <a:r>
              <a:rPr lang="en-GB" dirty="0"/>
              <a:t>Allow 2 minutes</a:t>
            </a:r>
          </a:p>
          <a:p>
            <a:endParaRPr lang="en-GB" dirty="0"/>
          </a:p>
          <a:p>
            <a:r>
              <a:rPr lang="en-GB" dirty="0"/>
              <a:t>Over</a:t>
            </a:r>
            <a:r>
              <a:rPr lang="en-GB" baseline="0" dirty="0"/>
              <a:t> 1 year – repeated event, </a:t>
            </a:r>
            <a:r>
              <a:rPr lang="en-GB" baseline="0" dirty="0" err="1"/>
              <a:t>Hx</a:t>
            </a:r>
            <a:r>
              <a:rPr lang="en-GB" baseline="0" dirty="0"/>
              <a:t> atopy/eczema</a:t>
            </a:r>
          </a:p>
          <a:p>
            <a:r>
              <a:rPr lang="en-GB" baseline="0" dirty="0"/>
              <a:t>Make sure the possibility of cardiac failure causing wheeze and WOB  is covered</a:t>
            </a:r>
          </a:p>
          <a:p>
            <a:endParaRPr lang="en-GB" baseline="0" dirty="0"/>
          </a:p>
          <a:p>
            <a:r>
              <a:rPr lang="en-GB" baseline="0" dirty="0"/>
              <a:t>Ideally you are ½ way through the session at the end of this.  If not, consider running 3</a:t>
            </a:r>
            <a:r>
              <a:rPr lang="en-GB" baseline="30000" dirty="0"/>
              <a:t>rd</a:t>
            </a:r>
            <a:r>
              <a:rPr lang="en-GB" baseline="0" dirty="0"/>
              <a:t> case (Cassie) as a whole group activity – less candidates will be actively involved, but it will be preferable to running out of time for the 4</a:t>
            </a:r>
            <a:r>
              <a:rPr lang="en-GB" baseline="30000" dirty="0"/>
              <a:t>th</a:t>
            </a:r>
            <a:r>
              <a:rPr lang="en-GB" baseline="0" dirty="0"/>
              <a:t> case (Dinesh)</a:t>
            </a:r>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93917BC8-8A6F-4BC1-BA50-854BA19973D4}" type="slidenum">
              <a:rPr lang="en-US" sz="1200" smtClean="0"/>
              <a:pPr algn="r">
                <a:defRPr/>
              </a:pPr>
              <a:t>11</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r>
              <a:rPr lang="en-GB" dirty="0"/>
              <a:t>Present this case and the following slide and invite candidates to discuss in their groups the initial resuscitation and then think about the differential diagnosis of circulatory failure and the specific interventions that should be given.</a:t>
            </a:r>
          </a:p>
          <a:p>
            <a:r>
              <a:rPr lang="en-GB" dirty="0"/>
              <a:t>Invite candidates to provide answers to next two slides, including any other key features that they can think of before moving on to 4</a:t>
            </a:r>
            <a:r>
              <a:rPr lang="en-GB" baseline="30000" dirty="0"/>
              <a:t>th</a:t>
            </a:r>
            <a:r>
              <a:rPr lang="en-GB" dirty="0"/>
              <a:t> Case (Dinesh) case, </a:t>
            </a:r>
            <a:r>
              <a:rPr lang="en-GB" dirty="0" err="1"/>
              <a:t>eg</a:t>
            </a:r>
            <a:endParaRPr lang="en-GB" dirty="0"/>
          </a:p>
          <a:p>
            <a:pPr lvl="1"/>
            <a:r>
              <a:rPr lang="en-GB" dirty="0"/>
              <a:t>bilious vomiting, abdominal pain and distension – surgical abdomen</a:t>
            </a:r>
          </a:p>
          <a:p>
            <a:pPr lvl="1"/>
            <a:r>
              <a:rPr lang="en-GB" dirty="0"/>
              <a:t>pallor and </a:t>
            </a:r>
            <a:r>
              <a:rPr lang="en-GB" dirty="0" err="1"/>
              <a:t>splenomegaly</a:t>
            </a:r>
            <a:r>
              <a:rPr lang="en-GB" dirty="0"/>
              <a:t> – severe anaemia</a:t>
            </a:r>
          </a:p>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4B61D31-F08F-4EB3-975E-2EC0F968CF8E}" type="slidenum">
              <a:rPr lang="en-US" sz="1200" smtClean="0"/>
              <a:pPr algn="r">
                <a:defRPr/>
              </a:pPr>
              <a:t>12</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3369171-542D-45EB-B57F-E66D3C9B098B}" type="slidenum">
              <a:rPr lang="en-US" sz="1200" smtClean="0"/>
              <a:pPr algn="r">
                <a:defRPr/>
              </a:pPr>
              <a:t>13</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normAutofit/>
          </a:bodyPr>
          <a:lstStyle/>
          <a:p>
            <a:r>
              <a:rPr lang="en-GB" dirty="0"/>
              <a:t>Show key features and ask for diagnosis and emergency treatment.</a:t>
            </a:r>
          </a:p>
          <a:p>
            <a:r>
              <a:rPr lang="en-GB" dirty="0"/>
              <a:t>Ask whether there are any other key features / diagnoses not listed here.</a:t>
            </a:r>
          </a:p>
          <a:p>
            <a:r>
              <a:rPr lang="en-GB" dirty="0"/>
              <a:t>E.g. bilious vomiting, abdominal pain and distension – surgical abdomen</a:t>
            </a:r>
          </a:p>
          <a:p>
            <a:pPr lvl="1"/>
            <a:r>
              <a:rPr lang="en-GB" dirty="0"/>
              <a:t>pallor and splenomegaly – severe anaemia</a:t>
            </a:r>
          </a:p>
          <a:p>
            <a:pPr lvl="1"/>
            <a:endParaRPr lang="en-GB" dirty="0"/>
          </a:p>
          <a:p>
            <a:r>
              <a:rPr lang="en-GB" dirty="0"/>
              <a:t>Allow 4 minutes</a:t>
            </a:r>
          </a:p>
          <a:p>
            <a:r>
              <a:rPr lang="en-GB" dirty="0"/>
              <a:t>See</a:t>
            </a:r>
            <a:r>
              <a:rPr lang="en-GB" baseline="0" dirty="0"/>
              <a:t> Slide 26 for hidden features, diagnosis and treatment.</a:t>
            </a:r>
          </a:p>
          <a:p>
            <a:r>
              <a:rPr lang="en-GB" baseline="0" dirty="0"/>
              <a:t>Note Prostaglandin is in ‘grey’ font, as a teaching point for infants </a:t>
            </a:r>
            <a:r>
              <a:rPr lang="en-GB" baseline="0" dirty="0" err="1"/>
              <a:t>pg</a:t>
            </a:r>
            <a:r>
              <a:rPr lang="en-GB" baseline="0" dirty="0"/>
              <a:t> 76-77 (not suitable for Cassie – who is 3 </a:t>
            </a:r>
            <a:r>
              <a:rPr lang="en-GB" baseline="0" dirty="0" err="1"/>
              <a:t>yrs</a:t>
            </a:r>
            <a:r>
              <a:rPr lang="en-GB" baseline="0" dirty="0"/>
              <a:t> old)</a:t>
            </a:r>
            <a:endParaRPr lang="en-GB" dirty="0"/>
          </a:p>
          <a:p>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3CC63845-78DB-4AD5-98C3-02B3F3605E3C}" type="slidenum">
              <a:rPr lang="en-US" sz="1200" smtClean="0"/>
              <a:pPr algn="r">
                <a:defRPr/>
              </a:pPr>
              <a:t>14</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GB"/>
              <a:t>Present this case and the following slide and invite candidates to discuss in their groups the initial resuscitation and then think about the differential diagnosis of reduced conscious level and the specific interventions that should be given.</a:t>
            </a:r>
          </a:p>
          <a:p>
            <a:r>
              <a:rPr lang="en-GB"/>
              <a:t>Invite candidates to provide answers to next two slides, including any other key features that they can think of before summing up. Eg</a:t>
            </a:r>
          </a:p>
          <a:p>
            <a:r>
              <a:rPr lang="en-GB"/>
              <a:t>headaches, acute onset – cerebrovascular event</a:t>
            </a:r>
          </a:p>
          <a:p>
            <a:r>
              <a:rPr lang="en-GB"/>
              <a:t>headaches, high BP – hypertensive encephalopathy</a:t>
            </a:r>
          </a:p>
          <a:p>
            <a:r>
              <a:rPr lang="en-GB"/>
              <a:t>vague and inconsistent history, other trauma in an infant – child abuse</a:t>
            </a:r>
          </a:p>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3A8540FB-BB4B-4163-A75C-38EEAC250728}" type="slidenum">
              <a:rPr lang="en-US" sz="1200" smtClean="0"/>
              <a:pPr algn="r">
                <a:defRPr/>
              </a:pPr>
              <a:t>15</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dirty="0"/>
              <a:t>Allow 2 minutes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8E42E29B-8D8D-466C-BCB2-B6BDD2DC5300}" type="slidenum">
              <a:rPr lang="en-US" sz="1200" smtClean="0"/>
              <a:pPr algn="r">
                <a:defRPr/>
              </a:pPr>
              <a:t>16</a:t>
            </a:fld>
            <a:endParaRPr 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 </a:t>
            </a:r>
          </a:p>
          <a:p>
            <a:r>
              <a:rPr lang="en-GB" dirty="0"/>
              <a:t>E.g.</a:t>
            </a:r>
          </a:p>
          <a:p>
            <a:r>
              <a:rPr lang="en-GB" dirty="0"/>
              <a:t>headaches, acute onset – cerebrovascular event</a:t>
            </a:r>
          </a:p>
          <a:p>
            <a:r>
              <a:rPr lang="en-GB" dirty="0"/>
              <a:t>headaches, high BP – hypertensive encephalopathy</a:t>
            </a:r>
          </a:p>
          <a:p>
            <a:r>
              <a:rPr lang="en-GB" dirty="0"/>
              <a:t>vague and inconsistent history, other trauma in an infant – child abuse</a:t>
            </a:r>
          </a:p>
          <a:p>
            <a:endParaRPr lang="en-GB" dirty="0"/>
          </a:p>
          <a:p>
            <a:r>
              <a:rPr lang="en-GB" dirty="0"/>
              <a:t>The use of the structured approach in these cases will help ensure early and appropriate treatment. Candidates may practice this in the illness scenarios </a:t>
            </a:r>
            <a:r>
              <a:rPr lang="en-GB"/>
              <a:t>this afternoon </a:t>
            </a:r>
          </a:p>
          <a:p>
            <a:r>
              <a:rPr lang="en-GB"/>
              <a:t>Allow </a:t>
            </a:r>
            <a:r>
              <a:rPr lang="en-GB" dirty="0"/>
              <a:t>4 minutes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Welcome and aims:</a:t>
            </a:r>
            <a:fld id="{2FD8A67A-7706-4CD3-8BAE-CFB014C56408}" type="slidenum">
              <a:rPr lang="en-US" sz="1200" smtClean="0"/>
              <a:pPr algn="r">
                <a:defRPr/>
              </a:pPr>
              <a:t>17</a:t>
            </a:fld>
            <a:endParaRPr 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dirty="0"/>
              <a:t>Note:  this session is a primer for management of serious illness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4C12D53-47BB-4741-ABE2-4F8698763330}" type="slidenum">
              <a:rPr lang="en-US" sz="1200" smtClean="0"/>
              <a:pPr algn="r">
                <a:defRPr/>
              </a:pPr>
              <a:t>18</a:t>
            </a:fld>
            <a:endParaRPr 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GB" dirty="0"/>
              <a:t>Remember</a:t>
            </a:r>
            <a:r>
              <a:rPr lang="en-GB" baseline="0" dirty="0"/>
              <a:t> to include tone &amp; colour when you mention posture</a:t>
            </a:r>
          </a:p>
          <a:p>
            <a:r>
              <a:rPr lang="en-GB" baseline="0" dirty="0"/>
              <a:t>Closure – include that further opportunities to discuss assessment and management of illnesses raised in the Serious Illness plenary will be in the workshops (specifically fluid and electrolytes/sepsis ) and illness scenarios x 12 this afternoon</a:t>
            </a:r>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05707461-B355-4EB4-951A-08A1C1329A8B}" type="slidenum">
              <a:rPr lang="en-US" sz="1200" smtClean="0"/>
              <a:pPr algn="r">
                <a:defRPr/>
              </a:pPr>
              <a:t>19</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4CC50587-1E82-4052-97F2-13E375B8FF24}" type="slidenum">
              <a:rPr lang="en-US" sz="1200" smtClean="0"/>
              <a:pPr algn="r">
                <a:defRPr/>
              </a:pPr>
              <a:t>2</a:t>
            </a:fld>
            <a:endParaRPr 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GB" baseline="0" dirty="0"/>
              <a:t>This will be the first plenary when candidates are not in their usual colour groups.</a:t>
            </a:r>
          </a:p>
          <a:p>
            <a:r>
              <a:rPr lang="en-GB" dirty="0"/>
              <a:t>Brief</a:t>
            </a:r>
            <a:r>
              <a:rPr lang="en-GB" baseline="0" dirty="0"/>
              <a:t> assistant for this session to support those arriving late – regarding where to sit &amp; if the small group has commenced – a brief overview of each case.</a:t>
            </a:r>
          </a:p>
          <a:p>
            <a:endParaRPr lang="en-GB" baseline="0" dirty="0"/>
          </a:p>
          <a:p>
            <a:r>
              <a:rPr lang="en-GB" baseline="0" dirty="0"/>
              <a:t>Consider commencing the session in a usual plenary style and moving into groups of 3-4 after slide 4 (Rapid Assessment).</a:t>
            </a:r>
            <a:endParaRPr lang="en-GB" dirty="0"/>
          </a:p>
          <a:p>
            <a:pPr lvl="1"/>
            <a:r>
              <a:rPr lang="en-GB" dirty="0"/>
              <a:t>Sit candidates in groups ( 3-4 people each group). They will need pen, clip board and 2 double</a:t>
            </a:r>
            <a:r>
              <a:rPr lang="en-GB" baseline="0" dirty="0"/>
              <a:t> sided</a:t>
            </a:r>
            <a:r>
              <a:rPr lang="en-GB" dirty="0"/>
              <a:t> copies per group of the A4 Serious Illness Activity Sheet</a:t>
            </a:r>
          </a:p>
          <a:p>
            <a:pPr lvl="1"/>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GB" b="1" dirty="0"/>
              <a:t>Instructor Notes</a:t>
            </a:r>
          </a:p>
          <a:p>
            <a:pPr>
              <a:lnSpc>
                <a:spcPct val="90000"/>
              </a:lnSpc>
            </a:pPr>
            <a:endParaRPr lang="en-GB" b="1" dirty="0"/>
          </a:p>
          <a:p>
            <a:pPr>
              <a:lnSpc>
                <a:spcPct val="90000"/>
              </a:lnSpc>
            </a:pPr>
            <a:r>
              <a:rPr lang="en-GB" dirty="0"/>
              <a:t>“For instructor reference only”.</a:t>
            </a:r>
            <a:r>
              <a:rPr lang="en-GB" baseline="0" dirty="0"/>
              <a:t>  T</a:t>
            </a:r>
            <a:r>
              <a:rPr lang="en-GB" dirty="0"/>
              <a:t>he following  repeated slides allow you to view the case slides in their ‘completed’ state for ease of reference.</a:t>
            </a:r>
          </a:p>
          <a:p>
            <a:endParaRPr lang="en-AU" dirty="0"/>
          </a:p>
        </p:txBody>
      </p:sp>
      <p:sp>
        <p:nvSpPr>
          <p:cNvPr id="4" name="Slide Number Placeholder 3"/>
          <p:cNvSpPr>
            <a:spLocks noGrp="1"/>
          </p:cNvSpPr>
          <p:nvPr>
            <p:ph type="sldNum" sz="quarter" idx="10"/>
          </p:nvPr>
        </p:nvSpPr>
        <p:spPr/>
        <p:txBody>
          <a:bodyPr/>
          <a:lstStyle/>
          <a:p>
            <a:fld id="{EE5B5305-BEBD-402B-AFE6-94E1DBEBF010}" type="slidenum">
              <a:rPr lang="en-AU" smtClean="0"/>
              <a:pPr/>
              <a:t>20</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85473959-AA28-4EA1-8635-797B76224566}" type="slidenum">
              <a:rPr lang="en-US" sz="1200" smtClean="0"/>
              <a:pPr algn="r">
                <a:defRPr/>
              </a:pPr>
              <a:t>21</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9B84CB20-C5AA-43DB-BE48-7894FB06C8EA}" type="slidenum">
              <a:rPr lang="en-US" sz="1200" smtClean="0"/>
              <a:pPr algn="r">
                <a:defRPr/>
              </a:pPr>
              <a:t>22</a:t>
            </a:fld>
            <a:endParaRPr 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a:t>
            </a:r>
          </a:p>
          <a:p>
            <a:r>
              <a:rPr lang="en-GB" dirty="0"/>
              <a:t>Allow 4 minutes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EBCBE640-30DA-447A-84DE-FB7BC5DCFCE7}" type="slidenum">
              <a:rPr lang="en-US" sz="1200" smtClean="0"/>
              <a:pPr algn="r">
                <a:defRPr/>
              </a:pPr>
              <a:t>23</a:t>
            </a:fld>
            <a:endParaRPr 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2D6FCA2-5353-4BA6-BB1E-F523006AD54C}" type="slidenum">
              <a:rPr lang="en-US" sz="1200" smtClean="0"/>
              <a:pPr algn="r">
                <a:defRPr/>
              </a:pPr>
              <a:t>24</a:t>
            </a:fld>
            <a:endParaRPr 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r>
              <a:rPr lang="en-GB"/>
              <a:t>Show key features and ask for diagnosis and emergency treatments.</a:t>
            </a:r>
          </a:p>
          <a:p>
            <a:r>
              <a:rPr lang="en-GB"/>
              <a:t>Allow 2 minutes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71D5FC-9352-FEBD-000F-EBBD30A1ED99}"/>
            </a:ext>
          </a:extLst>
        </p:cNvPr>
        <p:cNvGrpSpPr/>
        <p:nvPr/>
      </p:nvGrpSpPr>
      <p:grpSpPr>
        <a:xfrm>
          <a:off x="0" y="0"/>
          <a:ext cx="0" cy="0"/>
          <a:chOff x="0" y="0"/>
          <a:chExt cx="0" cy="0"/>
        </a:xfrm>
      </p:grpSpPr>
      <p:sp>
        <p:nvSpPr>
          <p:cNvPr id="53250" name="Rectangle 7">
            <a:extLst>
              <a:ext uri="{FF2B5EF4-FFF2-40B4-BE49-F238E27FC236}">
                <a16:creationId xmlns:a16="http://schemas.microsoft.com/office/drawing/2014/main" id="{D621B9F4-8332-478D-E735-95429840A1B9}"/>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4B61D31-F08F-4EB3-975E-2EC0F968CF8E}" type="slidenum">
              <a:rPr lang="en-US" sz="1200" smtClean="0"/>
              <a:pPr algn="r">
                <a:defRPr/>
              </a:pPr>
              <a:t>25</a:t>
            </a:fld>
            <a:endParaRPr lang="en-US" sz="1200"/>
          </a:p>
        </p:txBody>
      </p:sp>
      <p:sp>
        <p:nvSpPr>
          <p:cNvPr id="53251" name="Rectangle 2">
            <a:extLst>
              <a:ext uri="{FF2B5EF4-FFF2-40B4-BE49-F238E27FC236}">
                <a16:creationId xmlns:a16="http://schemas.microsoft.com/office/drawing/2014/main" id="{4F5DF81F-7ED8-0E11-5328-6AAD9DE82AB8}"/>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25FE1B87-90FB-F9F7-D4AF-8251B7D979C1}"/>
              </a:ext>
            </a:extLst>
          </p:cNvPr>
          <p:cNvSpPr>
            <a:spLocks noGrp="1" noChangeArrowheads="1"/>
          </p:cNvSpPr>
          <p:nvPr>
            <p:ph type="body" idx="1"/>
          </p:nvPr>
        </p:nvSpPr>
        <p:spPr>
          <a:noFill/>
          <a:ln/>
        </p:spPr>
        <p:txBody>
          <a:bodyPr/>
          <a:lstStyle/>
          <a:p>
            <a:r>
              <a:rPr lang="en-GB"/>
              <a:t>Allow 2 minutes</a:t>
            </a:r>
          </a:p>
        </p:txBody>
      </p:sp>
    </p:spTree>
    <p:extLst>
      <p:ext uri="{BB962C8B-B14F-4D97-AF65-F5344CB8AC3E}">
        <p14:creationId xmlns:p14="http://schemas.microsoft.com/office/powerpoint/2010/main" val="12935613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64E08A17-A822-4B20-986B-39A68B3FE938}" type="slidenum">
              <a:rPr lang="en-US" sz="1200" smtClean="0"/>
              <a:pPr algn="r">
                <a:defRPr/>
              </a:pPr>
              <a:t>26</a:t>
            </a:fld>
            <a:endParaRPr 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normAutofit/>
          </a:bodyPr>
          <a:lstStyle/>
          <a:p>
            <a:r>
              <a:rPr lang="en-GB" dirty="0"/>
              <a:t>Show key features and ask for diagnosis and emergency treatment.</a:t>
            </a:r>
          </a:p>
          <a:p>
            <a:r>
              <a:rPr lang="en-GB" dirty="0"/>
              <a:t>Ask whether there are any other key features / diagnoses not listed here.</a:t>
            </a:r>
          </a:p>
          <a:p>
            <a:r>
              <a:rPr lang="en-GB" dirty="0"/>
              <a:t>E.g. bilious vomiting, abdominal pain and distension – surgical abdomen</a:t>
            </a:r>
          </a:p>
          <a:p>
            <a:pPr lvl="1"/>
            <a:r>
              <a:rPr lang="en-GB" dirty="0"/>
              <a:t>pallor and </a:t>
            </a:r>
            <a:r>
              <a:rPr lang="en-GB" dirty="0" err="1"/>
              <a:t>splenomegaly</a:t>
            </a:r>
            <a:r>
              <a:rPr lang="en-GB" dirty="0"/>
              <a:t> – severe anaemia</a:t>
            </a:r>
          </a:p>
          <a:p>
            <a:pPr lvl="1"/>
            <a:endParaRPr lang="en-GB" dirty="0"/>
          </a:p>
          <a:p>
            <a:r>
              <a:rPr lang="en-GB" dirty="0"/>
              <a:t>Allow 4 minutes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A1130B39-0D78-4AF8-8FFE-1026C101AE9A}" type="slidenum">
              <a:rPr lang="en-US" sz="1200" smtClean="0"/>
              <a:pPr algn="r">
                <a:defRPr/>
              </a:pPr>
              <a:t>27</a:t>
            </a:fld>
            <a:endParaRPr 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r>
              <a:rPr lang="en-GB"/>
              <a:t>Allow 2 minutes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E4AEA68-8D26-4A7F-9701-560F0E73BCE2}" type="slidenum">
              <a:rPr lang="en-US" sz="1200" smtClean="0"/>
              <a:pPr algn="r">
                <a:defRPr/>
              </a:pPr>
              <a:t>28</a:t>
            </a:fld>
            <a:endParaRPr 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 </a:t>
            </a:r>
          </a:p>
          <a:p>
            <a:r>
              <a:rPr lang="en-GB" dirty="0"/>
              <a:t>E.g.</a:t>
            </a:r>
          </a:p>
          <a:p>
            <a:r>
              <a:rPr lang="en-GB" dirty="0"/>
              <a:t>headaches, acute onset – </a:t>
            </a:r>
            <a:r>
              <a:rPr lang="en-GB" dirty="0" err="1"/>
              <a:t>cerebrovascular</a:t>
            </a:r>
            <a:r>
              <a:rPr lang="en-GB" dirty="0"/>
              <a:t> event</a:t>
            </a:r>
          </a:p>
          <a:p>
            <a:r>
              <a:rPr lang="en-GB" dirty="0"/>
              <a:t>headaches, high BP – hypertensive encephalopathy</a:t>
            </a:r>
          </a:p>
          <a:p>
            <a:r>
              <a:rPr lang="en-GB" dirty="0"/>
              <a:t>vague and inconsistent history, other trauma in an infant – child abuse</a:t>
            </a:r>
          </a:p>
          <a:p>
            <a:endParaRPr lang="en-GB" dirty="0"/>
          </a:p>
          <a:p>
            <a:r>
              <a:rPr lang="en-GB" dirty="0"/>
              <a:t>The use of the structured approach in these cases will help ensure early and appropriate treatment. Candidates may practice this in the illness scenarios which follow.</a:t>
            </a:r>
          </a:p>
          <a:p>
            <a:endParaRPr lang="en-GB" dirty="0"/>
          </a:p>
          <a:p>
            <a:r>
              <a:rPr lang="en-GB" dirty="0"/>
              <a:t>Allow 4 minutes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33F65CCE-9915-4F27-BE50-83661CD5F0E1}" type="slidenum">
              <a:rPr lang="en-US" sz="1200" smtClean="0"/>
              <a:pPr algn="r">
                <a:defRPr/>
              </a:pPr>
              <a:t>3</a:t>
            </a:fld>
            <a:endParaRPr 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GB" dirty="0"/>
              <a:t>Pathways to cardiac arrest</a:t>
            </a:r>
          </a:p>
          <a:p>
            <a:r>
              <a:rPr lang="en-GB" dirty="0"/>
              <a:t>Talk about how assessment and intervention with the conditions on the top of the slide can prevent or slow progression to the serious consequences on the bottom of the slide.</a:t>
            </a:r>
          </a:p>
          <a:p>
            <a:r>
              <a:rPr lang="en-GB" dirty="0"/>
              <a:t>This involves rapid assessment of the seriously ill child (summarised on next slide).</a:t>
            </a:r>
          </a:p>
          <a:p>
            <a:endParaRPr lang="en-GB" dirty="0"/>
          </a:p>
          <a:p>
            <a:r>
              <a:rPr lang="en-GB" dirty="0"/>
              <a:t>Be brief</a:t>
            </a:r>
            <a:r>
              <a:rPr lang="en-GB" baseline="0" dirty="0"/>
              <a:t> – this and the next slide is recall from pre-reading and the online learning.</a:t>
            </a:r>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D4C12D53-47BB-4741-ABE2-4F8698763330}" type="slidenum">
              <a:rPr lang="en-US" sz="1200" smtClean="0"/>
              <a:pPr algn="r">
                <a:defRPr/>
              </a:pPr>
              <a:t>4</a:t>
            </a:fld>
            <a:endParaRPr 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GB" dirty="0"/>
              <a:t>In Disability also mention along with posture COLOUR &amp; TONE</a:t>
            </a:r>
          </a:p>
          <a:p>
            <a:r>
              <a:rPr lang="en-GB" dirty="0"/>
              <a:t>This slide has animation.</a:t>
            </a:r>
          </a:p>
          <a:p>
            <a:endParaRPr lang="en-GB" dirty="0"/>
          </a:p>
          <a:p>
            <a:r>
              <a:rPr lang="en-GB" dirty="0"/>
              <a:t>Rapid assessment features </a:t>
            </a:r>
            <a:r>
              <a:rPr lang="en-GB" baseline="0" dirty="0"/>
              <a:t>are emphasised in the online learning – this slide is a prompt for recall of pre-course learning.  Give candidates the ‘space’ to provide the answers.</a:t>
            </a:r>
          </a:p>
          <a:p>
            <a:endParaRPr lang="en-GB" baseline="0" dirty="0"/>
          </a:p>
          <a:p>
            <a:r>
              <a:rPr lang="en-GB" baseline="0" dirty="0"/>
              <a:t>Note each of the following 4 cases have a focus: Astrid (airway), Buddy (breathing), Cassie (circulation), Dinesh (disability)</a:t>
            </a: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9E727290-6C43-4ED5-995D-BF48A3B01164}" type="slidenum">
              <a:rPr lang="en-US" sz="1200" smtClean="0"/>
              <a:pPr algn="r">
                <a:defRPr/>
              </a:pPr>
              <a:t>5</a:t>
            </a:fld>
            <a:endParaRPr 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GB" dirty="0"/>
              <a:t>Present this case and the following slide and invite candidates to discuss in their groups the initial resuscitation and then think about the differential diagnosis of upper airway obstruction and the specific interventions that should be given.</a:t>
            </a:r>
          </a:p>
          <a:p>
            <a:r>
              <a:rPr lang="en-GB" dirty="0"/>
              <a:t>Invite candidates to provide answers to next two slides, including any other key features that they can think of before moving on to 2</a:t>
            </a:r>
            <a:r>
              <a:rPr lang="en-GB" baseline="30000" dirty="0"/>
              <a:t>nd</a:t>
            </a:r>
            <a:r>
              <a:rPr lang="en-GB" dirty="0"/>
              <a:t> case (Buddy), </a:t>
            </a:r>
            <a:r>
              <a:rPr lang="en-GB" dirty="0" err="1"/>
              <a:t>eg</a:t>
            </a:r>
            <a:endParaRPr lang="en-GB" dirty="0"/>
          </a:p>
          <a:p>
            <a:pPr lvl="1"/>
            <a:r>
              <a:rPr lang="en-GB" dirty="0"/>
              <a:t>anaphylaxis - allergen exposure &amp; </a:t>
            </a:r>
            <a:r>
              <a:rPr lang="en-GB" dirty="0" err="1"/>
              <a:t>urticaria</a:t>
            </a:r>
            <a:r>
              <a:rPr lang="en-GB" dirty="0"/>
              <a:t> – IM adrenaline</a:t>
            </a:r>
          </a:p>
          <a:p>
            <a:pPr lvl="1"/>
            <a:r>
              <a:rPr lang="en-GB" dirty="0"/>
              <a:t>poor conscious level – airway opening manoeuvres, definitive airway</a:t>
            </a:r>
          </a:p>
          <a:p>
            <a:r>
              <a:rPr lang="en-GB" dirty="0"/>
              <a:t>This approach will mean candidates break out for discussion on eight occasions.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1407B4C0-FCC4-473B-AB6C-41256BA95FDF}" type="slidenum">
              <a:rPr lang="en-US" sz="1200" smtClean="0"/>
              <a:pPr algn="r">
                <a:defRPr/>
              </a:pPr>
              <a:t>6</a:t>
            </a:fld>
            <a:endParaRPr 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GB" dirty="0"/>
              <a:t>Allow 2 minutes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E75C2F5C-42A0-482F-8648-97F533E352DA}" type="slidenum">
              <a:rPr lang="en-US" sz="1200" smtClean="0"/>
              <a:pPr algn="r">
                <a:defRPr/>
              </a:pPr>
              <a:t>7</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GB" dirty="0"/>
              <a:t>Show key features and ask for diagnosis and emergency treatment.</a:t>
            </a:r>
          </a:p>
          <a:p>
            <a:r>
              <a:rPr lang="en-GB" dirty="0"/>
              <a:t>Ask whether there are any other key features / diagnoses not listed here.</a:t>
            </a:r>
          </a:p>
          <a:p>
            <a:r>
              <a:rPr lang="en-GB" dirty="0"/>
              <a:t>Allow 4 minutes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E13CA34F-9696-4FC9-A11D-19D3E2C0C18F}" type="slidenum">
              <a:rPr lang="en-US" sz="1200" smtClean="0"/>
              <a:pPr algn="r">
                <a:defRPr/>
              </a:pPr>
              <a:t>8</a:t>
            </a:fld>
            <a:endParaRPr 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GB" dirty="0"/>
              <a:t>Present this case and the following slide and invite candidates to discuss in their groups the initial resuscitation and then think about the differential diagnosis of lower airway obstruction and the specific interventions that should be given.</a:t>
            </a:r>
          </a:p>
          <a:p>
            <a:r>
              <a:rPr lang="en-GB" dirty="0"/>
              <a:t>Invite candidates to provide answers to next two slides, including any other key features that they can think of before moving on to 3</a:t>
            </a:r>
            <a:r>
              <a:rPr lang="en-GB" baseline="30000" dirty="0"/>
              <a:t>rd</a:t>
            </a:r>
            <a:r>
              <a:rPr lang="en-GB" dirty="0"/>
              <a:t> case (Cassie), </a:t>
            </a:r>
            <a:r>
              <a:rPr lang="en-GB" dirty="0" err="1"/>
              <a:t>eg</a:t>
            </a:r>
            <a:endParaRPr lang="en-GB" dirty="0"/>
          </a:p>
          <a:p>
            <a:pPr lvl="1"/>
            <a:r>
              <a:rPr lang="en-GB" dirty="0"/>
              <a:t>anaphylaxis - allergen exposure &amp; </a:t>
            </a:r>
            <a:r>
              <a:rPr lang="en-GB" dirty="0" err="1"/>
              <a:t>urticaria</a:t>
            </a:r>
            <a:r>
              <a:rPr lang="en-GB" dirty="0"/>
              <a:t> – IM adrenaline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ahoma" charset="0"/>
              </a:defRPr>
            </a:lvl1pPr>
            <a:lvl2pPr marL="742950" indent="-285750" algn="ctr" eaLnBrk="0" hangingPunct="0">
              <a:defRPr sz="2400">
                <a:solidFill>
                  <a:schemeClr val="tx1"/>
                </a:solidFill>
                <a:latin typeface="Tahoma" charset="0"/>
              </a:defRPr>
            </a:lvl2pPr>
            <a:lvl3pPr marL="1143000" indent="-228600" algn="ctr" eaLnBrk="0" hangingPunct="0">
              <a:defRPr sz="2400">
                <a:solidFill>
                  <a:schemeClr val="tx1"/>
                </a:solidFill>
                <a:latin typeface="Tahoma" charset="0"/>
              </a:defRPr>
            </a:lvl3pPr>
            <a:lvl4pPr marL="1600200" indent="-228600" algn="ctr" eaLnBrk="0" hangingPunct="0">
              <a:defRPr sz="2400">
                <a:solidFill>
                  <a:schemeClr val="tx1"/>
                </a:solidFill>
                <a:latin typeface="Tahoma" charset="0"/>
              </a:defRPr>
            </a:lvl4pPr>
            <a:lvl5pPr marL="2057400" indent="-228600" algn="ctr" eaLnBrk="0" hangingPunct="0">
              <a:defRPr sz="2400">
                <a:solidFill>
                  <a:schemeClr val="tx1"/>
                </a:solidFill>
                <a:latin typeface="Tahoma" charset="0"/>
              </a:defRPr>
            </a:lvl5pPr>
            <a:lvl6pPr marL="2514600" indent="-228600" algn="ctr" eaLnBrk="0" fontAlgn="base" hangingPunct="0">
              <a:spcBef>
                <a:spcPct val="0"/>
              </a:spcBef>
              <a:spcAft>
                <a:spcPct val="0"/>
              </a:spcAft>
              <a:defRPr sz="2400">
                <a:solidFill>
                  <a:schemeClr val="tx1"/>
                </a:solidFill>
                <a:latin typeface="Tahoma" charset="0"/>
              </a:defRPr>
            </a:lvl6pPr>
            <a:lvl7pPr marL="2971800" indent="-228600" algn="ctr" eaLnBrk="0" fontAlgn="base" hangingPunct="0">
              <a:spcBef>
                <a:spcPct val="0"/>
              </a:spcBef>
              <a:spcAft>
                <a:spcPct val="0"/>
              </a:spcAft>
              <a:defRPr sz="2400">
                <a:solidFill>
                  <a:schemeClr val="tx1"/>
                </a:solidFill>
                <a:latin typeface="Tahoma" charset="0"/>
              </a:defRPr>
            </a:lvl7pPr>
            <a:lvl8pPr marL="3429000" indent="-228600" algn="ctr" eaLnBrk="0" fontAlgn="base" hangingPunct="0">
              <a:spcBef>
                <a:spcPct val="0"/>
              </a:spcBef>
              <a:spcAft>
                <a:spcPct val="0"/>
              </a:spcAft>
              <a:defRPr sz="2400">
                <a:solidFill>
                  <a:schemeClr val="tx1"/>
                </a:solidFill>
                <a:latin typeface="Tahoma" charset="0"/>
              </a:defRPr>
            </a:lvl8pPr>
            <a:lvl9pPr marL="3886200" indent="-228600" algn="ctr" eaLnBrk="0" fontAlgn="base" hangingPunct="0">
              <a:spcBef>
                <a:spcPct val="0"/>
              </a:spcBef>
              <a:spcAft>
                <a:spcPct val="0"/>
              </a:spcAft>
              <a:defRPr sz="2400">
                <a:solidFill>
                  <a:schemeClr val="tx1"/>
                </a:solidFill>
                <a:latin typeface="Tahoma" charset="0"/>
              </a:defRPr>
            </a:lvl9pPr>
          </a:lstStyle>
          <a:p>
            <a:pPr algn="r">
              <a:defRPr/>
            </a:pPr>
            <a:r>
              <a:rPr lang="en-US" sz="1200"/>
              <a:t>APLS VLE Serious Illness:</a:t>
            </a:r>
            <a:fld id="{F79C8070-85D0-4A9B-9B08-57C9753C3D3B}" type="slidenum">
              <a:rPr lang="en-US" sz="1200" smtClean="0"/>
              <a:pPr algn="r">
                <a:defRPr/>
              </a:pPr>
              <a:t>9</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GB" dirty="0"/>
              <a:t>Allow 2 minutes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descr="Intro.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3216534" y="4528282"/>
            <a:ext cx="5729029" cy="2208918"/>
          </a:xfrm>
        </p:spPr>
        <p:txBody>
          <a:bodyPr/>
          <a:lstStyle>
            <a:lvl1pPr marL="0" indent="0">
              <a:buNone/>
              <a:defRPr sz="6000">
                <a:solidFill>
                  <a:schemeClr val="bg1"/>
                </a:solidFill>
              </a:defRPr>
            </a:lvl1pPr>
            <a:lvl2pPr marL="457200" indent="0">
              <a:buNone/>
              <a:defRPr>
                <a:solidFill>
                  <a:schemeClr val="bg1"/>
                </a:solidFill>
              </a:defRPr>
            </a:lvl2pPr>
            <a:lvl3pPr marL="914400" indent="0">
              <a:buNone/>
              <a:defRPr/>
            </a:lvl3pPr>
            <a:lvl4pPr marL="1371600" indent="0">
              <a:buNone/>
              <a:defRPr/>
            </a:lvl4pPr>
            <a:lvl5pPr marL="1828800" indent="0">
              <a:buNone/>
              <a:defRPr/>
            </a:lvl5pPr>
          </a:lstStyle>
          <a:p>
            <a:pPr lvl="0"/>
            <a:r>
              <a:rPr lang="en-US"/>
              <a:t>Click to edit Master text styles</a:t>
            </a:r>
          </a:p>
          <a:p>
            <a:pPr lvl="1"/>
            <a:r>
              <a:rPr lang="en-US"/>
              <a:t>Second level</a:t>
            </a:r>
          </a:p>
        </p:txBody>
      </p:sp>
      <p:sp>
        <p:nvSpPr>
          <p:cNvPr id="13" name="Picture Placeholder 12"/>
          <p:cNvSpPr>
            <a:spLocks noGrp="1"/>
          </p:cNvSpPr>
          <p:nvPr>
            <p:ph type="pic" sz="quarter" idx="11"/>
          </p:nvPr>
        </p:nvSpPr>
        <p:spPr>
          <a:xfrm>
            <a:off x="-18662" y="1932803"/>
            <a:ext cx="3064358" cy="2305822"/>
          </a:xfrm>
        </p:spPr>
        <p:txBody>
          <a:bodyPr/>
          <a:lstStyle/>
          <a:p>
            <a:r>
              <a:rPr lang="en-US"/>
              <a:t>Click icon to add picture</a:t>
            </a:r>
          </a:p>
        </p:txBody>
      </p:sp>
    </p:spTree>
    <p:extLst>
      <p:ext uri="{BB962C8B-B14F-4D97-AF65-F5344CB8AC3E}">
        <p14:creationId xmlns:p14="http://schemas.microsoft.com/office/powerpoint/2010/main" val="300275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11/12/24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1410962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defRPr sz="1800"/>
            </a:lvl6pPr>
            <a:lvl7pPr>
              <a:defRPr sz="1800"/>
            </a:lvl7pPr>
            <a:lvl8pPr>
              <a:defRPr sz="1800"/>
            </a:lvl8pPr>
            <a:lvl9pPr>
              <a:defRPr sz="18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defRPr sz="1800"/>
            </a:lvl6pPr>
            <a:lvl7pPr>
              <a:defRPr sz="1800"/>
            </a:lvl7pPr>
            <a:lvl8pPr>
              <a:defRPr sz="1800"/>
            </a:lvl8pPr>
            <a:lvl9pPr>
              <a:defRPr sz="18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11/12/24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148405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11/12/24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4071277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Tree>
    <p:extLst>
      <p:ext uri="{BB962C8B-B14F-4D97-AF65-F5344CB8AC3E}">
        <p14:creationId xmlns:p14="http://schemas.microsoft.com/office/powerpoint/2010/main" val="3593015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11/12/24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1776133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1270128"/>
            <a:ext cx="5111750" cy="52737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51088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Tree>
    <p:extLst>
      <p:ext uri="{BB962C8B-B14F-4D97-AF65-F5344CB8AC3E}">
        <p14:creationId xmlns:p14="http://schemas.microsoft.com/office/powerpoint/2010/main" val="2296635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F0359D6-3872-0242-8159-039607285362}" type="datetimeFigureOut">
              <a:rPr lang="en-US" smtClean="0"/>
              <a:pPr/>
              <a:t>11/12/24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42D4999-5E50-684E-B90E-421B46335E31}" type="slidenum">
              <a:rPr lang="en-US" smtClean="0"/>
              <a:pPr/>
              <a:t>‹#›</a:t>
            </a:fld>
            <a:endParaRPr lang="en-US"/>
          </a:p>
        </p:txBody>
      </p:sp>
    </p:spTree>
    <p:extLst>
      <p:ext uri="{BB962C8B-B14F-4D97-AF65-F5344CB8AC3E}">
        <p14:creationId xmlns:p14="http://schemas.microsoft.com/office/powerpoint/2010/main" val="2620682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62245" y="2130425"/>
            <a:ext cx="6989707" cy="1470025"/>
          </a:xfrm>
        </p:spPr>
        <p:txBody>
          <a:bodyPr/>
          <a:lstStyle>
            <a:lvl1pPr algn="l">
              <a:defRPr/>
            </a:lvl1pPr>
          </a:lstStyle>
          <a:p>
            <a:r>
              <a:rPr lang="en-AU"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Tree>
    <p:extLst>
      <p:ext uri="{BB962C8B-B14F-4D97-AF65-F5344CB8AC3E}">
        <p14:creationId xmlns:p14="http://schemas.microsoft.com/office/powerpoint/2010/main" val="36228094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EF3B5BF0-E94A-D542-9132-98539F53C0D6}" type="datetimeFigureOut">
              <a:rPr lang="en-US" smtClean="0"/>
              <a:pPr/>
              <a:t>11/12/24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DC39F5-97EA-8444-B54B-112E82432604}" type="slidenum">
              <a:rPr lang="en-US" smtClean="0"/>
              <a:pPr/>
              <a:t>‹#›</a:t>
            </a:fld>
            <a:endParaRPr lang="en-US"/>
          </a:p>
        </p:txBody>
      </p:sp>
    </p:spTree>
    <p:extLst>
      <p:ext uri="{BB962C8B-B14F-4D97-AF65-F5344CB8AC3E}">
        <p14:creationId xmlns:p14="http://schemas.microsoft.com/office/powerpoint/2010/main" val="3817708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8292" y="426504"/>
            <a:ext cx="6709166" cy="1325562"/>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0812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D83C2D4-5A6C-4B4C-82CC-AB0CE98E3DA2}" type="datetimeFigureOut">
              <a:rPr lang="en-US" smtClean="0"/>
              <a:pPr/>
              <a:t>11/12/24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5D86F7B-9DD0-7446-9B1C-33162A14C6E6}" type="slidenum">
              <a:rPr lang="en-US" smtClean="0"/>
              <a:pPr/>
              <a:t>‹#›</a:t>
            </a:fld>
            <a:endParaRPr lang="en-US"/>
          </a:p>
        </p:txBody>
      </p:sp>
    </p:spTree>
    <p:extLst>
      <p:ext uri="{BB962C8B-B14F-4D97-AF65-F5344CB8AC3E}">
        <p14:creationId xmlns:p14="http://schemas.microsoft.com/office/powerpoint/2010/main" val="962984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6251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4648200" y="187632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68036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6645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02861"/>
            <a:ext cx="4040188" cy="3951288"/>
          </a:xfrm>
        </p:spPr>
        <p:txBody>
          <a:bodyPr/>
          <a:lstStyle>
            <a:lvl1pPr>
              <a:defRPr sz="2400"/>
            </a:lvl1pPr>
            <a:lvl2pPr>
              <a:defRPr sz="2000"/>
            </a:lvl2pPr>
            <a:lvl3pPr marL="914400" indent="0">
              <a:buNone/>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4645025" y="189406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02861"/>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67600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310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1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4058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1701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sic%20with%20green.jpg"/>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828292" y="440310"/>
            <a:ext cx="6709166" cy="13255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8292" y="1918997"/>
            <a:ext cx="7858508" cy="4207166"/>
          </a:xfrm>
          <a:prstGeom prst="rect">
            <a:avLst/>
          </a:prstGeom>
        </p:spPr>
        <p:txBody>
          <a:bodyPr vert="horz" lIns="91440" tIns="45720" rIns="91440" bIns="45720" rtlCol="0">
            <a:normAutofit/>
          </a:bodyPr>
          <a:lstStyle/>
          <a:p>
            <a:pPr lvl="0"/>
            <a:endParaRPr lang="en-AU" dirty="0"/>
          </a:p>
          <a:p>
            <a:pPr lvl="0"/>
            <a:r>
              <a:rPr lang="en-AU" dirty="0"/>
              <a:t>Click to edit Master text styles</a:t>
            </a:r>
          </a:p>
          <a:p>
            <a:pPr lvl="1"/>
            <a:r>
              <a:rPr lang="en-AU" dirty="0"/>
              <a:t>Second level</a:t>
            </a:r>
          </a:p>
          <a:p>
            <a:pPr lvl="2"/>
            <a:r>
              <a:rPr lang="en-AU" dirty="0"/>
              <a:t>Third level</a:t>
            </a:r>
          </a:p>
        </p:txBody>
      </p:sp>
      <p:sp>
        <p:nvSpPr>
          <p:cNvPr id="5" name="TextBox 4"/>
          <p:cNvSpPr txBox="1"/>
          <p:nvPr userDrawn="1"/>
        </p:nvSpPr>
        <p:spPr>
          <a:xfrm>
            <a:off x="4754880" y="6553392"/>
            <a:ext cx="4242816" cy="369332"/>
          </a:xfrm>
          <a:prstGeom prst="rect">
            <a:avLst/>
          </a:prstGeom>
          <a:noFill/>
        </p:spPr>
        <p:txBody>
          <a:bodyPr wrap="square" rtlCol="0">
            <a:spAutoFit/>
          </a:bodyPr>
          <a:lstStyle/>
          <a:p>
            <a:pPr algn="ctr"/>
            <a:r>
              <a:rPr lang="en-AU" dirty="0">
                <a:solidFill>
                  <a:schemeClr val="bg1"/>
                </a:solidFill>
              </a:rPr>
              <a:t>Seriously</a:t>
            </a:r>
            <a:r>
              <a:rPr lang="en-AU" baseline="0" dirty="0">
                <a:solidFill>
                  <a:schemeClr val="bg1"/>
                </a:solidFill>
              </a:rPr>
              <a:t> Ill Child</a:t>
            </a:r>
            <a:endParaRPr lang="en-AU" dirty="0">
              <a:solidFill>
                <a:schemeClr val="bg1"/>
              </a:solidFill>
            </a:endParaRPr>
          </a:p>
        </p:txBody>
      </p:sp>
    </p:spTree>
    <p:extLst>
      <p:ext uri="{BB962C8B-B14F-4D97-AF65-F5344CB8AC3E}">
        <p14:creationId xmlns:p14="http://schemas.microsoft.com/office/powerpoint/2010/main" val="4216750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457200" rtl="0" eaLnBrk="1" latinLnBrk="0" hangingPunct="1">
        <a:spcBef>
          <a:spcPct val="0"/>
        </a:spcBef>
        <a:buNone/>
        <a:defRPr sz="48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32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8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4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Basic%20just%20logo.jp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7011234"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p:txBody>
      </p:sp>
    </p:spTree>
    <p:extLst>
      <p:ext uri="{BB962C8B-B14F-4D97-AF65-F5344CB8AC3E}">
        <p14:creationId xmlns:p14="http://schemas.microsoft.com/office/powerpoint/2010/main" val="10924001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Basic%20with%20green.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564564"/>
            <a:ext cx="6983624" cy="1143000"/>
          </a:xfrm>
          <a:prstGeom prst="rect">
            <a:avLst/>
          </a:prstGeom>
        </p:spPr>
        <p:txBody>
          <a:bodyPr vert="horz" lIns="91440" tIns="45720" rIns="91440" bIns="45720" rtlCol="0" anchor="ctr">
            <a:normAutofit/>
          </a:bodyPr>
          <a:lstStyle/>
          <a:p>
            <a:r>
              <a:rPr lang="en-AU" dirty="0"/>
              <a:t>Click to edit Master title style</a:t>
            </a:r>
            <a:endParaRPr lang="en-US" dirty="0"/>
          </a:p>
        </p:txBody>
      </p:sp>
      <p:sp>
        <p:nvSpPr>
          <p:cNvPr id="3" name="Text Placeholder 2"/>
          <p:cNvSpPr>
            <a:spLocks noGrp="1"/>
          </p:cNvSpPr>
          <p:nvPr>
            <p:ph type="body" idx="1"/>
          </p:nvPr>
        </p:nvSpPr>
        <p:spPr>
          <a:xfrm>
            <a:off x="457200" y="1959156"/>
            <a:ext cx="8229600" cy="4525963"/>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p:txBody>
      </p:sp>
    </p:spTree>
    <p:extLst>
      <p:ext uri="{BB962C8B-B14F-4D97-AF65-F5344CB8AC3E}">
        <p14:creationId xmlns:p14="http://schemas.microsoft.com/office/powerpoint/2010/main" val="3614744255"/>
      </p:ext>
    </p:extLst>
  </p:cSld>
  <p:clrMap bg1="lt1" tx1="dk1" bg2="lt2" tx2="dk2" accent1="accent1" accent2="accent2" accent3="accent3" accent4="accent4" accent5="accent5" accent6="accent6" hlink="hlink" folHlink="folHlink"/>
  <p:sldLayoutIdLst>
    <p:sldLayoutId id="214748367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5BF0-E94A-D542-9132-98539F53C0D6}" type="datetimeFigureOut">
              <a:rPr lang="en-US" smtClean="0"/>
              <a:pPr/>
              <a:t>11/12/24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C39F5-97EA-8444-B54B-112E82432604}" type="slidenum">
              <a:rPr lang="en-US" smtClean="0"/>
              <a:pPr/>
              <a:t>‹#›</a:t>
            </a:fld>
            <a:endParaRPr lang="en-US"/>
          </a:p>
        </p:txBody>
      </p:sp>
    </p:spTree>
    <p:extLst>
      <p:ext uri="{BB962C8B-B14F-4D97-AF65-F5344CB8AC3E}">
        <p14:creationId xmlns:p14="http://schemas.microsoft.com/office/powerpoint/2010/main" val="3371549306"/>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16534" y="4648597"/>
            <a:ext cx="5729029" cy="2208918"/>
          </a:xfrm>
        </p:spPr>
        <p:txBody>
          <a:bodyPr>
            <a:normAutofit fontScale="92500" lnSpcReduction="20000"/>
          </a:bodyPr>
          <a:lstStyle/>
          <a:p>
            <a:r>
              <a:rPr lang="en-AU" dirty="0"/>
              <a:t>Assessing &amp; Managing the Seriously Ill Child</a:t>
            </a:r>
          </a:p>
        </p:txBody>
      </p:sp>
      <p:pic>
        <p:nvPicPr>
          <p:cNvPr id="6" name="Picture Placeholder 5"/>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tretch>
            <a:fillRect/>
          </a:stretch>
        </p:blipFill>
        <p:spPr>
          <a:xfrm>
            <a:off x="-18662" y="2224154"/>
            <a:ext cx="3064358" cy="1723119"/>
          </a:xfrm>
        </p:spPr>
      </p:pic>
      <p:sp>
        <p:nvSpPr>
          <p:cNvPr id="5" name="TextBox 4"/>
          <p:cNvSpPr txBox="1"/>
          <p:nvPr/>
        </p:nvSpPr>
        <p:spPr>
          <a:xfrm>
            <a:off x="342900" y="438150"/>
            <a:ext cx="2400300" cy="707886"/>
          </a:xfrm>
          <a:prstGeom prst="rect">
            <a:avLst/>
          </a:prstGeom>
          <a:noFill/>
        </p:spPr>
        <p:txBody>
          <a:bodyPr wrap="square" rtlCol="0">
            <a:spAutoFit/>
          </a:bodyPr>
          <a:lstStyle/>
          <a:p>
            <a:r>
              <a:rPr lang="en-AU" sz="4000" dirty="0">
                <a:solidFill>
                  <a:schemeClr val="bg1"/>
                </a:solidFill>
              </a:rPr>
              <a:t>7</a:t>
            </a:r>
            <a:r>
              <a:rPr lang="en-AU" sz="4000" baseline="30000" dirty="0">
                <a:solidFill>
                  <a:schemeClr val="bg1"/>
                </a:solidFill>
                <a:latin typeface="+mn-lt"/>
              </a:rPr>
              <a:t>th</a:t>
            </a:r>
            <a:r>
              <a:rPr lang="en-AU" sz="4000" dirty="0">
                <a:solidFill>
                  <a:schemeClr val="bg1"/>
                </a:solidFill>
                <a:latin typeface="+mn-lt"/>
              </a:rPr>
              <a:t> edition</a:t>
            </a:r>
          </a:p>
        </p:txBody>
      </p:sp>
    </p:spTree>
    <p:extLst>
      <p:ext uri="{BB962C8B-B14F-4D97-AF65-F5344CB8AC3E}">
        <p14:creationId xmlns:p14="http://schemas.microsoft.com/office/powerpoint/2010/main" val="354294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4000" b="1" dirty="0">
                <a:ea typeface="ＭＳ Ｐゴシック" pitchFamily="34" charset="-128"/>
                <a:cs typeface="Arial" charset="0"/>
              </a:rPr>
              <a:t>Buddy:</a:t>
            </a:r>
            <a:br>
              <a:rPr lang="en-GB" sz="4000" b="1" dirty="0">
                <a:ea typeface="ＭＳ Ｐゴシック" pitchFamily="34" charset="-128"/>
                <a:cs typeface="Arial" charset="0"/>
              </a:rPr>
            </a:br>
            <a:r>
              <a:rPr lang="en-GB" sz="4000" b="1" dirty="0">
                <a:ea typeface="ＭＳ Ｐゴシック" pitchFamily="34" charset="-128"/>
                <a:cs typeface="Arial" charset="0"/>
              </a:rPr>
              <a:t>What emergency treatment?</a:t>
            </a:r>
            <a:endParaRPr lang="en-US" sz="4000" b="1" dirty="0">
              <a:ea typeface="ＭＳ Ｐゴシック" pitchFamily="34" charset="-128"/>
              <a:cs typeface="Arial" charset="0"/>
            </a:endParaRPr>
          </a:p>
        </p:txBody>
      </p:sp>
      <p:graphicFrame>
        <p:nvGraphicFramePr>
          <p:cNvPr id="236583" name="Group 39"/>
          <p:cNvGraphicFramePr>
            <a:graphicFrameLocks noGrp="1"/>
          </p:cNvGraphicFramePr>
          <p:nvPr>
            <p:ph idx="1"/>
          </p:nvPr>
        </p:nvGraphicFramePr>
        <p:xfrm>
          <a:off x="828293" y="1752067"/>
          <a:ext cx="7858508" cy="4602444"/>
        </p:xfrm>
        <a:graphic>
          <a:graphicData uri="http://schemas.openxmlformats.org/drawingml/2006/table">
            <a:tbl>
              <a:tblPr/>
              <a:tblGrid>
                <a:gridCol w="2237636">
                  <a:extLst>
                    <a:ext uri="{9D8B030D-6E8A-4147-A177-3AD203B41FA5}">
                      <a16:colId xmlns:a16="http://schemas.microsoft.com/office/drawing/2014/main" val="20000"/>
                    </a:ext>
                  </a:extLst>
                </a:gridCol>
                <a:gridCol w="2299994">
                  <a:extLst>
                    <a:ext uri="{9D8B030D-6E8A-4147-A177-3AD203B41FA5}">
                      <a16:colId xmlns:a16="http://schemas.microsoft.com/office/drawing/2014/main" val="20001"/>
                    </a:ext>
                  </a:extLst>
                </a:gridCol>
                <a:gridCol w="3320878">
                  <a:extLst>
                    <a:ext uri="{9D8B030D-6E8A-4147-A177-3AD203B41FA5}">
                      <a16:colId xmlns:a16="http://schemas.microsoft.com/office/drawing/2014/main" val="20002"/>
                    </a:ext>
                  </a:extLst>
                </a:gridCol>
              </a:tblGrid>
              <a:tr h="77598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Key Feature</a:t>
                      </a:r>
                      <a:endParaRPr kumimoji="0" lang="en-US" sz="3200" b="1" i="0" u="none" strike="noStrike" cap="none" normalizeH="0" baseline="0" dirty="0">
                        <a:ln>
                          <a:noFill/>
                        </a:ln>
                        <a:solidFill>
                          <a:srgbClr val="92D050"/>
                        </a:solidFill>
                        <a:effectLst/>
                        <a:latin typeface="+mn-lt"/>
                        <a:cs typeface="Arial" pitchFamily="34" charset="0"/>
                      </a:endParaRPr>
                    </a:p>
                  </a:txBody>
                  <a:tcPr marL="89896" marR="89896"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Diagnosis</a:t>
                      </a:r>
                      <a:endParaRPr kumimoji="0" lang="en-US" sz="3200" b="1" i="0" u="none" strike="noStrike" cap="none" normalizeH="0" baseline="0" dirty="0">
                        <a:ln>
                          <a:noFill/>
                        </a:ln>
                        <a:solidFill>
                          <a:srgbClr val="92D050"/>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US" sz="3200" b="1" i="0" u="none" strike="noStrike" cap="none" normalizeH="0" baseline="0" dirty="0">
                          <a:ln>
                            <a:noFill/>
                          </a:ln>
                          <a:solidFill>
                            <a:srgbClr val="92D050"/>
                          </a:solidFill>
                          <a:effectLst/>
                          <a:latin typeface="+mn-lt"/>
                          <a:cs typeface="Arial" pitchFamily="34" charset="0"/>
                        </a:rPr>
                        <a:t>Treatment</a:t>
                      </a:r>
                    </a:p>
                  </a:txBody>
                  <a:tcPr marL="89896" marR="89896"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3629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Under 1 year</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Bronchiolitis</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Oxygen and monitor breathing for apnoea, ensure adequate hydration</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9661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Over 1 year</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 ? Asthma</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Bronchodilators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 steroids</a:t>
                      </a:r>
                      <a:endParaRPr kumimoji="0" lang="en-US" sz="3200" b="0" i="0" u="none" strike="noStrike" cap="none" normalizeH="0" baseline="0" dirty="0">
                        <a:ln>
                          <a:noFill/>
                        </a:ln>
                        <a:solidFill>
                          <a:schemeClr val="tx1"/>
                        </a:solidFill>
                        <a:effectLst/>
                        <a:latin typeface="+mn-lt"/>
                        <a:cs typeface="Arial" pitchFamily="34" charset="0"/>
                      </a:endParaRPr>
                    </a:p>
                  </a:txBody>
                  <a:tcPr marL="89896" marR="89896"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 name="Rectangle 4">
            <a:extLst>
              <a:ext uri="{FF2B5EF4-FFF2-40B4-BE49-F238E27FC236}">
                <a16:creationId xmlns:a16="http://schemas.microsoft.com/office/drawing/2014/main" id="{8BC94142-11A9-09AA-422B-6C70381FD3C1}"/>
              </a:ext>
            </a:extLst>
          </p:cNvPr>
          <p:cNvSpPr/>
          <p:nvPr/>
        </p:nvSpPr>
        <p:spPr>
          <a:xfrm>
            <a:off x="5467313" y="2628918"/>
            <a:ext cx="3069772" cy="35487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F54945D-B1C4-66D9-632A-424F51491B8E}"/>
              </a:ext>
            </a:extLst>
          </p:cNvPr>
          <p:cNvSpPr/>
          <p:nvPr/>
        </p:nvSpPr>
        <p:spPr>
          <a:xfrm>
            <a:off x="3138092" y="2655868"/>
            <a:ext cx="2089566" cy="354874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828292" y="573261"/>
            <a:ext cx="6709166" cy="1086207"/>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b="1" dirty="0">
                <a:latin typeface="+mn-lt"/>
                <a:ea typeface="ＭＳ Ｐゴシック" pitchFamily="34" charset="-128"/>
                <a:cs typeface="Arial" charset="0"/>
              </a:rPr>
              <a:t>Cassie</a:t>
            </a:r>
            <a:endParaRPr lang="en-US" b="1" dirty="0">
              <a:latin typeface="+mn-lt"/>
              <a:ea typeface="ＭＳ Ｐゴシック" pitchFamily="34" charset="-128"/>
              <a:cs typeface="Arial" charset="0"/>
            </a:endParaRPr>
          </a:p>
        </p:txBody>
      </p:sp>
      <p:sp>
        <p:nvSpPr>
          <p:cNvPr id="23555"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bodyPr>
          <a:lstStyle/>
          <a:p>
            <a:pPr marL="0" indent="0" eaLnBrk="1" hangingPunct="1">
              <a:spcBef>
                <a:spcPts val="0"/>
              </a:spcBef>
              <a:buNone/>
            </a:pPr>
            <a:r>
              <a:rPr lang="en-GB" dirty="0">
                <a:ea typeface="ＭＳ Ｐゴシック" pitchFamily="34" charset="-128"/>
                <a:cs typeface="Arial" charset="0"/>
              </a:rPr>
              <a:t>Cassie is three years old. She has had a fever and been drowsy for just a few hours, but she is so unlike her usual active self that her mother is really worried about her and has brought her to Emergency Department.</a:t>
            </a:r>
            <a:endParaRPr lang="en-US" dirty="0">
              <a:ea typeface="ＭＳ Ｐゴシック" pitchFamily="34" charset="-128"/>
              <a:cs typeface="Arial"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1716" name="Group 52"/>
          <p:cNvGraphicFramePr>
            <a:graphicFrameLocks noGrp="1"/>
          </p:cNvGraphicFramePr>
          <p:nvPr>
            <p:ph idx="1"/>
            <p:extLst>
              <p:ext uri="{D42A27DB-BD31-4B8C-83A1-F6EECF244321}">
                <p14:modId xmlns:p14="http://schemas.microsoft.com/office/powerpoint/2010/main" val="1715457774"/>
              </p:ext>
            </p:extLst>
          </p:nvPr>
        </p:nvGraphicFramePr>
        <p:xfrm>
          <a:off x="828675" y="1919288"/>
          <a:ext cx="7858125" cy="4718256"/>
        </p:xfrm>
        <a:graphic>
          <a:graphicData uri="http://schemas.openxmlformats.org/drawingml/2006/table">
            <a:tbl>
              <a:tblPr/>
              <a:tblGrid>
                <a:gridCol w="548569">
                  <a:extLst>
                    <a:ext uri="{9D8B030D-6E8A-4147-A177-3AD203B41FA5}">
                      <a16:colId xmlns:a16="http://schemas.microsoft.com/office/drawing/2014/main" val="20000"/>
                    </a:ext>
                  </a:extLst>
                </a:gridCol>
                <a:gridCol w="3260070">
                  <a:extLst>
                    <a:ext uri="{9D8B030D-6E8A-4147-A177-3AD203B41FA5}">
                      <a16:colId xmlns:a16="http://schemas.microsoft.com/office/drawing/2014/main" val="20001"/>
                    </a:ext>
                  </a:extLst>
                </a:gridCol>
                <a:gridCol w="4049486">
                  <a:extLst>
                    <a:ext uri="{9D8B030D-6E8A-4147-A177-3AD203B41FA5}">
                      <a16:colId xmlns:a16="http://schemas.microsoft.com/office/drawing/2014/main" val="20002"/>
                    </a:ext>
                  </a:extLst>
                </a:gridCol>
              </a:tblGrid>
              <a:tr h="44644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4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A</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Patent</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Maintain airway (may need intubation)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High flow O2 via face mask</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 access/ fluids (10 ml/kg)</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Consider inotropes after 20-40 mls/kg fluid</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Empiric Antibiotics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endParaRPr kumimoji="0" lang="en-US" sz="2400" b="1" i="0" u="none" strike="noStrike" cap="none" normalizeH="0" baseline="0" dirty="0">
                        <a:ln>
                          <a:noFill/>
                        </a:ln>
                        <a:solidFill>
                          <a:srgbClr val="C0000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60804">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B</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Resp</a:t>
                      </a:r>
                      <a:r>
                        <a:rPr kumimoji="0" lang="en-GB" sz="2400" b="0" i="0" u="none" strike="noStrike" cap="none" normalizeH="0" baseline="0" dirty="0">
                          <a:ln>
                            <a:noFill/>
                          </a:ln>
                          <a:solidFill>
                            <a:schemeClr val="tx1"/>
                          </a:solidFill>
                          <a:effectLst/>
                          <a:latin typeface="+mn-lt"/>
                          <a:cs typeface="Arial" pitchFamily="34" charset="0"/>
                        </a:rPr>
                        <a:t> rate 40/min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not recordable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No significant recession</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87515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C</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170/min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Weak peripheral pulses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BP 65 mmHg systolic</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CRT 4 sec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4854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D</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a:t>
                      </a:r>
                      <a:r>
                        <a:rPr kumimoji="0" lang="en-GB" sz="2400" b="1" i="0" u="none" strike="noStrike" cap="none" normalizeH="0" baseline="0" dirty="0">
                          <a:ln>
                            <a:noFill/>
                          </a:ln>
                          <a:solidFill>
                            <a:srgbClr val="C00000"/>
                          </a:solidFill>
                          <a:effectLst/>
                          <a:latin typeface="+mn-lt"/>
                          <a:cs typeface="Arial" pitchFamily="34" charset="0"/>
                        </a:rPr>
                        <a:t>V</a:t>
                      </a:r>
                      <a:r>
                        <a:rPr kumimoji="0" lang="en-GB" sz="2400" b="0" i="0" u="none" strike="noStrike" cap="none" normalizeH="0" baseline="0" dirty="0">
                          <a:ln>
                            <a:noFill/>
                          </a:ln>
                          <a:solidFill>
                            <a:schemeClr val="tx1"/>
                          </a:solidFill>
                          <a:effectLst/>
                          <a:latin typeface="+mn-lt"/>
                          <a:cs typeface="Arial" pitchFamily="34" charset="0"/>
                        </a:rPr>
                        <a:t>PU</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
        <p:nvSpPr>
          <p:cNvPr id="241715" name="Rectangle 51"/>
          <p:cNvSpPr>
            <a:spLocks noChangeArrowheads="1"/>
          </p:cNvSpPr>
          <p:nvPr/>
        </p:nvSpPr>
        <p:spPr bwMode="auto">
          <a:xfrm>
            <a:off x="4692423" y="2460170"/>
            <a:ext cx="3836979" cy="4177373"/>
          </a:xfrm>
          <a:prstGeom prst="rect">
            <a:avLst/>
          </a:prstGeom>
          <a:solidFill>
            <a:schemeClr val="bg1"/>
          </a:solidFill>
          <a:ln w="9525">
            <a:noFill/>
            <a:miter lim="800000"/>
            <a:headEnd/>
            <a:tailEnd/>
          </a:ln>
        </p:spPr>
        <p:txBody>
          <a:bodyPr wrap="none" anchor="ctr"/>
          <a:lstStyle/>
          <a:p>
            <a:pPr algn="ctr"/>
            <a:endParaRPr lang="en-GB">
              <a:latin typeface="Arial" charset="0"/>
            </a:endParaRPr>
          </a:p>
        </p:txBody>
      </p:sp>
      <p:sp>
        <p:nvSpPr>
          <p:cNvPr id="5" name="Title 4"/>
          <p:cNvSpPr>
            <a:spLocks noGrp="1"/>
          </p:cNvSpPr>
          <p:nvPr>
            <p:ph type="title"/>
          </p:nvPr>
        </p:nvSpPr>
        <p:spPr/>
        <p:txBody>
          <a:bodyPr/>
          <a:lstStyle/>
          <a:p>
            <a:r>
              <a:rPr lang="en-GB" sz="3600" b="1" dirty="0">
                <a:ea typeface="ＭＳ Ｐゴシック" pitchFamily="34" charset="-128"/>
                <a:cs typeface="Arial" charset="0"/>
              </a:rPr>
              <a:t>Cassie: </a:t>
            </a:r>
            <a:r>
              <a:rPr lang="en-GB" sz="3600" dirty="0">
                <a:ea typeface="ＭＳ Ｐゴシック" pitchFamily="34" charset="-128"/>
                <a:cs typeface="Arial" charset="0"/>
              </a:rPr>
              <a:t>Primary assessment and resuscitation</a:t>
            </a:r>
            <a:endParaRPr lang="en-AU"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41715"/>
                                        </p:tgtEl>
                                      </p:cBhvr>
                                    </p:animEffect>
                                    <p:set>
                                      <p:cBhvr>
                                        <p:cTn id="7" dur="1" fill="hold">
                                          <p:stCondLst>
                                            <p:cond delay="1999"/>
                                          </p:stCondLst>
                                        </p:cTn>
                                        <p:tgtEl>
                                          <p:spTgt spid="2417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7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539750" y="533400"/>
            <a:ext cx="7772400" cy="1143000"/>
          </a:xfrm>
          <a:noFill/>
          <a:ln>
            <a:miter lim="800000"/>
            <a:headEnd/>
            <a:tailEnd/>
          </a:ln>
        </p:spPr>
        <p:txBody>
          <a:bodyPr wrap="square" lIns="91440" tIns="45720" rIns="91440" bIns="45720" numCol="1" anchor="t" anchorCtr="0" compatLnSpc="1">
            <a:prstTxWarp prst="textNoShape">
              <a:avLst/>
            </a:prstTxWarp>
          </a:bodyPr>
          <a:lstStyle/>
          <a:p>
            <a:r>
              <a:rPr lang="en-GB" sz="3600" b="1" dirty="0">
                <a:ea typeface="ＭＳ Ｐゴシック" pitchFamily="34" charset="-128"/>
                <a:cs typeface="Arial" charset="0"/>
              </a:rPr>
              <a:t>Cassie:</a:t>
            </a:r>
            <a:br>
              <a:rPr lang="en-GB" sz="3600" b="1" dirty="0">
                <a:ea typeface="ＭＳ Ｐゴシック" pitchFamily="34" charset="-128"/>
                <a:cs typeface="Arial" charset="0"/>
              </a:rPr>
            </a:br>
            <a:r>
              <a:rPr lang="en-GB" sz="3600" b="1" dirty="0">
                <a:ea typeface="ＭＳ Ｐゴシック" pitchFamily="34" charset="-128"/>
                <a:cs typeface="Arial" charset="0"/>
              </a:rPr>
              <a:t>What emergency treatment?</a:t>
            </a:r>
            <a:endParaRPr lang="en-US" sz="3600" dirty="0">
              <a:latin typeface="Arial" charset="0"/>
              <a:ea typeface="ＭＳ Ｐゴシック" pitchFamily="34" charset="-128"/>
              <a:cs typeface="Arial" charset="0"/>
            </a:endParaRPr>
          </a:p>
        </p:txBody>
      </p:sp>
      <p:graphicFrame>
        <p:nvGraphicFramePr>
          <p:cNvPr id="243776" name="Group 64"/>
          <p:cNvGraphicFramePr>
            <a:graphicFrameLocks noGrp="1"/>
          </p:cNvGraphicFramePr>
          <p:nvPr>
            <p:ph idx="1"/>
          </p:nvPr>
        </p:nvGraphicFramePr>
        <p:xfrm>
          <a:off x="611188" y="1773238"/>
          <a:ext cx="7772400" cy="4845051"/>
        </p:xfrm>
        <a:graphic>
          <a:graphicData uri="http://schemas.openxmlformats.org/drawingml/2006/table">
            <a:tbl>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43973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Key Feature</a:t>
                      </a:r>
                      <a:endParaRPr kumimoji="0" lang="en-US" sz="2400" b="1" i="0" u="none" strike="noStrike" cap="none" normalizeH="0" baseline="0" dirty="0">
                        <a:ln>
                          <a:noFill/>
                        </a:ln>
                        <a:solidFill>
                          <a:srgbClr val="92D050"/>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Diagnosis</a:t>
                      </a:r>
                      <a:endParaRPr kumimoji="0" lang="en-US" sz="2400" b="1" i="0" u="none" strike="noStrike" cap="none" normalizeH="0" baseline="0" dirty="0">
                        <a:ln>
                          <a:noFill/>
                        </a:ln>
                        <a:solidFill>
                          <a:srgbClr val="92D050"/>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Treatment</a:t>
                      </a:r>
                      <a:endParaRPr kumimoji="0" lang="en-US" sz="2400" b="1" i="0" u="none" strike="noStrike" cap="none" normalizeH="0" baseline="0" dirty="0">
                        <a:ln>
                          <a:noFill/>
                        </a:ln>
                        <a:solidFill>
                          <a:srgbClr val="92D050"/>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Vomiting/ Diarrhoea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Gastroenteritis</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IV/IO Fluid</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21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Fever and rash</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Septicaemia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IV/IO Fluid</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Antibiotics</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Allergen, urticaria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Anaphylaxis</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Adrenaline</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Signs of heart failure</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CHD / Cardiomyopathy</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defRPr/>
                      </a:pPr>
                      <a:r>
                        <a:rPr kumimoji="0" lang="en-GB" sz="2200" b="0" i="0" u="none" strike="noStrike" cap="none" normalizeH="0" baseline="0" dirty="0">
                          <a:ln>
                            <a:noFill/>
                          </a:ln>
                          <a:solidFill>
                            <a:schemeClr val="tx1"/>
                          </a:solidFill>
                          <a:effectLst/>
                          <a:latin typeface="+mn-lt"/>
                          <a:cs typeface="Arial" pitchFamily="34" charset="0"/>
                        </a:rPr>
                        <a:t>Diuretics, </a:t>
                      </a:r>
                      <a:r>
                        <a:rPr kumimoji="0" lang="en-GB" sz="2200" b="0" i="0" u="none" strike="noStrike" cap="none" normalizeH="0" baseline="0" dirty="0" err="1">
                          <a:ln>
                            <a:noFill/>
                          </a:ln>
                          <a:solidFill>
                            <a:schemeClr val="tx1"/>
                          </a:solidFill>
                          <a:effectLst/>
                          <a:latin typeface="+mn-lt"/>
                          <a:cs typeface="Arial" pitchFamily="34" charset="0"/>
                        </a:rPr>
                        <a:t>inotropes</a:t>
                      </a:r>
                      <a:endParaRPr kumimoji="0" lang="en-US"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bg1">
                              <a:lumMod val="50000"/>
                            </a:schemeClr>
                          </a:solidFill>
                          <a:effectLst/>
                          <a:latin typeface="+mn-lt"/>
                          <a:cs typeface="Arial" pitchFamily="34" charset="0"/>
                        </a:rPr>
                        <a:t>Prostaglandin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358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Abnormal rhythm on ECG</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Arrhythmia</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Arrhythmia algorithms</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64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High blood glucose</a:t>
                      </a:r>
                      <a:endParaRPr kumimoji="0" lang="en-US" sz="2200" b="0" i="0" u="none" strike="noStrike" cap="none" normalizeH="0" baseline="0" dirty="0">
                        <a:ln>
                          <a:noFill/>
                        </a:ln>
                        <a:solidFill>
                          <a:schemeClr val="tx1"/>
                        </a:solidFill>
                        <a:effectLst/>
                        <a:latin typeface="+mn-lt"/>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Diabetes</a:t>
                      </a:r>
                      <a:endParaRPr kumimoji="0" lang="en-US" sz="2200" b="0" i="0" u="none" strike="noStrike" cap="none" normalizeH="0" baseline="0">
                        <a:ln>
                          <a:noFill/>
                        </a:ln>
                        <a:solidFill>
                          <a:schemeClr val="tx1"/>
                        </a:solidFill>
                        <a:effectLst/>
                        <a:latin typeface="+mn-lt"/>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Fluid</a:t>
                      </a:r>
                      <a:endParaRPr kumimoji="0" lang="en-US"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Insulin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ED241C6A-0D05-1526-A7AE-F18B504F37BE}"/>
              </a:ext>
            </a:extLst>
          </p:cNvPr>
          <p:cNvSpPr/>
          <p:nvPr/>
        </p:nvSpPr>
        <p:spPr>
          <a:xfrm>
            <a:off x="3287485" y="2307769"/>
            <a:ext cx="2416630" cy="406037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2468625D-B39B-A4A1-975D-D0FF8D8611A1}"/>
              </a:ext>
            </a:extLst>
          </p:cNvPr>
          <p:cNvSpPr/>
          <p:nvPr/>
        </p:nvSpPr>
        <p:spPr>
          <a:xfrm>
            <a:off x="5879078" y="2242456"/>
            <a:ext cx="2416630" cy="42887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828292" y="644214"/>
            <a:ext cx="6709166" cy="1325562"/>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b="1" dirty="0">
                <a:latin typeface="+mn-lt"/>
                <a:ea typeface="ＭＳ Ｐゴシック" pitchFamily="34" charset="-128"/>
                <a:cs typeface="Arial" charset="0"/>
              </a:rPr>
              <a:t>Dinesh</a:t>
            </a:r>
            <a:endParaRPr lang="en-US" b="1" dirty="0">
              <a:latin typeface="+mn-lt"/>
              <a:ea typeface="ＭＳ Ｐゴシック" pitchFamily="34" charset="-128"/>
              <a:cs typeface="Arial" charset="0"/>
            </a:endParaRPr>
          </a:p>
        </p:txBody>
      </p:sp>
      <p:sp>
        <p:nvSpPr>
          <p:cNvPr id="26627"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bodyPr>
          <a:lstStyle/>
          <a:p>
            <a:pPr marL="0" indent="0" eaLnBrk="1" hangingPunct="1">
              <a:spcBef>
                <a:spcPts val="0"/>
              </a:spcBef>
              <a:buNone/>
            </a:pPr>
            <a:r>
              <a:rPr lang="en-GB" dirty="0">
                <a:ea typeface="ＭＳ Ｐゴシック" pitchFamily="34" charset="-128"/>
                <a:cs typeface="Arial" charset="0"/>
              </a:rPr>
              <a:t>Dinesh is 13 years old.  He has been found unconscious in the local park.</a:t>
            </a:r>
          </a:p>
          <a:p>
            <a:pPr marL="0" indent="0" eaLnBrk="1" hangingPunct="1">
              <a:spcBef>
                <a:spcPts val="0"/>
              </a:spcBef>
              <a:buNone/>
            </a:pPr>
            <a:endParaRPr lang="en-GB" dirty="0">
              <a:ea typeface="ＭＳ Ｐゴシック" pitchFamily="34" charset="-128"/>
              <a:cs typeface="Arial" charset="0"/>
            </a:endParaRPr>
          </a:p>
          <a:p>
            <a:pPr marL="0" indent="0" eaLnBrk="1" hangingPunct="1">
              <a:spcBef>
                <a:spcPts val="0"/>
              </a:spcBef>
              <a:buNone/>
            </a:pPr>
            <a:r>
              <a:rPr lang="en-GB" dirty="0">
                <a:ea typeface="ＭＳ Ｐゴシック" pitchFamily="34" charset="-128"/>
                <a:cs typeface="Arial" charset="0"/>
              </a:rPr>
              <a:t>He has been brought by paramedics and his friend says that they haven’t been doing anything (but he smells of alcohol)</a:t>
            </a:r>
            <a:endParaRPr lang="en-US" dirty="0">
              <a:ea typeface="ＭＳ Ｐゴシック" pitchFamily="34" charset="-128"/>
              <a:cs typeface="Arial"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r>
              <a:rPr lang="en-GB" sz="3600" b="1" dirty="0">
                <a:ea typeface="ＭＳ Ｐゴシック" pitchFamily="34" charset="-128"/>
                <a:cs typeface="Arial" charset="0"/>
              </a:rPr>
              <a:t>Dinesh: </a:t>
            </a:r>
            <a:r>
              <a:rPr lang="en-GB" sz="3600" dirty="0">
                <a:ea typeface="ＭＳ Ｐゴシック" pitchFamily="34" charset="-128"/>
                <a:cs typeface="Arial" charset="0"/>
              </a:rPr>
              <a:t>Primary assessment and resuscitation</a:t>
            </a:r>
            <a:endParaRPr lang="en-US" sz="3600" dirty="0">
              <a:latin typeface="Arial" charset="0"/>
              <a:ea typeface="ＭＳ Ｐゴシック" pitchFamily="34" charset="-128"/>
              <a:cs typeface="Arial" charset="0"/>
            </a:endParaRPr>
          </a:p>
        </p:txBody>
      </p:sp>
      <p:graphicFrame>
        <p:nvGraphicFramePr>
          <p:cNvPr id="250929" name="Group 49"/>
          <p:cNvGraphicFramePr>
            <a:graphicFrameLocks noGrp="1"/>
          </p:cNvGraphicFramePr>
          <p:nvPr>
            <p:ph idx="1"/>
            <p:extLst>
              <p:ext uri="{D42A27DB-BD31-4B8C-83A1-F6EECF244321}">
                <p14:modId xmlns:p14="http://schemas.microsoft.com/office/powerpoint/2010/main" val="1379926943"/>
              </p:ext>
            </p:extLst>
          </p:nvPr>
        </p:nvGraphicFramePr>
        <p:xfrm>
          <a:off x="828675" y="1658711"/>
          <a:ext cx="8025039" cy="5175295"/>
        </p:xfrm>
        <a:graphic>
          <a:graphicData uri="http://schemas.openxmlformats.org/drawingml/2006/table">
            <a:tbl>
              <a:tblPr/>
              <a:tblGrid>
                <a:gridCol w="448582">
                  <a:extLst>
                    <a:ext uri="{9D8B030D-6E8A-4147-A177-3AD203B41FA5}">
                      <a16:colId xmlns:a16="http://schemas.microsoft.com/office/drawing/2014/main" val="20000"/>
                    </a:ext>
                  </a:extLst>
                </a:gridCol>
                <a:gridCol w="4782400">
                  <a:extLst>
                    <a:ext uri="{9D8B030D-6E8A-4147-A177-3AD203B41FA5}">
                      <a16:colId xmlns:a16="http://schemas.microsoft.com/office/drawing/2014/main" val="20001"/>
                    </a:ext>
                  </a:extLst>
                </a:gridCol>
                <a:gridCol w="2794057">
                  <a:extLst>
                    <a:ext uri="{9D8B030D-6E8A-4147-A177-3AD203B41FA5}">
                      <a16:colId xmlns:a16="http://schemas.microsoft.com/office/drawing/2014/main" val="20002"/>
                    </a:ext>
                  </a:extLst>
                </a:gridCol>
              </a:tblGrid>
              <a:tr h="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8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A</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Snoring</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Open and protect airway</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High flow oxygen via face mask</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IV/IO access and fluids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 tests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400" b="1"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Start to warm</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endParaRPr kumimoji="0" lang="en-US" sz="2400" b="1" i="0" u="none" strike="noStrike" cap="none" normalizeH="0" baseline="0" dirty="0">
                        <a:ln>
                          <a:noFill/>
                        </a:ln>
                        <a:solidFill>
                          <a:srgbClr val="C0000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36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B</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Resp</a:t>
                      </a:r>
                      <a:r>
                        <a:rPr kumimoji="0" lang="en-GB" sz="2400" b="0" i="0" u="none" strike="noStrike" cap="none" normalizeH="0" baseline="0" dirty="0">
                          <a:ln>
                            <a:noFill/>
                          </a:ln>
                          <a:solidFill>
                            <a:schemeClr val="tx1"/>
                          </a:solidFill>
                          <a:effectLst/>
                          <a:latin typeface="+mn-lt"/>
                          <a:cs typeface="Arial" pitchFamily="34" charset="0"/>
                        </a:rPr>
                        <a:t> rate 12/min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No recession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not recordable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3001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C</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100/min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Cold peripheries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BP 100 mmHg systolic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3603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a:ln>
                            <a:noFill/>
                          </a:ln>
                          <a:solidFill>
                            <a:schemeClr val="tx1"/>
                          </a:solidFill>
                          <a:effectLst/>
                          <a:latin typeface="+mn-lt"/>
                          <a:cs typeface="Arial" pitchFamily="34" charset="0"/>
                        </a:rPr>
                        <a:t>D</a:t>
                      </a:r>
                      <a:endParaRPr kumimoji="0" lang="en-US" sz="2400" b="1"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AV</a:t>
                      </a:r>
                      <a:r>
                        <a:rPr kumimoji="0" lang="en-GB" sz="2400" b="1" i="0" u="none" strike="noStrike" cap="none" normalizeH="0" baseline="0" dirty="0">
                          <a:ln>
                            <a:noFill/>
                          </a:ln>
                          <a:solidFill>
                            <a:srgbClr val="C00000"/>
                          </a:solidFill>
                          <a:effectLst/>
                          <a:latin typeface="+mn-lt"/>
                          <a:cs typeface="Arial" pitchFamily="34" charset="0"/>
                        </a:rPr>
                        <a:t>P</a:t>
                      </a:r>
                      <a:r>
                        <a:rPr kumimoji="0" lang="en-GB" sz="2400" b="0" i="0" u="none" strike="noStrike" cap="none" normalizeH="0" baseline="0" dirty="0">
                          <a:ln>
                            <a:noFill/>
                          </a:ln>
                          <a:solidFill>
                            <a:schemeClr val="tx1"/>
                          </a:solidFill>
                          <a:effectLst/>
                          <a:latin typeface="+mn-lt"/>
                          <a:cs typeface="Arial" pitchFamily="34" charset="0"/>
                        </a:rPr>
                        <a:t>U</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Pupils: sluggish, equal and reactive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r h="69473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chemeClr val="tx1"/>
                          </a:solidFill>
                          <a:effectLst/>
                          <a:latin typeface="+mn-lt"/>
                          <a:cs typeface="Arial" pitchFamily="34" charset="0"/>
                        </a:rPr>
                        <a:t>E</a:t>
                      </a:r>
                      <a:endParaRPr kumimoji="0" lang="en-US" sz="2400" b="1"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Hypothermic - temperature 32</a:t>
                      </a:r>
                      <a:r>
                        <a:rPr kumimoji="0" lang="en-GB" sz="2400" b="0" i="0" u="none" strike="noStrike" cap="none" normalizeH="0" baseline="30000" dirty="0">
                          <a:ln>
                            <a:noFill/>
                          </a:ln>
                          <a:solidFill>
                            <a:schemeClr val="tx1"/>
                          </a:solidFill>
                          <a:effectLst/>
                          <a:latin typeface="+mn-lt"/>
                          <a:cs typeface="Arial" pitchFamily="34" charset="0"/>
                        </a:rPr>
                        <a:t>o</a:t>
                      </a:r>
                      <a:r>
                        <a:rPr kumimoji="0" lang="en-GB" sz="2400" b="0" i="0" u="none" strike="noStrike" cap="none" normalizeH="0" baseline="0" dirty="0">
                          <a:ln>
                            <a:noFill/>
                          </a:ln>
                          <a:solidFill>
                            <a:schemeClr val="tx1"/>
                          </a:solidFill>
                          <a:effectLst/>
                          <a:latin typeface="+mn-lt"/>
                          <a:cs typeface="Arial" pitchFamily="34" charset="0"/>
                        </a:rPr>
                        <a:t>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5"/>
                  </a:ext>
                </a:extLst>
              </a:tr>
            </a:tbl>
          </a:graphicData>
        </a:graphic>
      </p:graphicFrame>
      <p:sp>
        <p:nvSpPr>
          <p:cNvPr id="250930" name="Rectangle 50"/>
          <p:cNvSpPr>
            <a:spLocks noChangeArrowheads="1"/>
          </p:cNvSpPr>
          <p:nvPr/>
        </p:nvSpPr>
        <p:spPr bwMode="auto">
          <a:xfrm>
            <a:off x="6108679" y="2236194"/>
            <a:ext cx="2701493" cy="4250266"/>
          </a:xfrm>
          <a:prstGeom prst="rect">
            <a:avLst/>
          </a:prstGeom>
          <a:solidFill>
            <a:schemeClr val="bg1"/>
          </a:solidFill>
          <a:ln w="9525">
            <a:noFill/>
            <a:miter lim="800000"/>
            <a:headEnd/>
            <a:tailEnd/>
          </a:ln>
        </p:spPr>
        <p:txBody>
          <a:bodyPr wrap="none"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50930"/>
                                        </p:tgtEl>
                                      </p:cBhvr>
                                    </p:animEffect>
                                    <p:set>
                                      <p:cBhvr>
                                        <p:cTn id="7" dur="1" fill="hold">
                                          <p:stCondLst>
                                            <p:cond delay="1999"/>
                                          </p:stCondLst>
                                        </p:cTn>
                                        <p:tgtEl>
                                          <p:spTgt spid="2509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9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611188" y="333375"/>
            <a:ext cx="7772400" cy="1143000"/>
          </a:xfrm>
          <a:noFill/>
          <a:ln>
            <a:miter lim="800000"/>
            <a:headEnd/>
            <a:tailEnd/>
          </a:ln>
        </p:spPr>
        <p:txBody>
          <a:bodyPr wrap="square" lIns="91440" tIns="45720" rIns="91440" bIns="45720" numCol="1" anchor="t" anchorCtr="0" compatLnSpc="1">
            <a:prstTxWarp prst="textNoShape">
              <a:avLst/>
            </a:prstTxWarp>
          </a:bodyPr>
          <a:lstStyle/>
          <a:p>
            <a:r>
              <a:rPr lang="en-GB" sz="3600" b="1" dirty="0">
                <a:ea typeface="ＭＳ Ｐゴシック" pitchFamily="34" charset="-128"/>
                <a:cs typeface="Arial" charset="0"/>
              </a:rPr>
              <a:t>Dinesh:</a:t>
            </a:r>
            <a:br>
              <a:rPr lang="en-GB" sz="3600" b="1" dirty="0">
                <a:ea typeface="ＭＳ Ｐゴシック" pitchFamily="34" charset="-128"/>
                <a:cs typeface="Arial" charset="0"/>
              </a:rPr>
            </a:br>
            <a:r>
              <a:rPr lang="en-GB" sz="3600" b="1" dirty="0">
                <a:ea typeface="ＭＳ Ｐゴシック" pitchFamily="34" charset="-128"/>
                <a:cs typeface="Arial" charset="0"/>
              </a:rPr>
              <a:t>What emergency treatment?</a:t>
            </a:r>
            <a:endParaRPr lang="en-US" sz="3600" dirty="0">
              <a:latin typeface="Arial" charset="0"/>
              <a:ea typeface="ＭＳ Ｐゴシック" pitchFamily="34" charset="-128"/>
              <a:cs typeface="Arial" charset="0"/>
            </a:endParaRPr>
          </a:p>
        </p:txBody>
      </p:sp>
      <p:graphicFrame>
        <p:nvGraphicFramePr>
          <p:cNvPr id="251956" name="Group 52"/>
          <p:cNvGraphicFramePr>
            <a:graphicFrameLocks noGrp="1"/>
          </p:cNvGraphicFramePr>
          <p:nvPr>
            <p:ph idx="1"/>
            <p:extLst>
              <p:ext uri="{D42A27DB-BD31-4B8C-83A1-F6EECF244321}">
                <p14:modId xmlns:p14="http://schemas.microsoft.com/office/powerpoint/2010/main" val="3217447844"/>
              </p:ext>
            </p:extLst>
          </p:nvPr>
        </p:nvGraphicFramePr>
        <p:xfrm>
          <a:off x="611188" y="1628775"/>
          <a:ext cx="7772400" cy="4727636"/>
        </p:xfrm>
        <a:graphic>
          <a:graphicData uri="http://schemas.openxmlformats.org/drawingml/2006/table">
            <a:tbl>
              <a:tblPr/>
              <a:tblGrid>
                <a:gridCol w="2708275">
                  <a:extLst>
                    <a:ext uri="{9D8B030D-6E8A-4147-A177-3AD203B41FA5}">
                      <a16:colId xmlns:a16="http://schemas.microsoft.com/office/drawing/2014/main" val="20000"/>
                    </a:ext>
                  </a:extLst>
                </a:gridCol>
                <a:gridCol w="2473325">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43965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Key Feature</a:t>
                      </a:r>
                      <a:endParaRPr kumimoji="0" lang="en-US" sz="2400" b="1" i="0" u="none" strike="noStrike" cap="none" normalizeH="0" baseline="0" dirty="0">
                        <a:ln>
                          <a:noFill/>
                        </a:ln>
                        <a:solidFill>
                          <a:srgbClr val="92D050"/>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Diagnosis</a:t>
                      </a:r>
                      <a:endParaRPr kumimoji="0" lang="en-US" sz="2400" b="1" i="0" u="none" strike="noStrike" cap="none" normalizeH="0" baseline="0" dirty="0">
                        <a:ln>
                          <a:noFill/>
                        </a:ln>
                        <a:solidFill>
                          <a:srgbClr val="92D050"/>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Treatment</a:t>
                      </a:r>
                      <a:endParaRPr kumimoji="0" lang="en-US" sz="2400" b="1" i="0" u="none" strike="noStrike" cap="none" normalizeH="0" baseline="0" dirty="0">
                        <a:ln>
                          <a:noFill/>
                        </a:ln>
                        <a:solidFill>
                          <a:srgbClr val="92D050"/>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201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History of epilepsy</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Post ictal state</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  monitoring</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72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Recent trauma</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Head injury</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Trauma algorithm</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6428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Known chronic condition</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Diabetes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Metabolic condition</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DKA algorithm</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91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Acute onset and fever</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Meningitis Encephalitis</a:t>
                      </a:r>
                      <a:endParaRPr kumimoji="0" lang="en-US" sz="2200" b="0" i="0" u="none" strike="noStrike" cap="none" normalizeH="0" baseline="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Antibiotics</a:t>
                      </a:r>
                      <a:endParaRPr kumimoji="0" lang="en-US"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US" sz="2200" b="0" i="0" u="none" strike="noStrike" cap="none" normalizeH="0" baseline="0" dirty="0">
                          <a:ln>
                            <a:noFill/>
                          </a:ln>
                          <a:solidFill>
                            <a:schemeClr val="tx1"/>
                          </a:solidFill>
                          <a:effectLst/>
                          <a:latin typeface="+mn-lt"/>
                          <a:cs typeface="Arial" pitchFamily="34" charset="0"/>
                        </a:rPr>
                        <a:t>Consider acyclovir</a:t>
                      </a:r>
                      <a:endParaRPr kumimoji="0" lang="en-GB"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851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Possibility of poisoning</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Drugs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Alcohol Products</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Antidotes</a:t>
                      </a:r>
                      <a:endParaRPr kumimoji="0" lang="en-US" sz="2200" b="0" i="0" u="none" strike="noStrike" cap="none" normalizeH="0" baseline="0" dirty="0">
                        <a:ln>
                          <a:noFill/>
                        </a:ln>
                        <a:solidFill>
                          <a:schemeClr val="tx1"/>
                        </a:solidFill>
                        <a:effectLst/>
                        <a:latin typeface="+mn-lt"/>
                        <a:cs typeface="Arial"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Rectangle 1">
            <a:extLst>
              <a:ext uri="{FF2B5EF4-FFF2-40B4-BE49-F238E27FC236}">
                <a16:creationId xmlns:a16="http://schemas.microsoft.com/office/drawing/2014/main" id="{CD792591-7796-15DB-F292-66CC24AB697B}"/>
              </a:ext>
            </a:extLst>
          </p:cNvPr>
          <p:cNvSpPr/>
          <p:nvPr/>
        </p:nvSpPr>
        <p:spPr>
          <a:xfrm>
            <a:off x="3396342" y="2198914"/>
            <a:ext cx="2329543" cy="406037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E30BD8A-ED9E-1351-8FCD-AFE20A666DC0}"/>
              </a:ext>
            </a:extLst>
          </p:cNvPr>
          <p:cNvSpPr/>
          <p:nvPr/>
        </p:nvSpPr>
        <p:spPr>
          <a:xfrm>
            <a:off x="5901648" y="2198913"/>
            <a:ext cx="2329543" cy="406037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63070" y="-496934"/>
            <a:ext cx="3558210" cy="7786747"/>
          </a:xfrm>
          <a:prstGeom prst="rect">
            <a:avLst/>
          </a:prstGeom>
          <a:noFill/>
          <a:effectLst/>
        </p:spPr>
        <p:txBody>
          <a:bodyPr wrap="square" lIns="91440" tIns="45720" rIns="91440" bIns="45720">
            <a:spAutoFit/>
          </a:bodyPr>
          <a:lstStyle/>
          <a:p>
            <a:pPr algn="ctr"/>
            <a:r>
              <a:rPr lang="en-AU" sz="50000" b="1" cap="none" spc="0" dirty="0">
                <a:ln w="1905"/>
                <a:solidFill>
                  <a:srgbClr val="F26522"/>
                </a:solidFill>
                <a:latin typeface="+mj-lt"/>
              </a:rPr>
              <a:t>?</a:t>
            </a:r>
            <a:endParaRPr lang="en-AU" sz="50000" b="1" cap="none" spc="0" dirty="0">
              <a:ln w="1905"/>
              <a:solidFill>
                <a:srgbClr val="F26522"/>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flipV="1">
            <a:off x="6227763" y="6143625"/>
            <a:ext cx="376237" cy="517525"/>
          </a:xfrm>
          <a:prstGeom prst="rect">
            <a:avLst/>
          </a:prstGeom>
          <a:noFill/>
          <a:ln w="9525">
            <a:noFill/>
            <a:miter lim="800000"/>
            <a:headEnd/>
            <a:tailEnd/>
          </a:ln>
        </p:spPr>
        <p:txBody>
          <a:bodyPr wrap="none" anchor="ctr"/>
          <a:lstStyle/>
          <a:p>
            <a:pPr algn="ctr"/>
            <a:endParaRPr lang="en-GB"/>
          </a:p>
        </p:txBody>
      </p:sp>
      <p:sp>
        <p:nvSpPr>
          <p:cNvPr id="16387" name="Rectangle 3"/>
          <p:cNvSpPr>
            <a:spLocks noGrp="1" noChangeArrowheads="1"/>
          </p:cNvSpPr>
          <p:nvPr>
            <p:ph type="title"/>
          </p:nvPr>
        </p:nvSpPr>
        <p:spPr bwMode="auto">
          <a:xfrm>
            <a:off x="732036" y="426504"/>
            <a:ext cx="6709166" cy="1325562"/>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a:latin typeface="+mn-lt"/>
                <a:ea typeface="ＭＳ Ｐゴシック" pitchFamily="34" charset="-128"/>
                <a:cs typeface="Arial" charset="0"/>
              </a:rPr>
              <a:t>Summary</a:t>
            </a:r>
            <a:br>
              <a:rPr lang="en-US" b="1" dirty="0">
                <a:latin typeface="+mn-lt"/>
                <a:ea typeface="ＭＳ Ｐゴシック" pitchFamily="34" charset="-128"/>
                <a:cs typeface="Arial" charset="0"/>
              </a:rPr>
            </a:br>
            <a:r>
              <a:rPr lang="en-US" b="1" dirty="0">
                <a:latin typeface="+mn-lt"/>
                <a:ea typeface="ＭＳ Ｐゴシック" pitchFamily="34" charset="-128"/>
                <a:cs typeface="Arial" charset="0"/>
              </a:rPr>
              <a:t>Rapid assessment</a:t>
            </a:r>
          </a:p>
        </p:txBody>
      </p:sp>
      <p:sp>
        <p:nvSpPr>
          <p:cNvPr id="16388" name="Rectangle 4"/>
          <p:cNvSpPr>
            <a:spLocks noGrp="1" noChangeArrowheads="1"/>
          </p:cNvSpPr>
          <p:nvPr>
            <p:ph idx="1"/>
          </p:nvPr>
        </p:nvSpPr>
        <p:spPr bwMode="auto">
          <a:xfrm>
            <a:off x="732036" y="1918997"/>
            <a:ext cx="7858508" cy="4207166"/>
          </a:xfrm>
          <a:noFill/>
          <a:ln>
            <a:miter lim="800000"/>
            <a:headEnd/>
            <a:tailEnd/>
          </a:ln>
        </p:spPr>
        <p:txBody>
          <a:bodyPr wrap="square" lIns="91440" tIns="45720" rIns="91440" bIns="45720" numCol="1" anchor="t" anchorCtr="0" compatLnSpc="1">
            <a:prstTxWarp prst="textNoShape">
              <a:avLst/>
            </a:prstTxWarp>
            <a:noAutofit/>
          </a:bodyPr>
          <a:lstStyle/>
          <a:p>
            <a:pPr marL="0" indent="0" eaLnBrk="1" hangingPunct="1">
              <a:spcBef>
                <a:spcPts val="0"/>
              </a:spcBef>
              <a:buNone/>
            </a:pPr>
            <a:r>
              <a:rPr lang="en-US" sz="3500" b="1" dirty="0">
                <a:solidFill>
                  <a:srgbClr val="92D050"/>
                </a:solidFill>
                <a:ea typeface="ＭＳ Ｐゴシック" pitchFamily="34" charset="-128"/>
                <a:cs typeface="Arial" charset="0"/>
              </a:rPr>
              <a:t>Airway &amp; Breathing</a:t>
            </a:r>
          </a:p>
          <a:p>
            <a:pPr lvl="1">
              <a:spcBef>
                <a:spcPts val="0"/>
              </a:spcBef>
              <a:buFontTx/>
              <a:buNone/>
            </a:pPr>
            <a:r>
              <a:rPr lang="en-US" sz="3100" dirty="0">
                <a:ea typeface="ＭＳ Ｐゴシック" pitchFamily="34" charset="-128"/>
                <a:cs typeface="Arial" charset="0"/>
              </a:rPr>
              <a:t>Effort </a:t>
            </a:r>
          </a:p>
          <a:p>
            <a:pPr lvl="1">
              <a:spcBef>
                <a:spcPts val="0"/>
              </a:spcBef>
              <a:buFontTx/>
              <a:buNone/>
            </a:pPr>
            <a:r>
              <a:rPr lang="en-US" sz="3100" dirty="0">
                <a:ea typeface="ＭＳ Ｐゴシック" pitchFamily="34" charset="-128"/>
                <a:cs typeface="Arial" charset="0"/>
              </a:rPr>
              <a:t>Efficacy </a:t>
            </a:r>
          </a:p>
          <a:p>
            <a:pPr lvl="1">
              <a:spcBef>
                <a:spcPts val="0"/>
              </a:spcBef>
              <a:buFontTx/>
              <a:buNone/>
            </a:pPr>
            <a:r>
              <a:rPr lang="en-US" sz="3100" dirty="0">
                <a:ea typeface="ＭＳ Ｐゴシック" pitchFamily="34" charset="-128"/>
                <a:cs typeface="Arial" charset="0"/>
              </a:rPr>
              <a:t>Effects </a:t>
            </a:r>
          </a:p>
          <a:p>
            <a:pPr eaLnBrk="1" hangingPunct="1">
              <a:buFontTx/>
              <a:buChar char="•"/>
            </a:pPr>
            <a:endParaRPr lang="en-US" dirty="0">
              <a:latin typeface="Arial" charset="0"/>
              <a:ea typeface="ＭＳ Ｐゴシック" pitchFamily="34" charset="-128"/>
              <a:cs typeface="Arial" charset="0"/>
            </a:endParaRPr>
          </a:p>
        </p:txBody>
      </p:sp>
      <p:sp>
        <p:nvSpPr>
          <p:cNvPr id="16389" name="Rectangle 5"/>
          <p:cNvSpPr>
            <a:spLocks noGrp="1" noChangeArrowheads="1"/>
          </p:cNvSpPr>
          <p:nvPr>
            <p:ph sz="half" idx="4294967295"/>
          </p:nvPr>
        </p:nvSpPr>
        <p:spPr bwMode="auto">
          <a:xfrm>
            <a:off x="5056579" y="1948040"/>
            <a:ext cx="3705225" cy="4826000"/>
          </a:xfrm>
          <a:noFill/>
          <a:ln>
            <a:miter lim="800000"/>
            <a:headEnd/>
            <a:tailEnd/>
          </a:ln>
        </p:spPr>
        <p:txBody>
          <a:bodyPr wrap="square" lIns="91440" tIns="45720" rIns="91440" bIns="45720" numCol="1" anchor="t" anchorCtr="0" compatLnSpc="1">
            <a:prstTxWarp prst="textNoShape">
              <a:avLst/>
            </a:prstTxWarp>
            <a:noAutofit/>
          </a:bodyPr>
          <a:lstStyle/>
          <a:p>
            <a:pPr eaLnBrk="1" hangingPunct="1">
              <a:buNone/>
            </a:pPr>
            <a:r>
              <a:rPr lang="en-US" sz="3500" b="1" dirty="0">
                <a:solidFill>
                  <a:srgbClr val="92D050"/>
                </a:solidFill>
                <a:ea typeface="ＭＳ Ｐゴシック" pitchFamily="34" charset="-128"/>
                <a:cs typeface="Arial" charset="0"/>
              </a:rPr>
              <a:t>Circulation</a:t>
            </a:r>
          </a:p>
          <a:p>
            <a:pPr marL="400050" lvl="1" indent="0">
              <a:spcBef>
                <a:spcPts val="0"/>
              </a:spcBef>
              <a:buNone/>
            </a:pPr>
            <a:br>
              <a:rPr lang="en-US" sz="400" dirty="0">
                <a:ea typeface="ＭＳ Ｐゴシック" pitchFamily="34" charset="-128"/>
                <a:cs typeface="Arial" charset="0"/>
              </a:rPr>
            </a:br>
            <a:r>
              <a:rPr lang="en-US" sz="3100" dirty="0">
                <a:ea typeface="ＭＳ Ｐゴシック" pitchFamily="34" charset="-128"/>
                <a:cs typeface="Arial" charset="0"/>
              </a:rPr>
              <a:t>Heart rate</a:t>
            </a:r>
            <a:br>
              <a:rPr lang="en-US" sz="3100" dirty="0">
                <a:ea typeface="ＭＳ Ｐゴシック" pitchFamily="34" charset="-128"/>
                <a:cs typeface="Arial" charset="0"/>
              </a:rPr>
            </a:br>
            <a:r>
              <a:rPr lang="en-US" sz="3100" dirty="0">
                <a:ea typeface="ＭＳ Ｐゴシック" pitchFamily="34" charset="-128"/>
                <a:cs typeface="Arial" charset="0"/>
              </a:rPr>
              <a:t>Capillary refill time </a:t>
            </a:r>
          </a:p>
          <a:p>
            <a:pPr marL="400050" lvl="1" indent="0">
              <a:spcBef>
                <a:spcPts val="0"/>
              </a:spcBef>
              <a:buNone/>
            </a:pPr>
            <a:r>
              <a:rPr lang="en-US" sz="3100" dirty="0">
                <a:ea typeface="ＭＳ Ｐゴシック" pitchFamily="34" charset="-128"/>
                <a:cs typeface="Arial" charset="0"/>
              </a:rPr>
              <a:t>Blood pressure </a:t>
            </a:r>
            <a:br>
              <a:rPr lang="en-US" sz="3100" dirty="0">
                <a:ea typeface="ＭＳ Ｐゴシック" pitchFamily="34" charset="-128"/>
                <a:cs typeface="Arial" charset="0"/>
              </a:rPr>
            </a:br>
            <a:r>
              <a:rPr lang="en-US" sz="3100" dirty="0">
                <a:ea typeface="ＭＳ Ｐゴシック" pitchFamily="34" charset="-128"/>
                <a:cs typeface="Arial" charset="0"/>
              </a:rPr>
              <a:t>Skin temperature</a:t>
            </a:r>
          </a:p>
          <a:p>
            <a:pPr marL="0" indent="0">
              <a:lnSpc>
                <a:spcPct val="110000"/>
              </a:lnSpc>
              <a:spcBef>
                <a:spcPts val="600"/>
              </a:spcBef>
              <a:buNone/>
            </a:pPr>
            <a:r>
              <a:rPr lang="en-US" sz="3500" b="1" dirty="0">
                <a:solidFill>
                  <a:srgbClr val="92D050"/>
                </a:solidFill>
                <a:ea typeface="ＭＳ Ｐゴシック" pitchFamily="34" charset="-128"/>
                <a:cs typeface="Arial" charset="0"/>
              </a:rPr>
              <a:t>Disability</a:t>
            </a:r>
          </a:p>
          <a:p>
            <a:pPr marL="400050" lvl="1" indent="0">
              <a:lnSpc>
                <a:spcPct val="110000"/>
              </a:lnSpc>
              <a:spcBef>
                <a:spcPts val="0"/>
              </a:spcBef>
              <a:buNone/>
            </a:pPr>
            <a:r>
              <a:rPr lang="en-US" sz="3100" dirty="0">
                <a:ea typeface="ＭＳ Ｐゴシック" pitchFamily="34" charset="-128"/>
                <a:cs typeface="Arial" charset="0"/>
              </a:rPr>
              <a:t>Conscious level</a:t>
            </a:r>
          </a:p>
          <a:p>
            <a:pPr marL="400050" lvl="1" indent="0">
              <a:lnSpc>
                <a:spcPct val="110000"/>
              </a:lnSpc>
              <a:spcBef>
                <a:spcPts val="0"/>
              </a:spcBef>
              <a:buNone/>
            </a:pPr>
            <a:r>
              <a:rPr lang="en-US" sz="3100" dirty="0">
                <a:ea typeface="ＭＳ Ｐゴシック" pitchFamily="34" charset="-128"/>
                <a:cs typeface="Arial" charset="0"/>
              </a:rPr>
              <a:t>Posture &amp; Pupils</a:t>
            </a:r>
          </a:p>
          <a:p>
            <a:pPr eaLnBrk="1" hangingPunct="1">
              <a:buFontTx/>
              <a:buChar char="•"/>
            </a:pPr>
            <a:endParaRPr lang="en-GB" dirty="0">
              <a:latin typeface="Arial" charset="0"/>
              <a:ea typeface="ＭＳ Ｐゴシック" pitchFamily="34" charset="-128"/>
              <a:cs typeface="Arial" charset="0"/>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38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38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9">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9">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38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9">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9">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flipV="1">
            <a:off x="8261350" y="5794375"/>
            <a:ext cx="622300" cy="790575"/>
          </a:xfrm>
          <a:prstGeom prst="rect">
            <a:avLst/>
          </a:prstGeom>
          <a:noFill/>
          <a:ln w="9525">
            <a:noFill/>
            <a:miter lim="800000"/>
            <a:headEnd/>
            <a:tailEnd/>
          </a:ln>
        </p:spPr>
        <p:txBody>
          <a:bodyPr wrap="none" anchor="ctr"/>
          <a:lstStyle/>
          <a:p>
            <a:pPr algn="ctr"/>
            <a:endParaRPr lang="en-GB"/>
          </a:p>
        </p:txBody>
      </p:sp>
      <p:sp>
        <p:nvSpPr>
          <p:cNvPr id="5" name="Title 4"/>
          <p:cNvSpPr>
            <a:spLocks noGrp="1"/>
          </p:cNvSpPr>
          <p:nvPr>
            <p:ph type="title"/>
          </p:nvPr>
        </p:nvSpPr>
        <p:spPr/>
        <p:txBody>
          <a:bodyPr/>
          <a:lstStyle/>
          <a:p>
            <a:r>
              <a:rPr lang="en-AU" b="1" dirty="0"/>
              <a:t>Seriously Ill Child</a:t>
            </a:r>
          </a:p>
        </p:txBody>
      </p:sp>
      <p:sp>
        <p:nvSpPr>
          <p:cNvPr id="16387" name="Rectangle 3"/>
          <p:cNvSpPr>
            <a:spLocks noGrp="1" noChangeArrowheads="1"/>
          </p:cNvSpPr>
          <p:nvPr>
            <p:ph idx="1"/>
          </p:nvPr>
        </p:nvSpPr>
        <p:spPr bwMode="auto">
          <a:ln>
            <a:miter lim="800000"/>
            <a:headEnd/>
            <a:tailEnd/>
          </a:ln>
        </p:spPr>
        <p:txBody>
          <a:bodyPr wrap="square" lIns="91440" tIns="45720" rIns="91440" bIns="45720" numCol="1" anchor="t" anchorCtr="0" compatLnSpc="1">
            <a:prstTxWarp prst="textNoShape">
              <a:avLst/>
            </a:prstTxWarp>
          </a:bodyPr>
          <a:lstStyle/>
          <a:p>
            <a:pPr marL="0" indent="0" eaLnBrk="1" hangingPunct="1">
              <a:lnSpc>
                <a:spcPct val="90000"/>
              </a:lnSpc>
              <a:buFont typeface="Arial"/>
              <a:buNone/>
              <a:defRPr/>
            </a:pPr>
            <a:r>
              <a:rPr lang="en-US" sz="3200" dirty="0">
                <a:ea typeface="ＭＳ Ｐゴシック" pitchFamily="34" charset="-128"/>
                <a:cs typeface="Arial" pitchFamily="34" charset="0"/>
              </a:rPr>
              <a:t>By the end of this session, you will be able to demonstrate an understanding of:</a:t>
            </a:r>
          </a:p>
          <a:p>
            <a:pPr marL="360000" indent="-457200">
              <a:lnSpc>
                <a:spcPct val="90000"/>
              </a:lnSpc>
              <a:spcBef>
                <a:spcPts val="1200"/>
              </a:spcBef>
              <a:buNone/>
              <a:defRPr/>
            </a:pPr>
            <a:endParaRPr lang="en-US" sz="3200" dirty="0">
              <a:ea typeface="ＭＳ Ｐゴシック" pitchFamily="34" charset="-128"/>
              <a:cs typeface="Arial" pitchFamily="34" charset="0"/>
            </a:endParaRPr>
          </a:p>
          <a:p>
            <a:pPr marL="360000" indent="-360000">
              <a:lnSpc>
                <a:spcPct val="90000"/>
              </a:lnSpc>
              <a:spcBef>
                <a:spcPts val="1200"/>
              </a:spcBef>
              <a:defRPr/>
            </a:pPr>
            <a:r>
              <a:rPr lang="en-US" sz="3200" dirty="0">
                <a:ea typeface="ＭＳ Ｐゴシック" pitchFamily="34" charset="-128"/>
                <a:cs typeface="Arial" pitchFamily="34" charset="0"/>
              </a:rPr>
              <a:t>the structured approach to the seriously ill child</a:t>
            </a:r>
          </a:p>
          <a:p>
            <a:pPr marL="360000" indent="-360000">
              <a:lnSpc>
                <a:spcPct val="90000"/>
              </a:lnSpc>
              <a:spcBef>
                <a:spcPts val="1200"/>
              </a:spcBef>
              <a:defRPr/>
            </a:pPr>
            <a:r>
              <a:rPr lang="en-US" sz="3200" dirty="0">
                <a:ea typeface="ＭＳ Ｐゴシック" pitchFamily="34" charset="-128"/>
                <a:cs typeface="Arial" pitchFamily="34" charset="0"/>
              </a:rPr>
              <a:t>the clinical assessment sequence to identify life-threatening illness in a child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216534" y="4648597"/>
            <a:ext cx="5729029" cy="2208918"/>
          </a:xfrm>
        </p:spPr>
        <p:txBody>
          <a:bodyPr>
            <a:normAutofit fontScale="92500" lnSpcReduction="20000"/>
          </a:bodyPr>
          <a:lstStyle/>
          <a:p>
            <a:r>
              <a:rPr lang="en-AU" dirty="0"/>
              <a:t>Assessing &amp; Managing the Seriously Ill Child</a:t>
            </a:r>
          </a:p>
        </p:txBody>
      </p:sp>
      <p:pic>
        <p:nvPicPr>
          <p:cNvPr id="6" name="Picture Placeholder 5"/>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tretch>
            <a:fillRect/>
          </a:stretch>
        </p:blipFill>
        <p:spPr>
          <a:xfrm>
            <a:off x="-18662" y="2224154"/>
            <a:ext cx="3064358" cy="1723119"/>
          </a:xfrm>
        </p:spPr>
      </p:pic>
      <p:sp>
        <p:nvSpPr>
          <p:cNvPr id="5" name="TextBox 4"/>
          <p:cNvSpPr txBox="1"/>
          <p:nvPr/>
        </p:nvSpPr>
        <p:spPr>
          <a:xfrm>
            <a:off x="0" y="4493941"/>
            <a:ext cx="3045696" cy="1938992"/>
          </a:xfrm>
          <a:prstGeom prst="rect">
            <a:avLst/>
          </a:prstGeom>
          <a:noFill/>
        </p:spPr>
        <p:txBody>
          <a:bodyPr wrap="square" rtlCol="0">
            <a:spAutoFit/>
          </a:bodyPr>
          <a:lstStyle/>
          <a:p>
            <a:r>
              <a:rPr lang="en-AU" sz="4000" b="1" dirty="0"/>
              <a:t>Cases in full for instructor use only</a:t>
            </a:r>
          </a:p>
        </p:txBody>
      </p:sp>
    </p:spTree>
    <p:extLst>
      <p:ext uri="{BB962C8B-B14F-4D97-AF65-F5344CB8AC3E}">
        <p14:creationId xmlns:p14="http://schemas.microsoft.com/office/powerpoint/2010/main" val="354294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Astrid</a:t>
            </a:r>
            <a:r>
              <a:rPr lang="en-GB" sz="3600" dirty="0">
                <a:latin typeface="+mn-lt"/>
                <a:ea typeface="ＭＳ Ｐゴシック" pitchFamily="34" charset="-128"/>
                <a:cs typeface="Arial" charset="0"/>
              </a:rPr>
              <a:t>: Primary assessment and resuscitation</a:t>
            </a:r>
            <a:endParaRPr lang="en-US" sz="3600" dirty="0">
              <a:latin typeface="+mn-lt"/>
              <a:ea typeface="ＭＳ Ｐゴシック" pitchFamily="34" charset="-128"/>
              <a:cs typeface="Arial" charset="0"/>
            </a:endParaRPr>
          </a:p>
        </p:txBody>
      </p:sp>
      <p:graphicFrame>
        <p:nvGraphicFramePr>
          <p:cNvPr id="224259" name="Group 3"/>
          <p:cNvGraphicFramePr>
            <a:graphicFrameLocks noGrp="1"/>
          </p:cNvGraphicFramePr>
          <p:nvPr>
            <p:ph idx="1"/>
            <p:extLst>
              <p:ext uri="{D42A27DB-BD31-4B8C-83A1-F6EECF244321}">
                <p14:modId xmlns:p14="http://schemas.microsoft.com/office/powerpoint/2010/main" val="4057254772"/>
              </p:ext>
            </p:extLst>
          </p:nvPr>
        </p:nvGraphicFramePr>
        <p:xfrm>
          <a:off x="828675" y="1919288"/>
          <a:ext cx="7858125" cy="3752974"/>
        </p:xfrm>
        <a:graphic>
          <a:graphicData uri="http://schemas.openxmlformats.org/drawingml/2006/table">
            <a:tbl>
              <a:tblPr/>
              <a:tblGrid>
                <a:gridCol w="699785">
                  <a:extLst>
                    <a:ext uri="{9D8B030D-6E8A-4147-A177-3AD203B41FA5}">
                      <a16:colId xmlns:a16="http://schemas.microsoft.com/office/drawing/2014/main" val="20000"/>
                    </a:ext>
                  </a:extLst>
                </a:gridCol>
                <a:gridCol w="3131373">
                  <a:extLst>
                    <a:ext uri="{9D8B030D-6E8A-4147-A177-3AD203B41FA5}">
                      <a16:colId xmlns:a16="http://schemas.microsoft.com/office/drawing/2014/main" val="20001"/>
                    </a:ext>
                  </a:extLst>
                </a:gridCol>
                <a:gridCol w="4026967">
                  <a:extLst>
                    <a:ext uri="{9D8B030D-6E8A-4147-A177-3AD203B41FA5}">
                      <a16:colId xmlns:a16="http://schemas.microsoft.com/office/drawing/2014/main" val="20002"/>
                    </a:ext>
                  </a:extLst>
                </a:gridCol>
              </a:tblGrid>
              <a:tr h="5759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506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Inspiratory</a:t>
                      </a:r>
                      <a:r>
                        <a:rPr kumimoji="0" lang="en-GB" sz="2400" b="0" i="0" u="none" strike="noStrike" cap="none" normalizeH="0" baseline="0" dirty="0">
                          <a:ln>
                            <a:noFill/>
                          </a:ln>
                          <a:solidFill>
                            <a:schemeClr val="tx1"/>
                          </a:solidFill>
                          <a:effectLst/>
                          <a:latin typeface="+mn-lt"/>
                          <a:cs typeface="Arial" pitchFamily="34" charset="0"/>
                        </a:rPr>
                        <a:t> </a:t>
                      </a:r>
                      <a:r>
                        <a:rPr kumimoji="0" lang="en-GB" sz="2400" b="0" i="0" u="none" strike="noStrike" cap="none" normalizeH="0" baseline="0" dirty="0" err="1">
                          <a:ln>
                            <a:noFill/>
                          </a:ln>
                          <a:solidFill>
                            <a:schemeClr val="tx1"/>
                          </a:solidFill>
                          <a:effectLst/>
                          <a:latin typeface="+mn-lt"/>
                          <a:cs typeface="Arial" pitchFamily="34" charset="0"/>
                        </a:rPr>
                        <a:t>stridor</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3490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B</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Recession ++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rate 50/min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a:t>
                      </a:r>
                      <a:r>
                        <a:rPr kumimoji="0" lang="en-GB" sz="2400" b="0" i="0" u="none" strike="noStrike" kern="1200" cap="none" normalizeH="0" baseline="0" dirty="0">
                          <a:ln>
                            <a:noFill/>
                          </a:ln>
                          <a:solidFill>
                            <a:schemeClr val="tx1"/>
                          </a:solidFill>
                          <a:effectLst/>
                          <a:latin typeface="+mn-lt"/>
                          <a:ea typeface="+mn-ea"/>
                          <a:cs typeface="Arial" pitchFamily="34" charset="0"/>
                        </a:rPr>
                        <a:t>pO</a:t>
                      </a:r>
                      <a:r>
                        <a:rPr kumimoji="0" lang="en-GB" sz="2400" b="0" i="0" u="none" strike="noStrike" kern="1200" cap="none" normalizeH="0" baseline="-25000" dirty="0">
                          <a:ln>
                            <a:noFill/>
                          </a:ln>
                          <a:solidFill>
                            <a:schemeClr val="tx1"/>
                          </a:solidFill>
                          <a:effectLst/>
                          <a:latin typeface="+mn-lt"/>
                          <a:ea typeface="+mn-ea"/>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in air 88 %</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High flow oxygen via face mask</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Nebulised adrenaline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Do not upset</a:t>
                      </a: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4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C</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Pulse 190/min</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2400" dirty="0">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4980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D</a:t>
                      </a:r>
                      <a:endParaRPr kumimoji="0" lang="en-US" sz="2400" b="0" i="0" u="none" strike="noStrike" cap="none" normalizeH="0" baseline="0">
                        <a:ln>
                          <a:noFill/>
                        </a:ln>
                        <a:solidFill>
                          <a:schemeClr val="tx1"/>
                        </a:solidFill>
                        <a:effectLst/>
                        <a:latin typeface="+mn-lt"/>
                        <a:cs typeface="Arial" pitchFamily="34" charset="0"/>
                      </a:endParaRPr>
                    </a:p>
                  </a:txBody>
                  <a:tcPr marL="94086" marR="94086"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Drowsy but agitated when disturbed</a:t>
                      </a:r>
                      <a:endParaRPr kumimoji="0" lang="en-US" sz="2400" b="0" i="0" u="none" strike="noStrike" cap="none" normalizeH="0" baseline="0" dirty="0">
                        <a:ln>
                          <a:noFill/>
                        </a:ln>
                        <a:solidFill>
                          <a:schemeClr val="tx1"/>
                        </a:solidFill>
                        <a:effectLst/>
                        <a:latin typeface="+mn-lt"/>
                        <a:cs typeface="Arial" pitchFamily="34" charset="0"/>
                      </a:endParaRP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p>
                  </a:txBody>
                  <a:tcPr marL="94086" marR="94086"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Astrid</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39664" name="Group 48"/>
          <p:cNvGraphicFramePr>
            <a:graphicFrameLocks noGrp="1"/>
          </p:cNvGraphicFramePr>
          <p:nvPr>
            <p:ph idx="1"/>
          </p:nvPr>
        </p:nvGraphicFramePr>
        <p:xfrm>
          <a:off x="611188" y="1738313"/>
          <a:ext cx="7772400" cy="4860800"/>
        </p:xfrm>
        <a:graphic>
          <a:graphicData uri="http://schemas.openxmlformats.org/drawingml/2006/table">
            <a:tbl>
              <a:tblPr/>
              <a:tblGrid>
                <a:gridCol w="2590800">
                  <a:extLst>
                    <a:ext uri="{9D8B030D-6E8A-4147-A177-3AD203B41FA5}">
                      <a16:colId xmlns:a16="http://schemas.microsoft.com/office/drawing/2014/main" val="20000"/>
                    </a:ext>
                  </a:extLst>
                </a:gridCol>
                <a:gridCol w="2351088">
                  <a:extLst>
                    <a:ext uri="{9D8B030D-6E8A-4147-A177-3AD203B41FA5}">
                      <a16:colId xmlns:a16="http://schemas.microsoft.com/office/drawing/2014/main" val="20001"/>
                    </a:ext>
                  </a:extLst>
                </a:gridCol>
                <a:gridCol w="2830512">
                  <a:extLst>
                    <a:ext uri="{9D8B030D-6E8A-4147-A177-3AD203B41FA5}">
                      <a16:colId xmlns:a16="http://schemas.microsoft.com/office/drawing/2014/main" val="20002"/>
                    </a:ext>
                  </a:extLst>
                </a:gridCol>
              </a:tblGrid>
              <a:tr h="58423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Key Feature</a:t>
                      </a:r>
                      <a:endParaRPr kumimoji="0" lang="en-US" sz="2800" b="1" i="0" u="none" strike="noStrike" cap="none" normalizeH="0" baseline="0" dirty="0">
                        <a:ln>
                          <a:noFill/>
                        </a:ln>
                        <a:solidFill>
                          <a:srgbClr val="92D050"/>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Diagnosis</a:t>
                      </a:r>
                      <a:endParaRPr kumimoji="0" lang="en-US" sz="28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Treatment </a:t>
                      </a:r>
                      <a:endParaRPr kumimoji="0" lang="en-US" sz="28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Harsh stridor, barking cough</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Croup</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Adrenaline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Dexamethasone</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79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Drooling, soft stridor, sepsis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Epiglottitis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Secure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Ceftriaxone</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Possible history of FB</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Foreign body</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Removal technique </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Harsh stridor with sepsis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Tracheitis</a:t>
                      </a:r>
                      <a:endParaRPr kumimoji="0" lang="en-US" sz="2800" b="0" i="0" u="none" strike="noStrike" cap="none" normalizeH="0" baseline="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Cefotaxime</a:t>
                      </a:r>
                      <a:r>
                        <a:rPr kumimoji="0" lang="en-GB" sz="2800" b="0" i="0" u="none" strike="noStrike" cap="none" normalizeH="0" baseline="0" dirty="0">
                          <a:ln>
                            <a:noFill/>
                          </a:ln>
                          <a:solidFill>
                            <a:schemeClr val="tx1"/>
                          </a:solidFill>
                          <a:effectLst/>
                          <a:latin typeface="+mn-lt"/>
                          <a:cs typeface="Arial" pitchFamily="34" charset="0"/>
                        </a:rPr>
                        <a:t> or </a:t>
                      </a:r>
                      <a:r>
                        <a:rPr kumimoji="0" lang="en-GB" sz="2800" b="0" i="0" u="none" strike="noStrike" cap="none" normalizeH="0" baseline="0" dirty="0" err="1">
                          <a:ln>
                            <a:noFill/>
                          </a:ln>
                          <a:solidFill>
                            <a:schemeClr val="tx1"/>
                          </a:solidFill>
                          <a:effectLst/>
                          <a:latin typeface="+mn-lt"/>
                          <a:cs typeface="Arial" pitchFamily="34" charset="0"/>
                        </a:rPr>
                        <a:t>Ceftriaxone</a:t>
                      </a:r>
                      <a:endParaRPr kumimoji="0" lang="en-US" sz="28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Buddy</a:t>
            </a:r>
            <a:r>
              <a:rPr lang="en-GB" sz="3600" dirty="0">
                <a:latin typeface="+mn-lt"/>
                <a:ea typeface="ＭＳ Ｐゴシック" pitchFamily="34" charset="-128"/>
                <a:cs typeface="Arial" charset="0"/>
              </a:rPr>
              <a:t>: Primary assessment and resuscitation</a:t>
            </a:r>
            <a:endParaRPr lang="en-US" sz="3600" dirty="0">
              <a:latin typeface="+mn-lt"/>
              <a:ea typeface="ＭＳ Ｐゴシック" pitchFamily="34" charset="-128"/>
              <a:cs typeface="Arial" charset="0"/>
            </a:endParaRPr>
          </a:p>
        </p:txBody>
      </p:sp>
      <p:graphicFrame>
        <p:nvGraphicFramePr>
          <p:cNvPr id="234524" name="Group 28"/>
          <p:cNvGraphicFramePr>
            <a:graphicFrameLocks noGrp="1"/>
          </p:cNvGraphicFramePr>
          <p:nvPr>
            <p:ph idx="1"/>
            <p:extLst>
              <p:ext uri="{D42A27DB-BD31-4B8C-83A1-F6EECF244321}">
                <p14:modId xmlns:p14="http://schemas.microsoft.com/office/powerpoint/2010/main" val="2524567846"/>
              </p:ext>
            </p:extLst>
          </p:nvPr>
        </p:nvGraphicFramePr>
        <p:xfrm>
          <a:off x="828675" y="1919288"/>
          <a:ext cx="7858124" cy="4907759"/>
        </p:xfrm>
        <a:graphic>
          <a:graphicData uri="http://schemas.openxmlformats.org/drawingml/2006/table">
            <a:tbl>
              <a:tblPr/>
              <a:tblGrid>
                <a:gridCol w="699784">
                  <a:extLst>
                    <a:ext uri="{9D8B030D-6E8A-4147-A177-3AD203B41FA5}">
                      <a16:colId xmlns:a16="http://schemas.microsoft.com/office/drawing/2014/main" val="20000"/>
                    </a:ext>
                  </a:extLst>
                </a:gridCol>
                <a:gridCol w="3131373">
                  <a:extLst>
                    <a:ext uri="{9D8B030D-6E8A-4147-A177-3AD203B41FA5}">
                      <a16:colId xmlns:a16="http://schemas.microsoft.com/office/drawing/2014/main" val="20001"/>
                    </a:ext>
                  </a:extLst>
                </a:gridCol>
                <a:gridCol w="4026967">
                  <a:extLst>
                    <a:ext uri="{9D8B030D-6E8A-4147-A177-3AD203B41FA5}">
                      <a16:colId xmlns:a16="http://schemas.microsoft.com/office/drawing/2014/main" val="20002"/>
                    </a:ext>
                  </a:extLst>
                </a:gridCol>
              </a:tblGrid>
              <a:tr h="50034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472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Patent</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Maintain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High flow oxygen via face mask</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 glucose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Monitor for apnoea</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rgbClr val="C00000"/>
                          </a:solidFill>
                          <a:effectLst/>
                          <a:latin typeface="+mn-lt"/>
                          <a:cs typeface="Arial" pitchFamily="34" charset="0"/>
                        </a:rPr>
                        <a:t>Reassess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US" sz="2400" b="0" i="0" u="none" strike="noStrike" cap="none" normalizeH="0" baseline="0" dirty="0">
                        <a:ln>
                          <a:noFill/>
                        </a:ln>
                        <a:solidFill>
                          <a:srgbClr val="FFFF00"/>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5329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B</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Expiratory wheeze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Recession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90% in air</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841255">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C</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180/min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148829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D</a:t>
                      </a:r>
                      <a:endParaRPr kumimoji="0" lang="en-US" sz="2400" b="0" i="0" u="none" strike="noStrike" cap="none" normalizeH="0" baseline="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Drowsy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a:t>
                      </a:r>
                      <a:r>
                        <a:rPr kumimoji="0" lang="en-GB" sz="2400" b="1" i="0" u="none" strike="noStrike" cap="none" normalizeH="0" baseline="0" dirty="0">
                          <a:ln>
                            <a:noFill/>
                          </a:ln>
                          <a:solidFill>
                            <a:srgbClr val="C00000"/>
                          </a:solidFill>
                          <a:effectLst/>
                          <a:latin typeface="+mn-lt"/>
                          <a:cs typeface="Arial" pitchFamily="34" charset="0"/>
                        </a:rPr>
                        <a:t>V</a:t>
                      </a:r>
                      <a:r>
                        <a:rPr kumimoji="0" lang="en-GB" sz="2400" b="0" i="0" u="none" strike="noStrike" cap="none" normalizeH="0" baseline="0" dirty="0">
                          <a:ln>
                            <a:noFill/>
                          </a:ln>
                          <a:solidFill>
                            <a:schemeClr val="tx1"/>
                          </a:solidFill>
                          <a:effectLst/>
                          <a:latin typeface="+mn-lt"/>
                          <a:cs typeface="Arial" pitchFamily="34" charset="0"/>
                        </a:rPr>
                        <a:t>PU</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Buddy</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36583" name="Group 39"/>
          <p:cNvGraphicFramePr>
            <a:graphicFrameLocks noGrp="1"/>
          </p:cNvGraphicFramePr>
          <p:nvPr>
            <p:ph idx="1"/>
          </p:nvPr>
        </p:nvGraphicFramePr>
        <p:xfrm>
          <a:off x="682625" y="1892725"/>
          <a:ext cx="8172617" cy="3411537"/>
        </p:xfrm>
        <a:graphic>
          <a:graphicData uri="http://schemas.openxmlformats.org/drawingml/2006/table">
            <a:tbl>
              <a:tblPr/>
              <a:tblGrid>
                <a:gridCol w="2087563">
                  <a:extLst>
                    <a:ext uri="{9D8B030D-6E8A-4147-A177-3AD203B41FA5}">
                      <a16:colId xmlns:a16="http://schemas.microsoft.com/office/drawing/2014/main" val="20000"/>
                    </a:ext>
                  </a:extLst>
                </a:gridCol>
                <a:gridCol w="2283075">
                  <a:extLst>
                    <a:ext uri="{9D8B030D-6E8A-4147-A177-3AD203B41FA5}">
                      <a16:colId xmlns:a16="http://schemas.microsoft.com/office/drawing/2014/main" val="20001"/>
                    </a:ext>
                  </a:extLst>
                </a:gridCol>
                <a:gridCol w="3801979">
                  <a:extLst>
                    <a:ext uri="{9D8B030D-6E8A-4147-A177-3AD203B41FA5}">
                      <a16:colId xmlns:a16="http://schemas.microsoft.com/office/drawing/2014/main" val="20002"/>
                    </a:ext>
                  </a:extLst>
                </a:gridCol>
              </a:tblGrid>
              <a:tr h="584254">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Key Feature</a:t>
                      </a:r>
                      <a:endParaRPr kumimoji="0" lang="en-US" sz="2800" b="1" i="0" u="none" strike="noStrike" cap="none" normalizeH="0" baseline="0" dirty="0">
                        <a:ln>
                          <a:noFill/>
                        </a:ln>
                        <a:solidFill>
                          <a:srgbClr val="92D050"/>
                        </a:solidFill>
                        <a:effectLst/>
                        <a:latin typeface="+mn-lt"/>
                        <a:cs typeface="Arial"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rgbClr val="92D050"/>
                          </a:solidFill>
                          <a:effectLst/>
                          <a:latin typeface="+mn-lt"/>
                          <a:cs typeface="Arial" pitchFamily="34" charset="0"/>
                        </a:rPr>
                        <a:t>Diagnosis</a:t>
                      </a:r>
                      <a:endParaRPr kumimoji="0" lang="en-US" sz="2800" b="1" i="0" u="none" strike="noStrike" cap="none" normalizeH="0" baseline="0" dirty="0">
                        <a:ln>
                          <a:noFill/>
                        </a:ln>
                        <a:solidFill>
                          <a:srgbClr val="92D050"/>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US" sz="2800" b="1" i="0" u="none" strike="noStrike" cap="none" normalizeH="0" baseline="0" dirty="0">
                          <a:ln>
                            <a:noFill/>
                          </a:ln>
                          <a:solidFill>
                            <a:srgbClr val="92D050"/>
                          </a:solidFill>
                          <a:effectLst/>
                          <a:latin typeface="+mn-lt"/>
                          <a:cs typeface="Arial" pitchFamily="34" charset="0"/>
                        </a:rPr>
                        <a:t>Treatment</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9848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Under 1 year</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err="1">
                          <a:ln>
                            <a:noFill/>
                          </a:ln>
                          <a:solidFill>
                            <a:schemeClr val="tx1"/>
                          </a:solidFill>
                          <a:effectLst/>
                          <a:latin typeface="+mn-lt"/>
                          <a:cs typeface="Arial" pitchFamily="34" charset="0"/>
                        </a:rPr>
                        <a:t>Bronchiolitis</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Oxygen and monitor breathing for apnoea, ensure adequate hydration</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879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a:ln>
                            <a:noFill/>
                          </a:ln>
                          <a:solidFill>
                            <a:schemeClr val="tx1"/>
                          </a:solidFill>
                          <a:effectLst/>
                          <a:latin typeface="+mn-lt"/>
                          <a:cs typeface="Arial" pitchFamily="34" charset="0"/>
                        </a:rPr>
                        <a:t>Over 1 year</a:t>
                      </a:r>
                      <a:endParaRPr kumimoji="0" lang="en-US" sz="2800" b="0" i="0" u="none" strike="noStrike" cap="none" normalizeH="0" baseline="0">
                        <a:ln>
                          <a:noFill/>
                        </a:ln>
                        <a:solidFill>
                          <a:schemeClr val="tx1"/>
                        </a:solidFill>
                        <a:effectLst/>
                        <a:latin typeface="+mn-lt"/>
                        <a:cs typeface="Arial"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Asthma</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+/-Steroids and bronchodilators</a:t>
                      </a:r>
                      <a:endParaRPr kumimoji="0" lang="en-US" sz="2800" b="0" i="0" u="none" strike="noStrike" cap="none" normalizeH="0" baseline="0" dirty="0">
                        <a:ln>
                          <a:noFill/>
                        </a:ln>
                        <a:solidFill>
                          <a:schemeClr val="tx1"/>
                        </a:solidFill>
                        <a:effectLst/>
                        <a:latin typeface="+mn-lt"/>
                        <a:cs typeface="Arial" pitchFamily="34"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8569E-F76D-75A0-30B1-AB44A94FF09C}"/>
            </a:ext>
          </a:extLst>
        </p:cNvPr>
        <p:cNvGrpSpPr/>
        <p:nvPr/>
      </p:nvGrpSpPr>
      <p:grpSpPr>
        <a:xfrm>
          <a:off x="0" y="0"/>
          <a:ext cx="0" cy="0"/>
          <a:chOff x="0" y="0"/>
          <a:chExt cx="0" cy="0"/>
        </a:xfrm>
      </p:grpSpPr>
      <p:graphicFrame>
        <p:nvGraphicFramePr>
          <p:cNvPr id="241716" name="Group 52">
            <a:extLst>
              <a:ext uri="{FF2B5EF4-FFF2-40B4-BE49-F238E27FC236}">
                <a16:creationId xmlns:a16="http://schemas.microsoft.com/office/drawing/2014/main" id="{E3632F27-BB66-566C-D935-D231250C66D5}"/>
              </a:ext>
            </a:extLst>
          </p:cNvPr>
          <p:cNvGraphicFramePr>
            <a:graphicFrameLocks noGrp="1"/>
          </p:cNvGraphicFramePr>
          <p:nvPr>
            <p:ph idx="1"/>
          </p:nvPr>
        </p:nvGraphicFramePr>
        <p:xfrm>
          <a:off x="828675" y="1919288"/>
          <a:ext cx="7858125" cy="4718256"/>
        </p:xfrm>
        <a:graphic>
          <a:graphicData uri="http://schemas.openxmlformats.org/drawingml/2006/table">
            <a:tbl>
              <a:tblPr/>
              <a:tblGrid>
                <a:gridCol w="548569">
                  <a:extLst>
                    <a:ext uri="{9D8B030D-6E8A-4147-A177-3AD203B41FA5}">
                      <a16:colId xmlns:a16="http://schemas.microsoft.com/office/drawing/2014/main" val="20000"/>
                    </a:ext>
                  </a:extLst>
                </a:gridCol>
                <a:gridCol w="3260070">
                  <a:extLst>
                    <a:ext uri="{9D8B030D-6E8A-4147-A177-3AD203B41FA5}">
                      <a16:colId xmlns:a16="http://schemas.microsoft.com/office/drawing/2014/main" val="20001"/>
                    </a:ext>
                  </a:extLst>
                </a:gridCol>
                <a:gridCol w="4049486">
                  <a:extLst>
                    <a:ext uri="{9D8B030D-6E8A-4147-A177-3AD203B41FA5}">
                      <a16:colId xmlns:a16="http://schemas.microsoft.com/office/drawing/2014/main" val="20002"/>
                    </a:ext>
                  </a:extLst>
                </a:gridCol>
              </a:tblGrid>
              <a:tr h="44644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On examination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Resuscitation</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4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A</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Patent</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Maintain airway (may need intubation)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High flow O2 via face mask</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 access/ fluids (10 ml/kg)</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Consider inotropes after 20-40 mls/kg fluid</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Bloods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Empiric Antibiotics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C00000"/>
                          </a:solidFill>
                          <a:effectLst/>
                          <a:latin typeface="+mn-lt"/>
                          <a:cs typeface="Arial" pitchFamily="34" charset="0"/>
                        </a:rPr>
                        <a:t>Reassess</a:t>
                      </a:r>
                      <a:endParaRPr kumimoji="0" lang="en-US" sz="2400" b="1" i="0" u="none" strike="noStrike" cap="none" normalizeH="0" baseline="0" dirty="0">
                        <a:ln>
                          <a:noFill/>
                        </a:ln>
                        <a:solidFill>
                          <a:srgbClr val="C00000"/>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60804">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B</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mn-lt"/>
                          <a:cs typeface="Arial" pitchFamily="34" charset="0"/>
                        </a:rPr>
                        <a:t>Resp</a:t>
                      </a:r>
                      <a:r>
                        <a:rPr kumimoji="0" lang="en-GB" sz="2400" b="0" i="0" u="none" strike="noStrike" cap="none" normalizeH="0" baseline="0" dirty="0">
                          <a:ln>
                            <a:noFill/>
                          </a:ln>
                          <a:solidFill>
                            <a:schemeClr val="tx1"/>
                          </a:solidFill>
                          <a:effectLst/>
                          <a:latin typeface="+mn-lt"/>
                          <a:cs typeface="Arial" pitchFamily="34" charset="0"/>
                        </a:rPr>
                        <a:t> rate 40/min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SpO</a:t>
                      </a:r>
                      <a:r>
                        <a:rPr kumimoji="0" lang="en-GB" sz="2400" b="0" i="0" u="none" strike="noStrike" cap="none" normalizeH="0" baseline="-25000" dirty="0">
                          <a:ln>
                            <a:noFill/>
                          </a:ln>
                          <a:solidFill>
                            <a:schemeClr val="tx1"/>
                          </a:solidFill>
                          <a:effectLst/>
                          <a:latin typeface="+mn-lt"/>
                          <a:cs typeface="Arial" pitchFamily="34" charset="0"/>
                        </a:rPr>
                        <a:t>2</a:t>
                      </a:r>
                      <a:r>
                        <a:rPr kumimoji="0" lang="en-GB" sz="2400" b="0" i="0" u="none" strike="noStrike" cap="none" normalizeH="0" baseline="0" dirty="0">
                          <a:ln>
                            <a:noFill/>
                          </a:ln>
                          <a:solidFill>
                            <a:schemeClr val="tx1"/>
                          </a:solidFill>
                          <a:effectLst/>
                          <a:latin typeface="+mn-lt"/>
                          <a:cs typeface="Arial" pitchFamily="34" charset="0"/>
                        </a:rPr>
                        <a:t> not recordable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No significant recession</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87515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C</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Heart rate 170/min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Weak peripheral pulses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BP 65 mmHg systolic</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CRT 4 sec</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485420">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D</a:t>
                      </a:r>
                      <a:endParaRPr kumimoji="0" lang="en-US" sz="2800" b="1"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a:t>
                      </a:r>
                      <a:r>
                        <a:rPr kumimoji="0" lang="en-GB" sz="2400" b="1" i="0" u="none" strike="noStrike" cap="none" normalizeH="0" baseline="0" dirty="0">
                          <a:ln>
                            <a:noFill/>
                          </a:ln>
                          <a:solidFill>
                            <a:srgbClr val="C00000"/>
                          </a:solidFill>
                          <a:effectLst/>
                          <a:latin typeface="+mn-lt"/>
                          <a:cs typeface="Arial" pitchFamily="34" charset="0"/>
                        </a:rPr>
                        <a:t>V</a:t>
                      </a:r>
                      <a:r>
                        <a:rPr kumimoji="0" lang="en-GB" sz="2400" b="0" i="0" u="none" strike="noStrike" cap="none" normalizeH="0" baseline="0" dirty="0">
                          <a:ln>
                            <a:noFill/>
                          </a:ln>
                          <a:solidFill>
                            <a:schemeClr val="tx1"/>
                          </a:solidFill>
                          <a:effectLst/>
                          <a:latin typeface="+mn-lt"/>
                          <a:cs typeface="Arial" pitchFamily="34" charset="0"/>
                        </a:rPr>
                        <a:t>PU</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
        <p:nvSpPr>
          <p:cNvPr id="5" name="Title 4">
            <a:extLst>
              <a:ext uri="{FF2B5EF4-FFF2-40B4-BE49-F238E27FC236}">
                <a16:creationId xmlns:a16="http://schemas.microsoft.com/office/drawing/2014/main" id="{78DBC484-0B50-DDC0-CEF7-CD94CB17F8C2}"/>
              </a:ext>
            </a:extLst>
          </p:cNvPr>
          <p:cNvSpPr>
            <a:spLocks noGrp="1"/>
          </p:cNvSpPr>
          <p:nvPr>
            <p:ph type="title"/>
          </p:nvPr>
        </p:nvSpPr>
        <p:spPr/>
        <p:txBody>
          <a:bodyPr/>
          <a:lstStyle/>
          <a:p>
            <a:r>
              <a:rPr lang="en-GB" sz="3600" b="1" dirty="0">
                <a:ea typeface="ＭＳ Ｐゴシック" pitchFamily="34" charset="-128"/>
                <a:cs typeface="Arial" charset="0"/>
              </a:rPr>
              <a:t>Cassie: </a:t>
            </a:r>
            <a:r>
              <a:rPr lang="en-GB" sz="3600" dirty="0">
                <a:ea typeface="ＭＳ Ｐゴシック" pitchFamily="34" charset="-128"/>
                <a:cs typeface="Arial" charset="0"/>
              </a:rPr>
              <a:t>Primary assessment and resuscitation</a:t>
            </a:r>
            <a:endParaRPr lang="en-AU" sz="3600" dirty="0"/>
          </a:p>
        </p:txBody>
      </p:sp>
    </p:spTree>
    <p:extLst>
      <p:ext uri="{BB962C8B-B14F-4D97-AF65-F5344CB8AC3E}">
        <p14:creationId xmlns:p14="http://schemas.microsoft.com/office/powerpoint/2010/main" val="238628353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Cassie</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43776" name="Group 64"/>
          <p:cNvGraphicFramePr>
            <a:graphicFrameLocks noGrp="1"/>
          </p:cNvGraphicFramePr>
          <p:nvPr>
            <p:ph idx="1"/>
          </p:nvPr>
        </p:nvGraphicFramePr>
        <p:xfrm>
          <a:off x="828292" y="1588168"/>
          <a:ext cx="7858125" cy="5073650"/>
        </p:xfrm>
        <a:graphic>
          <a:graphicData uri="http://schemas.openxmlformats.org/drawingml/2006/table">
            <a:tbl>
              <a:tblPr/>
              <a:tblGrid>
                <a:gridCol w="2619375">
                  <a:extLst>
                    <a:ext uri="{9D8B030D-6E8A-4147-A177-3AD203B41FA5}">
                      <a16:colId xmlns:a16="http://schemas.microsoft.com/office/drawing/2014/main" val="20000"/>
                    </a:ext>
                  </a:extLst>
                </a:gridCol>
                <a:gridCol w="2459838">
                  <a:extLst>
                    <a:ext uri="{9D8B030D-6E8A-4147-A177-3AD203B41FA5}">
                      <a16:colId xmlns:a16="http://schemas.microsoft.com/office/drawing/2014/main" val="20001"/>
                    </a:ext>
                  </a:extLst>
                </a:gridCol>
                <a:gridCol w="2778912">
                  <a:extLst>
                    <a:ext uri="{9D8B030D-6E8A-4147-A177-3AD203B41FA5}">
                      <a16:colId xmlns:a16="http://schemas.microsoft.com/office/drawing/2014/main" val="20002"/>
                    </a:ext>
                  </a:extLst>
                </a:gridCol>
              </a:tblGrid>
              <a:tr h="43973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Key Feature</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Diagnosis</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mn-lt"/>
                          <a:cs typeface="Arial" pitchFamily="34" charset="0"/>
                        </a:rPr>
                        <a:t>Treatment</a:t>
                      </a:r>
                      <a:endParaRPr kumimoji="0" lang="en-US" sz="2400" b="1" i="0" u="none" strike="noStrike" cap="none" normalizeH="0" baseline="0" dirty="0">
                        <a:ln>
                          <a:noFill/>
                        </a:ln>
                        <a:solidFill>
                          <a:srgbClr val="92D050"/>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Vomiting/ Diarrhoea</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Gastroenteritis</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IV/IO Fluid</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2163">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Fever and rash</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Septicaemia</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IV/IO Fluid</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Antibiotics</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Allergen, urticaria</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Anaphylaxis</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Adrenaline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200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Signs of heart failure</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CHD / Cardiomyopathy</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defRPr/>
                      </a:pPr>
                      <a:r>
                        <a:rPr kumimoji="0" lang="en-GB" sz="2400" b="0" i="0" u="none" strike="noStrike" cap="none" normalizeH="0" baseline="0" dirty="0">
                          <a:ln>
                            <a:noFill/>
                          </a:ln>
                          <a:solidFill>
                            <a:schemeClr val="tx1"/>
                          </a:solidFill>
                          <a:effectLst/>
                          <a:latin typeface="+mn-lt"/>
                          <a:cs typeface="Arial" pitchFamily="34" charset="0"/>
                        </a:rPr>
                        <a:t>Diuretics, </a:t>
                      </a:r>
                      <a:r>
                        <a:rPr kumimoji="0" lang="en-GB" sz="2400" b="0" i="0" u="none" strike="noStrike" cap="none" normalizeH="0" baseline="0" dirty="0" err="1">
                          <a:ln>
                            <a:noFill/>
                          </a:ln>
                          <a:solidFill>
                            <a:schemeClr val="tx1"/>
                          </a:solidFill>
                          <a:effectLst/>
                          <a:latin typeface="+mn-lt"/>
                          <a:cs typeface="Arial" pitchFamily="34" charset="0"/>
                        </a:rPr>
                        <a:t>inotropes</a:t>
                      </a:r>
                      <a:endParaRPr kumimoji="0" lang="en-US"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bg1">
                              <a:lumMod val="50000"/>
                            </a:schemeClr>
                          </a:solidFill>
                          <a:effectLst/>
                          <a:latin typeface="+mn-lt"/>
                          <a:cs typeface="Arial" pitchFamily="34" charset="0"/>
                        </a:rPr>
                        <a:t>Prostaglandin</a:t>
                      </a: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3588">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Abnormal rhythm on ECG</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Arrhythmia</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Arrhythmia algorithms</a:t>
                      </a:r>
                      <a:endParaRPr kumimoji="0" lang="en-US" sz="2400" b="0" i="0" u="none" strike="noStrike" cap="none" normalizeH="0" baseline="0" dirty="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6450">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High blood glucose</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a:ln>
                            <a:noFill/>
                          </a:ln>
                          <a:solidFill>
                            <a:schemeClr val="tx1"/>
                          </a:solidFill>
                          <a:effectLst/>
                          <a:latin typeface="+mn-lt"/>
                          <a:cs typeface="Arial" pitchFamily="34" charset="0"/>
                        </a:rPr>
                        <a:t>Diabetes</a:t>
                      </a:r>
                      <a:endParaRPr kumimoji="0" lang="en-US" sz="2400" b="0" i="0" u="none" strike="noStrike" cap="none" normalizeH="0" baseline="0">
                        <a:ln>
                          <a:noFill/>
                        </a:ln>
                        <a:solidFill>
                          <a:schemeClr val="tx1"/>
                        </a:solidFill>
                        <a:effectLst/>
                        <a:latin typeface="+mn-lt"/>
                        <a:cs typeface="Arial" pitchFamily="34" charset="0"/>
                      </a:endParaRPr>
                    </a:p>
                  </a:txBody>
                  <a:tcPr marL="92449" marR="924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Fluid</a:t>
                      </a:r>
                      <a:endParaRPr kumimoji="0" lang="en-US" sz="24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mn-lt"/>
                          <a:cs typeface="Arial" pitchFamily="34" charset="0"/>
                        </a:rPr>
                        <a:t>Insulin</a:t>
                      </a:r>
                    </a:p>
                  </a:txBody>
                  <a:tcPr marL="92449" marR="924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Dinesh</a:t>
            </a:r>
            <a:r>
              <a:rPr lang="en-GB" sz="3600" dirty="0">
                <a:latin typeface="+mn-lt"/>
                <a:ea typeface="ＭＳ Ｐゴシック" pitchFamily="34" charset="-128"/>
                <a:cs typeface="Arial" charset="0"/>
              </a:rPr>
              <a:t>: Primary assessment and resuscitation</a:t>
            </a:r>
            <a:endParaRPr lang="en-US" sz="3600" dirty="0">
              <a:latin typeface="+mn-lt"/>
              <a:ea typeface="ＭＳ Ｐゴシック" pitchFamily="34" charset="-128"/>
              <a:cs typeface="Arial" charset="0"/>
            </a:endParaRPr>
          </a:p>
        </p:txBody>
      </p:sp>
      <p:graphicFrame>
        <p:nvGraphicFramePr>
          <p:cNvPr id="250929" name="Group 49"/>
          <p:cNvGraphicFramePr>
            <a:graphicFrameLocks noGrp="1"/>
          </p:cNvGraphicFramePr>
          <p:nvPr>
            <p:ph idx="1"/>
            <p:extLst>
              <p:ext uri="{D42A27DB-BD31-4B8C-83A1-F6EECF244321}">
                <p14:modId xmlns:p14="http://schemas.microsoft.com/office/powerpoint/2010/main" val="540024629"/>
              </p:ext>
            </p:extLst>
          </p:nvPr>
        </p:nvGraphicFramePr>
        <p:xfrm>
          <a:off x="828292" y="1752066"/>
          <a:ext cx="7858125" cy="5224970"/>
        </p:xfrm>
        <a:graphic>
          <a:graphicData uri="http://schemas.openxmlformats.org/drawingml/2006/table">
            <a:tbl>
              <a:tblPr/>
              <a:tblGrid>
                <a:gridCol w="458704">
                  <a:extLst>
                    <a:ext uri="{9D8B030D-6E8A-4147-A177-3AD203B41FA5}">
                      <a16:colId xmlns:a16="http://schemas.microsoft.com/office/drawing/2014/main" val="20000"/>
                    </a:ext>
                  </a:extLst>
                </a:gridCol>
                <a:gridCol w="4245577">
                  <a:extLst>
                    <a:ext uri="{9D8B030D-6E8A-4147-A177-3AD203B41FA5}">
                      <a16:colId xmlns:a16="http://schemas.microsoft.com/office/drawing/2014/main" val="20001"/>
                    </a:ext>
                  </a:extLst>
                </a:gridCol>
                <a:gridCol w="3153844">
                  <a:extLst>
                    <a:ext uri="{9D8B030D-6E8A-4147-A177-3AD203B41FA5}">
                      <a16:colId xmlns:a16="http://schemas.microsoft.com/office/drawing/2014/main" val="20002"/>
                    </a:ext>
                  </a:extLst>
                </a:gridCol>
              </a:tblGrid>
              <a:tr h="439632">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1" i="0" u="none" strike="noStrike" cap="none" normalizeH="0" baseline="0" dirty="0">
                        <a:ln>
                          <a:noFill/>
                        </a:ln>
                        <a:solidFill>
                          <a:srgbClr val="92D050"/>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On examination</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Resuscitation</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696">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A</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Snoring</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Call for help</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Open and protect airway</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High flow oxygen via face mask</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IV/IO access and fluids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Blood tests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endParaRPr kumimoji="0" lang="en-GB" sz="2200" b="0" i="0" u="none" strike="noStrike" cap="none" normalizeH="0" baseline="0" dirty="0">
                        <a:ln>
                          <a:noFill/>
                        </a:ln>
                        <a:solidFill>
                          <a:srgbClr val="C00000"/>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Start to warm</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rgbClr val="C00000"/>
                          </a:solidFill>
                          <a:effectLst/>
                          <a:latin typeface="+mn-lt"/>
                          <a:cs typeface="Arial" pitchFamily="34" charset="0"/>
                        </a:rPr>
                        <a:t>Reassess</a:t>
                      </a:r>
                      <a:endParaRPr kumimoji="0" lang="en-US" sz="2200" b="0" i="0" u="none" strike="noStrike" cap="none" normalizeH="0" baseline="0" dirty="0">
                        <a:ln>
                          <a:noFill/>
                        </a:ln>
                        <a:solidFill>
                          <a:srgbClr val="C00000"/>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5726">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B</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err="1">
                          <a:ln>
                            <a:noFill/>
                          </a:ln>
                          <a:solidFill>
                            <a:schemeClr val="tx1"/>
                          </a:solidFill>
                          <a:effectLst/>
                          <a:latin typeface="+mn-lt"/>
                          <a:cs typeface="Arial" pitchFamily="34" charset="0"/>
                        </a:rPr>
                        <a:t>Resp</a:t>
                      </a:r>
                      <a:r>
                        <a:rPr kumimoji="0" lang="en-GB" sz="2200" b="0" i="0" u="none" strike="noStrike" cap="none" normalizeH="0" baseline="0" dirty="0">
                          <a:ln>
                            <a:noFill/>
                          </a:ln>
                          <a:solidFill>
                            <a:schemeClr val="tx1"/>
                          </a:solidFill>
                          <a:effectLst/>
                          <a:latin typeface="+mn-lt"/>
                          <a:cs typeface="Arial" pitchFamily="34" charset="0"/>
                        </a:rPr>
                        <a:t> rate 12/min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No recession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SpO</a:t>
                      </a:r>
                      <a:r>
                        <a:rPr kumimoji="0" lang="en-GB" sz="2200" b="0" i="0" u="none" strike="noStrike" cap="none" normalizeH="0" baseline="-25000" dirty="0">
                          <a:ln>
                            <a:noFill/>
                          </a:ln>
                          <a:solidFill>
                            <a:schemeClr val="tx1"/>
                          </a:solidFill>
                          <a:effectLst/>
                          <a:latin typeface="+mn-lt"/>
                          <a:cs typeface="Arial" pitchFamily="34" charset="0"/>
                        </a:rPr>
                        <a:t>2</a:t>
                      </a:r>
                      <a:r>
                        <a:rPr kumimoji="0" lang="en-GB" sz="2200" b="0" i="0" u="none" strike="noStrike" cap="none" normalizeH="0" baseline="0" dirty="0">
                          <a:ln>
                            <a:noFill/>
                          </a:ln>
                          <a:solidFill>
                            <a:schemeClr val="tx1"/>
                          </a:solidFill>
                          <a:effectLst/>
                          <a:latin typeface="+mn-lt"/>
                          <a:cs typeface="Arial" pitchFamily="34" charset="0"/>
                        </a:rPr>
                        <a:t> not recordable</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1310495">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C</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Heart rate 100/min</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Pale</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Cold peripheries</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BP 100 mmHg systolic</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1005726">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D</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AV</a:t>
                      </a:r>
                      <a:r>
                        <a:rPr kumimoji="0" lang="en-GB" sz="2200" b="1" i="0" u="none" strike="noStrike" cap="none" normalizeH="0" baseline="0" dirty="0">
                          <a:ln>
                            <a:noFill/>
                          </a:ln>
                          <a:solidFill>
                            <a:srgbClr val="2F70C8"/>
                          </a:solidFill>
                          <a:effectLst/>
                          <a:latin typeface="+mn-lt"/>
                          <a:cs typeface="Arial" pitchFamily="34" charset="0"/>
                        </a:rPr>
                        <a:t>P</a:t>
                      </a:r>
                      <a:r>
                        <a:rPr kumimoji="0" lang="en-GB" sz="2200" b="0" i="0" u="none" strike="noStrike" cap="none" normalizeH="0" baseline="0" dirty="0">
                          <a:ln>
                            <a:noFill/>
                          </a:ln>
                          <a:solidFill>
                            <a:schemeClr val="tx1"/>
                          </a:solidFill>
                          <a:effectLst/>
                          <a:latin typeface="+mn-lt"/>
                          <a:cs typeface="Arial" pitchFamily="34" charset="0"/>
                        </a:rPr>
                        <a:t>U</a:t>
                      </a:r>
                    </a:p>
                    <a:p>
                      <a:pPr marL="0" marR="0" lvl="0" indent="0" algn="l" defTabSz="914400" rtl="0" eaLnBrk="1" fontAlgn="base" latinLnBrk="0" hangingPunct="1">
                        <a:lnSpc>
                          <a:spcPct val="100000"/>
                        </a:lnSpc>
                        <a:spcBef>
                          <a:spcPct val="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Pupils: sluggish, equal and reactive</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r h="39618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E</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Hypothermic - temperature 32</a:t>
                      </a:r>
                      <a:r>
                        <a:rPr kumimoji="0" lang="en-GB" sz="2200" b="0" i="0" u="none" strike="noStrike" cap="none" normalizeH="0" baseline="30000" dirty="0">
                          <a:ln>
                            <a:noFill/>
                          </a:ln>
                          <a:solidFill>
                            <a:schemeClr val="tx1"/>
                          </a:solidFill>
                          <a:effectLst/>
                          <a:latin typeface="+mn-lt"/>
                          <a:cs typeface="Arial" pitchFamily="34" charset="0"/>
                        </a:rPr>
                        <a:t>o</a:t>
                      </a:r>
                      <a:r>
                        <a:rPr kumimoji="0" lang="en-GB" sz="2200" b="0" i="0" u="none" strike="noStrike" cap="none" normalizeH="0" baseline="0" dirty="0">
                          <a:ln>
                            <a:noFill/>
                          </a:ln>
                          <a:solidFill>
                            <a:schemeClr val="tx1"/>
                          </a:solidFill>
                          <a:effectLst/>
                          <a:latin typeface="+mn-lt"/>
                          <a:cs typeface="Arial" pitchFamily="34" charset="0"/>
                        </a:rPr>
                        <a:t>C</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latin typeface="+mn-lt"/>
                <a:ea typeface="ＭＳ Ｐゴシック" pitchFamily="34" charset="-128"/>
                <a:cs typeface="Arial" charset="0"/>
              </a:rPr>
              <a:t>Dinesh</a:t>
            </a:r>
            <a:r>
              <a:rPr lang="en-GB" sz="3600" dirty="0">
                <a:latin typeface="+mn-lt"/>
                <a:ea typeface="ＭＳ Ｐゴシック" pitchFamily="34" charset="-128"/>
                <a:cs typeface="Arial" charset="0"/>
              </a:rPr>
              <a:t>: </a:t>
            </a:r>
            <a:br>
              <a:rPr lang="en-GB" sz="3600" dirty="0">
                <a:latin typeface="+mn-lt"/>
                <a:ea typeface="ＭＳ Ｐゴシック" pitchFamily="34" charset="-128"/>
                <a:cs typeface="Arial" charset="0"/>
              </a:rPr>
            </a:br>
            <a:r>
              <a:rPr lang="en-GB" sz="3600" dirty="0">
                <a:latin typeface="+mn-lt"/>
                <a:ea typeface="ＭＳ Ｐゴシック" pitchFamily="34" charset="-128"/>
                <a:cs typeface="Arial" charset="0"/>
              </a:rPr>
              <a:t>What emergency treatment?</a:t>
            </a:r>
            <a:endParaRPr lang="en-US" sz="3600" dirty="0">
              <a:latin typeface="+mn-lt"/>
              <a:ea typeface="ＭＳ Ｐゴシック" pitchFamily="34" charset="-128"/>
              <a:cs typeface="Arial" charset="0"/>
            </a:endParaRPr>
          </a:p>
        </p:txBody>
      </p:sp>
      <p:graphicFrame>
        <p:nvGraphicFramePr>
          <p:cNvPr id="251956" name="Group 52"/>
          <p:cNvGraphicFramePr>
            <a:graphicFrameLocks noGrp="1"/>
          </p:cNvGraphicFramePr>
          <p:nvPr>
            <p:ph idx="1"/>
            <p:extLst>
              <p:ext uri="{D42A27DB-BD31-4B8C-83A1-F6EECF244321}">
                <p14:modId xmlns:p14="http://schemas.microsoft.com/office/powerpoint/2010/main" val="353998536"/>
              </p:ext>
            </p:extLst>
          </p:nvPr>
        </p:nvGraphicFramePr>
        <p:xfrm>
          <a:off x="828675" y="1919288"/>
          <a:ext cx="7858125" cy="4710112"/>
        </p:xfrm>
        <a:graphic>
          <a:graphicData uri="http://schemas.openxmlformats.org/drawingml/2006/table">
            <a:tbl>
              <a:tblPr/>
              <a:tblGrid>
                <a:gridCol w="2738146">
                  <a:extLst>
                    <a:ext uri="{9D8B030D-6E8A-4147-A177-3AD203B41FA5}">
                      <a16:colId xmlns:a16="http://schemas.microsoft.com/office/drawing/2014/main" val="20000"/>
                    </a:ext>
                  </a:extLst>
                </a:gridCol>
                <a:gridCol w="2500604">
                  <a:extLst>
                    <a:ext uri="{9D8B030D-6E8A-4147-A177-3AD203B41FA5}">
                      <a16:colId xmlns:a16="http://schemas.microsoft.com/office/drawing/2014/main" val="20001"/>
                    </a:ext>
                  </a:extLst>
                </a:gridCol>
                <a:gridCol w="2619375">
                  <a:extLst>
                    <a:ext uri="{9D8B030D-6E8A-4147-A177-3AD203B41FA5}">
                      <a16:colId xmlns:a16="http://schemas.microsoft.com/office/drawing/2014/main" val="20002"/>
                    </a:ext>
                  </a:extLst>
                </a:gridCol>
              </a:tblGrid>
              <a:tr h="43965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Key Feature</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Diagnosis</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1" i="0" u="none" strike="noStrike" cap="none" normalizeH="0" baseline="0" dirty="0">
                          <a:ln>
                            <a:noFill/>
                          </a:ln>
                          <a:solidFill>
                            <a:srgbClr val="92D050"/>
                          </a:solidFill>
                          <a:effectLst/>
                          <a:latin typeface="+mn-lt"/>
                          <a:cs typeface="Arial" pitchFamily="34" charset="0"/>
                        </a:rPr>
                        <a:t>Treatment</a:t>
                      </a:r>
                      <a:endParaRPr kumimoji="0" lang="en-US" sz="2200" b="1" i="0" u="none" strike="noStrike" cap="none" normalizeH="0" baseline="0" dirty="0">
                        <a:ln>
                          <a:noFill/>
                        </a:ln>
                        <a:solidFill>
                          <a:srgbClr val="92D050"/>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201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History of epilepsy</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Post </a:t>
                      </a:r>
                      <a:r>
                        <a:rPr kumimoji="0" lang="en-GB" sz="2200" b="0" i="0" u="none" strike="noStrike" cap="none" normalizeH="0" baseline="0" dirty="0" err="1">
                          <a:ln>
                            <a:noFill/>
                          </a:ln>
                          <a:solidFill>
                            <a:schemeClr val="tx1"/>
                          </a:solidFill>
                          <a:effectLst/>
                          <a:latin typeface="+mn-lt"/>
                          <a:cs typeface="Arial" pitchFamily="34" charset="0"/>
                        </a:rPr>
                        <a:t>ictal</a:t>
                      </a:r>
                      <a:r>
                        <a:rPr kumimoji="0" lang="en-GB" sz="2200" b="0" i="0" u="none" strike="noStrike" cap="none" normalizeH="0" baseline="0" dirty="0">
                          <a:ln>
                            <a:noFill/>
                          </a:ln>
                          <a:solidFill>
                            <a:schemeClr val="tx1"/>
                          </a:solidFill>
                          <a:effectLst/>
                          <a:latin typeface="+mn-lt"/>
                          <a:cs typeface="Arial" pitchFamily="34" charset="0"/>
                        </a:rPr>
                        <a:t> state</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  monitoring</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172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Recent trauma</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Head injury</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Trauma algorithm</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6428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Known chronic condition</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Diabetes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Metabolic condition</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DKA algorithm</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91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Acute onset and fever</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a:ln>
                            <a:noFill/>
                          </a:ln>
                          <a:solidFill>
                            <a:schemeClr val="tx1"/>
                          </a:solidFill>
                          <a:effectLst/>
                          <a:latin typeface="+mn-lt"/>
                          <a:cs typeface="Arial" pitchFamily="34" charset="0"/>
                        </a:rPr>
                        <a:t>Meningitis Encephalitis</a:t>
                      </a:r>
                      <a:endParaRPr kumimoji="0" lang="en-US" sz="2200" b="0" i="0" u="none" strike="noStrike" cap="none" normalizeH="0" baseline="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Antibiotics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Consider acyclovir</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8512">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Possibility of poisoning</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Drugs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Alcohol Products</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Supportive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200" b="0" i="0" u="none" strike="noStrike" cap="none" normalizeH="0" baseline="0" dirty="0">
                          <a:ln>
                            <a:noFill/>
                          </a:ln>
                          <a:solidFill>
                            <a:schemeClr val="tx1"/>
                          </a:solidFill>
                          <a:effectLst/>
                          <a:latin typeface="+mn-lt"/>
                          <a:cs typeface="Arial" pitchFamily="34" charset="0"/>
                        </a:rPr>
                        <a:t>Antidotes</a:t>
                      </a:r>
                      <a:endParaRPr kumimoji="0" lang="en-US" sz="2200" b="0" i="0" u="none" strike="noStrike" cap="none" normalizeH="0" baseline="0" dirty="0">
                        <a:ln>
                          <a:noFill/>
                        </a:ln>
                        <a:solidFill>
                          <a:schemeClr val="tx1"/>
                        </a:solidFill>
                        <a:effectLst/>
                        <a:latin typeface="+mn-lt"/>
                        <a:cs typeface="Arial" pitchFamily="34" charset="0"/>
                      </a:endParaRPr>
                    </a:p>
                  </a:txBody>
                  <a:tcPr marL="92449" marR="9244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flipV="1">
            <a:off x="8261350" y="5794375"/>
            <a:ext cx="622300" cy="790575"/>
          </a:xfrm>
          <a:prstGeom prst="rect">
            <a:avLst/>
          </a:prstGeom>
          <a:noFill/>
          <a:ln w="9525">
            <a:noFill/>
            <a:miter lim="800000"/>
            <a:headEnd/>
            <a:tailEnd/>
          </a:ln>
        </p:spPr>
        <p:txBody>
          <a:bodyPr wrap="none" anchor="ctr"/>
          <a:lstStyle/>
          <a:p>
            <a:pPr algn="ctr"/>
            <a:endParaRPr lang="en-GB"/>
          </a:p>
        </p:txBody>
      </p:sp>
      <p:pic>
        <p:nvPicPr>
          <p:cNvPr id="15363" name="Picture 5"/>
          <p:cNvPicPr>
            <a:picLocks noChangeAspect="1" noChangeArrowheads="1"/>
          </p:cNvPicPr>
          <p:nvPr/>
        </p:nvPicPr>
        <p:blipFill>
          <a:blip r:embed="rId3" cstate="print"/>
          <a:srcRect/>
          <a:stretch>
            <a:fillRect/>
          </a:stretch>
        </p:blipFill>
        <p:spPr bwMode="auto">
          <a:xfrm>
            <a:off x="803194" y="1150681"/>
            <a:ext cx="7045325" cy="5184775"/>
          </a:xfrm>
          <a:prstGeom prst="rect">
            <a:avLst/>
          </a:prstGeom>
          <a:noFill/>
          <a:ln w="9525">
            <a:noFill/>
            <a:miter lim="800000"/>
            <a:headEnd/>
            <a:tailEnd/>
          </a:ln>
        </p:spPr>
      </p:pic>
    </p:spTree>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flipV="1">
            <a:off x="6227763" y="6143625"/>
            <a:ext cx="376237" cy="517525"/>
          </a:xfrm>
          <a:prstGeom prst="rect">
            <a:avLst/>
          </a:prstGeom>
          <a:noFill/>
          <a:ln w="9525">
            <a:noFill/>
            <a:miter lim="800000"/>
            <a:headEnd/>
            <a:tailEnd/>
          </a:ln>
        </p:spPr>
        <p:txBody>
          <a:bodyPr wrap="none" anchor="ctr"/>
          <a:lstStyle/>
          <a:p>
            <a:pPr algn="ctr"/>
            <a:endParaRPr lang="en-GB"/>
          </a:p>
        </p:txBody>
      </p:sp>
      <p:sp>
        <p:nvSpPr>
          <p:cNvPr id="16387" name="Rectangle 3"/>
          <p:cNvSpPr>
            <a:spLocks noGrp="1" noChangeArrowheads="1"/>
          </p:cNvSpPr>
          <p:nvPr>
            <p:ph type="title"/>
          </p:nvPr>
        </p:nvSpPr>
        <p:spPr bwMode="auto">
          <a:xfrm>
            <a:off x="720725" y="720725"/>
            <a:ext cx="8229600" cy="1143000"/>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a:latin typeface="+mn-lt"/>
                <a:ea typeface="ＭＳ Ｐゴシック" pitchFamily="34" charset="-128"/>
                <a:cs typeface="Arial" charset="0"/>
              </a:rPr>
              <a:t>Rapid assessment</a:t>
            </a:r>
          </a:p>
        </p:txBody>
      </p:sp>
      <p:sp>
        <p:nvSpPr>
          <p:cNvPr id="16388" name="Rectangle 4"/>
          <p:cNvSpPr>
            <a:spLocks noGrp="1" noChangeArrowheads="1"/>
          </p:cNvSpPr>
          <p:nvPr>
            <p:ph sz="half" idx="1"/>
          </p:nvPr>
        </p:nvSpPr>
        <p:spPr bwMode="auto">
          <a:xfrm>
            <a:off x="720724" y="1811754"/>
            <a:ext cx="4272627" cy="4114800"/>
          </a:xfrm>
          <a:noFill/>
          <a:ln>
            <a:miter lim="800000"/>
            <a:headEnd/>
            <a:tailEnd/>
          </a:ln>
        </p:spPr>
        <p:txBody>
          <a:bodyPr wrap="square" lIns="91440" tIns="45720" rIns="91440" bIns="45720" numCol="1" anchor="t" anchorCtr="0" compatLnSpc="1">
            <a:prstTxWarp prst="textNoShape">
              <a:avLst/>
            </a:prstTxWarp>
            <a:noAutofit/>
          </a:bodyPr>
          <a:lstStyle/>
          <a:p>
            <a:pPr marL="0" indent="0" eaLnBrk="1" hangingPunct="1">
              <a:spcBef>
                <a:spcPts val="0"/>
              </a:spcBef>
              <a:buNone/>
            </a:pPr>
            <a:r>
              <a:rPr lang="en-US" sz="3500" b="1" dirty="0">
                <a:ea typeface="ＭＳ Ｐゴシック" pitchFamily="34" charset="-128"/>
                <a:cs typeface="Arial" charset="0"/>
              </a:rPr>
              <a:t>Airway &amp; Breathing</a:t>
            </a:r>
          </a:p>
          <a:p>
            <a:pPr lvl="1">
              <a:spcBef>
                <a:spcPts val="0"/>
              </a:spcBef>
              <a:buFontTx/>
              <a:buNone/>
            </a:pPr>
            <a:r>
              <a:rPr lang="en-US" sz="3100" dirty="0">
                <a:ea typeface="ＭＳ Ｐゴシック" pitchFamily="34" charset="-128"/>
                <a:cs typeface="Arial" charset="0"/>
              </a:rPr>
              <a:t>Effort </a:t>
            </a:r>
          </a:p>
          <a:p>
            <a:pPr lvl="1">
              <a:spcBef>
                <a:spcPts val="0"/>
              </a:spcBef>
              <a:buFontTx/>
              <a:buNone/>
            </a:pPr>
            <a:r>
              <a:rPr lang="en-US" sz="3100" dirty="0">
                <a:ea typeface="ＭＳ Ｐゴシック" pitchFamily="34" charset="-128"/>
                <a:cs typeface="Arial" charset="0"/>
              </a:rPr>
              <a:t>Efficacy </a:t>
            </a:r>
          </a:p>
          <a:p>
            <a:pPr lvl="1">
              <a:spcBef>
                <a:spcPts val="0"/>
              </a:spcBef>
              <a:buFontTx/>
              <a:buNone/>
            </a:pPr>
            <a:r>
              <a:rPr lang="en-US" sz="3100" dirty="0">
                <a:ea typeface="ＭＳ Ｐゴシック" pitchFamily="34" charset="-128"/>
                <a:cs typeface="Arial" charset="0"/>
              </a:rPr>
              <a:t>Effects </a:t>
            </a:r>
          </a:p>
          <a:p>
            <a:pPr eaLnBrk="1" hangingPunct="1">
              <a:buFontTx/>
              <a:buChar char="•"/>
            </a:pPr>
            <a:endParaRPr lang="en-US" dirty="0">
              <a:latin typeface="Arial" charset="0"/>
              <a:ea typeface="ＭＳ Ｐゴシック" pitchFamily="34" charset="-128"/>
              <a:cs typeface="Arial" charset="0"/>
            </a:endParaRPr>
          </a:p>
        </p:txBody>
      </p:sp>
      <p:sp>
        <p:nvSpPr>
          <p:cNvPr id="16389" name="Rectangle 5"/>
          <p:cNvSpPr>
            <a:spLocks noGrp="1" noChangeArrowheads="1"/>
          </p:cNvSpPr>
          <p:nvPr>
            <p:ph sz="half" idx="2"/>
          </p:nvPr>
        </p:nvSpPr>
        <p:spPr bwMode="auto">
          <a:xfrm>
            <a:off x="4993352" y="1835816"/>
            <a:ext cx="3704129" cy="4825333"/>
          </a:xfrm>
          <a:noFill/>
          <a:ln>
            <a:miter lim="800000"/>
            <a:headEnd/>
            <a:tailEnd/>
          </a:ln>
        </p:spPr>
        <p:txBody>
          <a:bodyPr wrap="square" lIns="91440" tIns="45720" rIns="91440" bIns="45720" numCol="1" anchor="t" anchorCtr="0" compatLnSpc="1">
            <a:prstTxWarp prst="textNoShape">
              <a:avLst/>
            </a:prstTxWarp>
            <a:noAutofit/>
          </a:bodyPr>
          <a:lstStyle/>
          <a:p>
            <a:pPr eaLnBrk="1" hangingPunct="1">
              <a:buNone/>
            </a:pPr>
            <a:r>
              <a:rPr lang="en-US" sz="3500" b="1" dirty="0">
                <a:ea typeface="ＭＳ Ｐゴシック" pitchFamily="34" charset="-128"/>
                <a:cs typeface="Arial" charset="0"/>
              </a:rPr>
              <a:t>Circulation</a:t>
            </a:r>
          </a:p>
          <a:p>
            <a:pPr marL="400050" lvl="1" indent="0">
              <a:spcBef>
                <a:spcPts val="0"/>
              </a:spcBef>
              <a:buNone/>
            </a:pPr>
            <a:br>
              <a:rPr lang="en-US" sz="400" dirty="0">
                <a:ea typeface="ＭＳ Ｐゴシック" pitchFamily="34" charset="-128"/>
                <a:cs typeface="Arial" charset="0"/>
              </a:rPr>
            </a:br>
            <a:r>
              <a:rPr lang="en-US" sz="3100" dirty="0">
                <a:ea typeface="ＭＳ Ｐゴシック" pitchFamily="34" charset="-128"/>
                <a:cs typeface="Arial" charset="0"/>
              </a:rPr>
              <a:t>Heart rate</a:t>
            </a:r>
            <a:br>
              <a:rPr lang="en-US" sz="3100" dirty="0">
                <a:ea typeface="ＭＳ Ｐゴシック" pitchFamily="34" charset="-128"/>
                <a:cs typeface="Arial" charset="0"/>
              </a:rPr>
            </a:br>
            <a:r>
              <a:rPr lang="en-US" sz="3100" dirty="0">
                <a:ea typeface="ＭＳ Ｐゴシック" pitchFamily="34" charset="-128"/>
                <a:cs typeface="Arial" charset="0"/>
              </a:rPr>
              <a:t>Capillary refill time </a:t>
            </a:r>
          </a:p>
          <a:p>
            <a:pPr marL="400050" lvl="1" indent="0">
              <a:spcBef>
                <a:spcPts val="0"/>
              </a:spcBef>
              <a:buNone/>
            </a:pPr>
            <a:r>
              <a:rPr lang="en-US" sz="3100" dirty="0">
                <a:ea typeface="ＭＳ Ｐゴシック" pitchFamily="34" charset="-128"/>
                <a:cs typeface="Arial" charset="0"/>
              </a:rPr>
              <a:t>Blood pressure </a:t>
            </a:r>
            <a:br>
              <a:rPr lang="en-US" sz="3100" dirty="0">
                <a:ea typeface="ＭＳ Ｐゴシック" pitchFamily="34" charset="-128"/>
                <a:cs typeface="Arial" charset="0"/>
              </a:rPr>
            </a:br>
            <a:r>
              <a:rPr lang="en-US" sz="3100" dirty="0">
                <a:ea typeface="ＭＳ Ｐゴシック" pitchFamily="34" charset="-128"/>
                <a:cs typeface="Arial" charset="0"/>
              </a:rPr>
              <a:t>Skin temperature</a:t>
            </a:r>
          </a:p>
          <a:p>
            <a:pPr marL="0" indent="0">
              <a:lnSpc>
                <a:spcPct val="110000"/>
              </a:lnSpc>
              <a:spcBef>
                <a:spcPts val="600"/>
              </a:spcBef>
              <a:buNone/>
            </a:pPr>
            <a:r>
              <a:rPr lang="en-US" sz="3500" b="1" dirty="0">
                <a:ea typeface="ＭＳ Ｐゴシック" pitchFamily="34" charset="-128"/>
                <a:cs typeface="Arial" charset="0"/>
              </a:rPr>
              <a:t>Disability</a:t>
            </a:r>
          </a:p>
          <a:p>
            <a:pPr marL="400050" lvl="1" indent="0">
              <a:lnSpc>
                <a:spcPct val="110000"/>
              </a:lnSpc>
              <a:spcBef>
                <a:spcPts val="0"/>
              </a:spcBef>
              <a:buNone/>
            </a:pPr>
            <a:r>
              <a:rPr lang="en-US" sz="3100" dirty="0">
                <a:ea typeface="ＭＳ Ｐゴシック" pitchFamily="34" charset="-128"/>
                <a:cs typeface="Arial" charset="0"/>
              </a:rPr>
              <a:t>Conscious level</a:t>
            </a:r>
          </a:p>
          <a:p>
            <a:pPr marL="400050" lvl="1" indent="0">
              <a:lnSpc>
                <a:spcPct val="110000"/>
              </a:lnSpc>
              <a:spcBef>
                <a:spcPts val="0"/>
              </a:spcBef>
              <a:buNone/>
            </a:pPr>
            <a:r>
              <a:rPr lang="en-US" sz="3100" dirty="0">
                <a:ea typeface="ＭＳ Ｐゴシック" pitchFamily="34" charset="-128"/>
                <a:cs typeface="Arial" charset="0"/>
              </a:rPr>
              <a:t>Posture &amp; Pupils</a:t>
            </a:r>
          </a:p>
          <a:p>
            <a:pPr eaLnBrk="1" hangingPunct="1">
              <a:buFontTx/>
              <a:buChar char="•"/>
            </a:pPr>
            <a:endParaRPr lang="en-GB" dirty="0">
              <a:latin typeface="Arial" charset="0"/>
              <a:ea typeface="ＭＳ Ｐゴシック" pitchFamily="34" charset="-128"/>
              <a:cs typeface="Arial" charset="0"/>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38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38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8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9">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9">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38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9">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9">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828292" y="594945"/>
            <a:ext cx="6709166" cy="1325562"/>
          </a:xfrm>
          <a:noFill/>
          <a:ln>
            <a:miter lim="800000"/>
            <a:headEnd/>
            <a:tailEnd/>
          </a:ln>
        </p:spPr>
        <p:txBody>
          <a:bodyPr wrap="square" lIns="91440" tIns="45720" rIns="91440" bIns="45720" numCol="1" anchor="t" anchorCtr="0" compatLnSpc="1">
            <a:prstTxWarp prst="textNoShape">
              <a:avLst/>
            </a:prstTxWarp>
            <a:normAutofit/>
          </a:bodyPr>
          <a:lstStyle/>
          <a:p>
            <a:pPr eaLnBrk="1" hangingPunct="1"/>
            <a:r>
              <a:rPr lang="en-GB" b="1" dirty="0">
                <a:ea typeface="ＭＳ Ｐゴシック" pitchFamily="34" charset="-128"/>
                <a:cs typeface="Arial" charset="0"/>
              </a:rPr>
              <a:t>Astrid</a:t>
            </a:r>
            <a:endParaRPr lang="en-US" b="1" dirty="0">
              <a:latin typeface="+mn-lt"/>
              <a:ea typeface="ＭＳ Ｐゴシック" pitchFamily="34" charset="-128"/>
              <a:cs typeface="Arial" charset="0"/>
            </a:endParaRPr>
          </a:p>
        </p:txBody>
      </p:sp>
      <p:sp>
        <p:nvSpPr>
          <p:cNvPr id="17411"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noAutofit/>
          </a:bodyPr>
          <a:lstStyle/>
          <a:p>
            <a:pPr marL="0" indent="0" eaLnBrk="1" hangingPunct="1">
              <a:spcBef>
                <a:spcPts val="0"/>
              </a:spcBef>
              <a:buNone/>
            </a:pPr>
            <a:r>
              <a:rPr lang="en-GB" dirty="0">
                <a:ea typeface="ＭＳ Ｐゴシック" pitchFamily="34" charset="-128"/>
                <a:cs typeface="Arial" charset="0"/>
              </a:rPr>
              <a:t>Astrid is a one and half year old child who has had a runny nose and now has a barking cough and noisy breathing. </a:t>
            </a:r>
          </a:p>
          <a:p>
            <a:pPr marL="0" indent="0" eaLnBrk="1" hangingPunct="1">
              <a:spcBef>
                <a:spcPts val="0"/>
              </a:spcBef>
              <a:buNone/>
            </a:pPr>
            <a:endParaRPr lang="en-GB" dirty="0">
              <a:ea typeface="ＭＳ Ｐゴシック" pitchFamily="34" charset="-128"/>
              <a:cs typeface="Arial" charset="0"/>
            </a:endParaRPr>
          </a:p>
          <a:p>
            <a:pPr marL="0" indent="0" eaLnBrk="1" hangingPunct="1">
              <a:spcBef>
                <a:spcPts val="0"/>
              </a:spcBef>
              <a:buNone/>
            </a:pPr>
            <a:r>
              <a:rPr lang="en-GB" dirty="0">
                <a:ea typeface="ＭＳ Ｐゴシック" pitchFamily="34" charset="-128"/>
                <a:cs typeface="Arial" charset="0"/>
              </a:rPr>
              <a:t>On arrival at hospital she is clinging to her mother when disturbed and her breathing sounds harsh.</a:t>
            </a:r>
            <a:endParaRPr lang="en-US" dirty="0">
              <a:ea typeface="ＭＳ Ｐゴシック" pitchFamily="34" charset="-128"/>
              <a:cs typeface="Arial"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ea typeface="ＭＳ Ｐゴシック" pitchFamily="34" charset="-128"/>
                <a:cs typeface="Arial" charset="0"/>
              </a:rPr>
              <a:t>Astrid: </a:t>
            </a:r>
            <a:r>
              <a:rPr lang="en-GB" sz="3600" dirty="0">
                <a:ea typeface="ＭＳ Ｐゴシック" pitchFamily="34" charset="-128"/>
                <a:cs typeface="Arial" charset="0"/>
              </a:rPr>
              <a:t>Primary assessment &amp; resuscitation</a:t>
            </a:r>
            <a:endParaRPr lang="en-US" sz="3600" dirty="0">
              <a:ea typeface="ＭＳ Ｐゴシック" pitchFamily="34" charset="-128"/>
              <a:cs typeface="Arial" charset="0"/>
            </a:endParaRPr>
          </a:p>
        </p:txBody>
      </p:sp>
      <p:graphicFrame>
        <p:nvGraphicFramePr>
          <p:cNvPr id="224259" name="Group 3"/>
          <p:cNvGraphicFramePr>
            <a:graphicFrameLocks noGrp="1"/>
          </p:cNvGraphicFramePr>
          <p:nvPr>
            <p:ph idx="1"/>
            <p:extLst>
              <p:ext uri="{D42A27DB-BD31-4B8C-83A1-F6EECF244321}">
                <p14:modId xmlns:p14="http://schemas.microsoft.com/office/powerpoint/2010/main" val="2326481110"/>
              </p:ext>
            </p:extLst>
          </p:nvPr>
        </p:nvGraphicFramePr>
        <p:xfrm>
          <a:off x="828675" y="1658146"/>
          <a:ext cx="8026566" cy="5310842"/>
        </p:xfrm>
        <a:graphic>
          <a:graphicData uri="http://schemas.openxmlformats.org/drawingml/2006/table">
            <a:tbl>
              <a:tblPr/>
              <a:tblGrid>
                <a:gridCol w="566988">
                  <a:extLst>
                    <a:ext uri="{9D8B030D-6E8A-4147-A177-3AD203B41FA5}">
                      <a16:colId xmlns:a16="http://schemas.microsoft.com/office/drawing/2014/main" val="20000"/>
                    </a:ext>
                  </a:extLst>
                </a:gridCol>
                <a:gridCol w="3346292">
                  <a:extLst>
                    <a:ext uri="{9D8B030D-6E8A-4147-A177-3AD203B41FA5}">
                      <a16:colId xmlns:a16="http://schemas.microsoft.com/office/drawing/2014/main" val="20001"/>
                    </a:ext>
                  </a:extLst>
                </a:gridCol>
                <a:gridCol w="4113286">
                  <a:extLst>
                    <a:ext uri="{9D8B030D-6E8A-4147-A177-3AD203B41FA5}">
                      <a16:colId xmlns:a16="http://schemas.microsoft.com/office/drawing/2014/main" val="20002"/>
                    </a:ext>
                  </a:extLst>
                </a:gridCol>
              </a:tblGrid>
              <a:tr h="62100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On examination</a:t>
                      </a:r>
                      <a:endParaRPr kumimoji="0" lang="en-US" sz="3200" b="1" i="0" u="none" strike="noStrike" cap="none" normalizeH="0" baseline="0" dirty="0">
                        <a:ln>
                          <a:noFill/>
                        </a:ln>
                        <a:solidFill>
                          <a:srgbClr val="92D050"/>
                        </a:solidFill>
                        <a:effectLst/>
                        <a:latin typeface="+mn-lt"/>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Resuscitation</a:t>
                      </a:r>
                      <a:endParaRPr kumimoji="0" lang="en-US" sz="3200" b="1" i="0" u="none" strike="noStrike" cap="none" normalizeH="0" baseline="0" dirty="0">
                        <a:ln>
                          <a:noFill/>
                        </a:ln>
                        <a:solidFill>
                          <a:srgbClr val="92D050"/>
                        </a:solidFill>
                        <a:effectLst/>
                        <a:latin typeface="+mn-lt"/>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141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a:ln>
                            <a:noFill/>
                          </a:ln>
                          <a:solidFill>
                            <a:schemeClr val="tx1"/>
                          </a:solidFill>
                          <a:effectLst/>
                          <a:latin typeface="+mn-lt"/>
                          <a:cs typeface="Arial" pitchFamily="34" charset="0"/>
                        </a:rPr>
                        <a:t>A</a:t>
                      </a:r>
                      <a:endParaRPr kumimoji="0" lang="en-US" sz="2800" b="1" i="0" u="none" strike="noStrike" cap="none" normalizeH="0" baseline="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err="1">
                          <a:ln>
                            <a:noFill/>
                          </a:ln>
                          <a:solidFill>
                            <a:schemeClr val="tx1"/>
                          </a:solidFill>
                          <a:effectLst/>
                          <a:latin typeface="Arial" pitchFamily="34" charset="0"/>
                          <a:cs typeface="Arial" pitchFamily="34" charset="0"/>
                        </a:rPr>
                        <a:t>Inspiratory</a:t>
                      </a:r>
                      <a:r>
                        <a:rPr kumimoji="0" lang="en-GB" sz="2400" b="0" i="0" u="none" strike="noStrike" cap="none" normalizeH="0" baseline="0" dirty="0">
                          <a:ln>
                            <a:noFill/>
                          </a:ln>
                          <a:solidFill>
                            <a:schemeClr val="tx1"/>
                          </a:solidFill>
                          <a:effectLst/>
                          <a:latin typeface="Arial" pitchFamily="34" charset="0"/>
                          <a:cs typeface="Arial" pitchFamily="34" charset="0"/>
                        </a:rPr>
                        <a:t> </a:t>
                      </a:r>
                      <a:r>
                        <a:rPr kumimoji="0" lang="en-GB" sz="2400" b="0" i="0" u="none" strike="noStrike" cap="none" normalizeH="0" baseline="0" dirty="0" err="1">
                          <a:ln>
                            <a:noFill/>
                          </a:ln>
                          <a:solidFill>
                            <a:schemeClr val="tx1"/>
                          </a:solidFill>
                          <a:effectLst/>
                          <a:latin typeface="Arial" pitchFamily="34" charset="0"/>
                          <a:cs typeface="Arial" pitchFamily="34" charset="0"/>
                        </a:rPr>
                        <a:t>stridor</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accent6">
                              <a:lumMod val="75000"/>
                            </a:schemeClr>
                          </a:solidFill>
                          <a:effectLst/>
                          <a:latin typeface="+mn-lt"/>
                          <a:cs typeface="Arial" pitchFamily="34" charset="0"/>
                        </a:rPr>
                        <a:t>Call for help</a:t>
                      </a: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9602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a:ln>
                            <a:noFill/>
                          </a:ln>
                          <a:solidFill>
                            <a:schemeClr val="tx1"/>
                          </a:solidFill>
                          <a:effectLst/>
                          <a:latin typeface="+mn-lt"/>
                          <a:cs typeface="Arial" pitchFamily="34" charset="0"/>
                        </a:rPr>
                        <a:t>B</a:t>
                      </a:r>
                      <a:endParaRPr kumimoji="0" lang="en-US" sz="2800" b="1" i="0" u="none" strike="noStrike" cap="none" normalizeH="0" baseline="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Recession ++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rate 50/min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S</a:t>
                      </a:r>
                      <a:r>
                        <a:rPr kumimoji="0" lang="en-GB" sz="2400" b="0" i="0" u="none" strike="noStrike" kern="1200" cap="none" normalizeH="0" baseline="0" dirty="0">
                          <a:ln>
                            <a:noFill/>
                          </a:ln>
                          <a:solidFill>
                            <a:schemeClr val="tx1"/>
                          </a:solidFill>
                          <a:effectLst/>
                          <a:latin typeface="Arial" pitchFamily="34" charset="0"/>
                          <a:ea typeface="+mn-ea"/>
                          <a:cs typeface="Arial" pitchFamily="34" charset="0"/>
                        </a:rPr>
                        <a:t>pO</a:t>
                      </a:r>
                      <a:r>
                        <a:rPr kumimoji="0" lang="en-GB" sz="2400" b="0" i="0" u="none" strike="noStrike" kern="1200" cap="none" normalizeH="0" baseline="-25000" dirty="0">
                          <a:ln>
                            <a:noFill/>
                          </a:ln>
                          <a:solidFill>
                            <a:schemeClr val="tx1"/>
                          </a:solidFill>
                          <a:effectLst/>
                          <a:latin typeface="Arial" pitchFamily="34" charset="0"/>
                          <a:ea typeface="+mn-ea"/>
                          <a:cs typeface="Arial" pitchFamily="34" charset="0"/>
                        </a:rPr>
                        <a:t>2</a:t>
                      </a:r>
                      <a:r>
                        <a:rPr kumimoji="0" lang="en-GB" sz="2400" b="0" i="0" u="none" strike="noStrike" cap="none" normalizeH="0" baseline="0" dirty="0">
                          <a:ln>
                            <a:noFill/>
                          </a:ln>
                          <a:solidFill>
                            <a:schemeClr val="tx1"/>
                          </a:solidFill>
                          <a:effectLst/>
                          <a:latin typeface="Arial" pitchFamily="34" charset="0"/>
                          <a:cs typeface="Arial" pitchFamily="34" charset="0"/>
                        </a:rPr>
                        <a:t> in air 88 %</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High flow oxygen via face mask</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Nebulised adrenaline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Do not upset</a:t>
                      </a: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141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a:ln>
                            <a:noFill/>
                          </a:ln>
                          <a:solidFill>
                            <a:schemeClr val="tx1"/>
                          </a:solidFill>
                          <a:effectLst/>
                          <a:latin typeface="+mn-lt"/>
                          <a:cs typeface="Arial" pitchFamily="34" charset="0"/>
                        </a:rPr>
                        <a:t>C</a:t>
                      </a:r>
                      <a:endParaRPr kumimoji="0" lang="en-US" sz="2800" b="1" i="0" u="none" strike="noStrike" cap="none" normalizeH="0" baseline="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Pulse 190/min</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GB" sz="3200" dirty="0">
                        <a:latin typeface="+mn-lt"/>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9431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tx1"/>
                          </a:solidFill>
                          <a:effectLst/>
                          <a:latin typeface="+mn-lt"/>
                          <a:cs typeface="Arial" pitchFamily="34" charset="0"/>
                        </a:rPr>
                        <a:t>D</a:t>
                      </a:r>
                      <a:endParaRPr kumimoji="0" lang="en-US" sz="2800" b="1" i="0" u="none" strike="noStrike" cap="none" normalizeH="0" baseline="0" dirty="0">
                        <a:ln>
                          <a:noFill/>
                        </a:ln>
                        <a:solidFill>
                          <a:schemeClr val="tx1"/>
                        </a:solidFill>
                        <a:effectLst/>
                        <a:latin typeface="+mn-lt"/>
                        <a:cs typeface="Arial" pitchFamily="34" charset="0"/>
                      </a:endParaRPr>
                    </a:p>
                  </a:txBody>
                  <a:tcPr marL="94086" marR="94086"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0" i="0" u="none" strike="noStrike" cap="none" normalizeH="0" baseline="0" dirty="0">
                          <a:ln>
                            <a:noFill/>
                          </a:ln>
                          <a:solidFill>
                            <a:schemeClr val="tx1"/>
                          </a:solidFill>
                          <a:effectLst/>
                          <a:latin typeface="Arial" pitchFamily="34" charset="0"/>
                          <a:cs typeface="Arial" pitchFamily="34" charset="0"/>
                        </a:rPr>
                        <a:t>Drowsy but agitated when disturbed</a:t>
                      </a:r>
                      <a:endParaRPr kumimoji="0" lang="en-US" sz="2400" b="0" i="0" u="none" strike="noStrike" cap="none" normalizeH="0" baseline="0" dirty="0">
                        <a:ln>
                          <a:noFill/>
                        </a:ln>
                        <a:solidFill>
                          <a:schemeClr val="tx1"/>
                        </a:solidFill>
                        <a:effectLst/>
                        <a:latin typeface="Arial" pitchFamily="34" charset="0"/>
                        <a:cs typeface="Arial" pitchFamily="34" charset="0"/>
                      </a:endParaRP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accent6">
                              <a:lumMod val="75000"/>
                            </a:schemeClr>
                          </a:solidFill>
                          <a:effectLst/>
                          <a:latin typeface="+mn-lt"/>
                          <a:cs typeface="Arial" pitchFamily="34" charset="0"/>
                        </a:rPr>
                        <a:t>Reassess</a:t>
                      </a:r>
                    </a:p>
                  </a:txBody>
                  <a:tcPr marL="94086" marR="94086"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24282" name="Rectangle 26"/>
          <p:cNvSpPr>
            <a:spLocks noChangeArrowheads="1"/>
          </p:cNvSpPr>
          <p:nvPr/>
        </p:nvSpPr>
        <p:spPr bwMode="auto">
          <a:xfrm>
            <a:off x="4841958" y="2400546"/>
            <a:ext cx="3863897" cy="3826042"/>
          </a:xfrm>
          <a:prstGeom prst="rect">
            <a:avLst/>
          </a:prstGeom>
          <a:solidFill>
            <a:schemeClr val="bg1"/>
          </a:solidFill>
          <a:ln w="9525">
            <a:noFill/>
            <a:miter lim="800000"/>
            <a:headEnd/>
            <a:tailEnd/>
          </a:ln>
        </p:spPr>
        <p:txBody>
          <a:bodyPr wrap="none"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24282"/>
                                        </p:tgtEl>
                                      </p:cBhvr>
                                    </p:animEffect>
                                    <p:set>
                                      <p:cBhvr>
                                        <p:cTn id="7" dur="1" fill="hold">
                                          <p:stCondLst>
                                            <p:cond delay="1999"/>
                                          </p:stCondLst>
                                        </p:cTn>
                                        <p:tgtEl>
                                          <p:spTgt spid="2242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8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9664" name="Group 48"/>
          <p:cNvGraphicFramePr>
            <a:graphicFrameLocks noGrp="1"/>
          </p:cNvGraphicFramePr>
          <p:nvPr>
            <p:ph idx="1"/>
            <p:extLst>
              <p:ext uri="{D42A27DB-BD31-4B8C-83A1-F6EECF244321}">
                <p14:modId xmlns:p14="http://schemas.microsoft.com/office/powerpoint/2010/main" val="2128075880"/>
              </p:ext>
            </p:extLst>
          </p:nvPr>
        </p:nvGraphicFramePr>
        <p:xfrm>
          <a:off x="611187" y="1738313"/>
          <a:ext cx="8086725" cy="4973454"/>
        </p:xfrm>
        <a:graphic>
          <a:graphicData uri="http://schemas.openxmlformats.org/drawingml/2006/table">
            <a:tbl>
              <a:tblPr/>
              <a:tblGrid>
                <a:gridCol w="2695575">
                  <a:extLst>
                    <a:ext uri="{9D8B030D-6E8A-4147-A177-3AD203B41FA5}">
                      <a16:colId xmlns:a16="http://schemas.microsoft.com/office/drawing/2014/main" val="20000"/>
                    </a:ext>
                  </a:extLst>
                </a:gridCol>
                <a:gridCol w="2446169">
                  <a:extLst>
                    <a:ext uri="{9D8B030D-6E8A-4147-A177-3AD203B41FA5}">
                      <a16:colId xmlns:a16="http://schemas.microsoft.com/office/drawing/2014/main" val="20001"/>
                    </a:ext>
                  </a:extLst>
                </a:gridCol>
                <a:gridCol w="2944981">
                  <a:extLst>
                    <a:ext uri="{9D8B030D-6E8A-4147-A177-3AD203B41FA5}">
                      <a16:colId xmlns:a16="http://schemas.microsoft.com/office/drawing/2014/main" val="20002"/>
                    </a:ext>
                  </a:extLst>
                </a:gridCol>
              </a:tblGrid>
              <a:tr h="58423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Key Feature</a:t>
                      </a:r>
                      <a:endParaRPr kumimoji="0" lang="en-US" sz="3200" b="1" i="0" u="none" strike="noStrike" cap="none" normalizeH="0" baseline="0" dirty="0">
                        <a:ln>
                          <a:noFill/>
                        </a:ln>
                        <a:solidFill>
                          <a:srgbClr val="92D050"/>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Diagnosis</a:t>
                      </a:r>
                      <a:endParaRPr kumimoji="0" lang="en-US" sz="32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rgbClr val="92D050"/>
                          </a:solidFill>
                          <a:effectLst/>
                          <a:latin typeface="+mn-lt"/>
                          <a:cs typeface="Arial" pitchFamily="34" charset="0"/>
                        </a:rPr>
                        <a:t>Treatment </a:t>
                      </a:r>
                      <a:endParaRPr kumimoji="0" lang="en-US" sz="3200" b="1" i="0" u="none" strike="noStrike" cap="none" normalizeH="0" baseline="0" dirty="0">
                        <a:ln>
                          <a:noFill/>
                        </a:ln>
                        <a:solidFill>
                          <a:srgbClr val="92D050"/>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anose="020B0604020202020204" pitchFamily="34" charset="0"/>
                        </a:rPr>
                        <a:t>Harsh </a:t>
                      </a:r>
                      <a:r>
                        <a:rPr kumimoji="0" lang="en-GB" sz="3200" b="0" i="0" u="none" strike="noStrike" cap="none" normalizeH="0" baseline="0" dirty="0" err="1">
                          <a:ln>
                            <a:noFill/>
                          </a:ln>
                          <a:solidFill>
                            <a:schemeClr val="tx1"/>
                          </a:solidFill>
                          <a:effectLst/>
                          <a:latin typeface="+mn-lt"/>
                          <a:cs typeface="Arial" panose="020B0604020202020204" pitchFamily="34" charset="0"/>
                        </a:rPr>
                        <a:t>stridor</a:t>
                      </a:r>
                      <a:r>
                        <a:rPr kumimoji="0" lang="en-GB" sz="3200" b="0" i="0" u="none" strike="noStrike" cap="none" normalizeH="0" baseline="0" dirty="0">
                          <a:ln>
                            <a:noFill/>
                          </a:ln>
                          <a:solidFill>
                            <a:schemeClr val="tx1"/>
                          </a:solidFill>
                          <a:effectLst/>
                          <a:latin typeface="+mn-lt"/>
                          <a:cs typeface="Arial" panose="020B0604020202020204" pitchFamily="34" charset="0"/>
                        </a:rPr>
                        <a:t>, barking cough</a:t>
                      </a:r>
                      <a:endParaRPr kumimoji="0" lang="en-US" sz="3200" b="0" i="0" u="none" strike="noStrike" cap="none" normalizeH="0" baseline="0" dirty="0">
                        <a:ln>
                          <a:noFill/>
                        </a:ln>
                        <a:solidFill>
                          <a:schemeClr val="tx1"/>
                        </a:solidFill>
                        <a:effectLst/>
                        <a:latin typeface="+mn-lt"/>
                        <a:cs typeface="Arial" panose="020B0604020202020204"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anose="020B0604020202020204" pitchFamily="34" charset="0"/>
                        </a:rPr>
                        <a:t>Croup</a:t>
                      </a:r>
                      <a:endParaRPr kumimoji="0" lang="en-US" sz="3200" b="0" i="0" u="none" strike="noStrike" cap="none" normalizeH="0" baseline="0" dirty="0">
                        <a:ln>
                          <a:noFill/>
                        </a:ln>
                        <a:solidFill>
                          <a:schemeClr val="tx1"/>
                        </a:solidFill>
                        <a:effectLst/>
                        <a:latin typeface="+mn-lt"/>
                        <a:cs typeface="Arial" panose="020B0604020202020204"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70000"/>
                        </a:lnSpc>
                        <a:spcBef>
                          <a:spcPts val="24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anose="020B0604020202020204" pitchFamily="34" charset="0"/>
                        </a:rPr>
                        <a:t>Adrenaline</a:t>
                      </a:r>
                    </a:p>
                    <a:p>
                      <a:pPr marL="0" marR="0" lvl="0" indent="0" algn="l" defTabSz="914400" rtl="0" eaLnBrk="1" fontAlgn="base" latinLnBrk="0" hangingPunct="1">
                        <a:lnSpc>
                          <a:spcPct val="70000"/>
                        </a:lnSpc>
                        <a:spcBef>
                          <a:spcPts val="1200"/>
                        </a:spcBef>
                        <a:spcAft>
                          <a:spcPct val="0"/>
                        </a:spcAft>
                        <a:buClr>
                          <a:srgbClr val="B2B2B2"/>
                        </a:buClr>
                        <a:buSzTx/>
                        <a:buFontTx/>
                        <a:buNone/>
                        <a:tabLst/>
                      </a:pPr>
                      <a:r>
                        <a:rPr kumimoji="0" lang="en-GB" sz="3200" b="0" i="0" u="none" strike="noStrike" cap="none" normalizeH="0" baseline="0" dirty="0" err="1">
                          <a:ln>
                            <a:noFill/>
                          </a:ln>
                          <a:solidFill>
                            <a:schemeClr val="tx1"/>
                          </a:solidFill>
                          <a:effectLst/>
                          <a:latin typeface="+mn-lt"/>
                          <a:cs typeface="Arial" panose="020B0604020202020204" pitchFamily="34" charset="0"/>
                        </a:rPr>
                        <a:t>Dexamethasone</a:t>
                      </a:r>
                      <a:endParaRPr kumimoji="0" lang="en-US" sz="3200" b="0" i="0" u="none" strike="noStrike" cap="none" normalizeH="0" baseline="0" dirty="0">
                        <a:ln>
                          <a:noFill/>
                        </a:ln>
                        <a:solidFill>
                          <a:schemeClr val="tx1"/>
                        </a:solidFill>
                        <a:effectLst/>
                        <a:latin typeface="+mn-lt"/>
                        <a:cs typeface="Arial" panose="020B0604020202020204" pitchFamily="34" charset="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798">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Drooling, soft stridor, sepsis</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Epiglottitis</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anose="020B0604020202020204" pitchFamily="34" charset="0"/>
                        </a:rPr>
                        <a:t>Secure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anose="020B0604020202020204" pitchFamily="34" charset="0"/>
                        </a:rPr>
                        <a:t>Ceftriaxone</a:t>
                      </a:r>
                      <a:endParaRPr kumimoji="0" lang="en-US" sz="3200" b="0" i="0" u="none" strike="noStrike" cap="none" normalizeH="0" baseline="0" dirty="0">
                        <a:ln>
                          <a:noFill/>
                        </a:ln>
                        <a:solidFill>
                          <a:schemeClr val="tx1"/>
                        </a:solidFill>
                        <a:effectLst/>
                        <a:latin typeface="+mn-lt"/>
                        <a:cs typeface="Arial" panose="020B0604020202020204"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Possible history of FB</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Foreign body</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Removal technique </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2876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Harsh stridor with sepsis</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a:ln>
                            <a:noFill/>
                          </a:ln>
                          <a:solidFill>
                            <a:schemeClr val="tx1"/>
                          </a:solidFill>
                          <a:effectLst/>
                          <a:latin typeface="+mn-lt"/>
                          <a:cs typeface="Arial" pitchFamily="34" charset="0"/>
                        </a:rPr>
                        <a:t>Tracheitis</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0" i="0" u="none" strike="noStrike" cap="none" normalizeH="0" baseline="0" dirty="0" err="1">
                          <a:ln>
                            <a:noFill/>
                          </a:ln>
                          <a:solidFill>
                            <a:schemeClr val="tx1"/>
                          </a:solidFill>
                          <a:effectLst/>
                          <a:latin typeface="+mn-lt"/>
                          <a:cs typeface="Arial" pitchFamily="34" charset="0"/>
                        </a:rPr>
                        <a:t>Cefotaxime</a:t>
                      </a:r>
                      <a:r>
                        <a:rPr kumimoji="0" lang="en-GB" sz="3200" b="0" i="0" u="none" strike="noStrike" cap="none" normalizeH="0" baseline="0" dirty="0">
                          <a:ln>
                            <a:noFill/>
                          </a:ln>
                          <a:solidFill>
                            <a:schemeClr val="tx1"/>
                          </a:solidFill>
                          <a:effectLst/>
                          <a:latin typeface="+mn-lt"/>
                          <a:cs typeface="Arial" pitchFamily="34" charset="0"/>
                        </a:rPr>
                        <a:t> or </a:t>
                      </a:r>
                      <a:r>
                        <a:rPr kumimoji="0" lang="en-GB" sz="3200" b="0" i="0" u="none" strike="noStrike" cap="none" normalizeH="0" baseline="0" dirty="0" err="1">
                          <a:ln>
                            <a:noFill/>
                          </a:ln>
                          <a:solidFill>
                            <a:schemeClr val="tx1"/>
                          </a:solidFill>
                          <a:effectLst/>
                          <a:latin typeface="+mn-lt"/>
                          <a:cs typeface="Arial" pitchFamily="34" charset="0"/>
                        </a:rPr>
                        <a:t>Ceftriaxone</a:t>
                      </a:r>
                      <a:endParaRPr kumimoji="0" lang="en-US" sz="3200" b="0" i="0" u="none" strike="noStrike" cap="none" normalizeH="0" baseline="0" dirty="0">
                        <a:ln>
                          <a:noFill/>
                        </a:ln>
                        <a:solidFill>
                          <a:schemeClr val="tx1"/>
                        </a:solidFill>
                        <a:effectLst/>
                        <a:latin typeface="+mn-lt"/>
                        <a:cs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458" name="Rectangle 2"/>
          <p:cNvSpPr>
            <a:spLocks noGrp="1" noChangeArrowheads="1"/>
          </p:cNvSpPr>
          <p:nvPr>
            <p:ph type="title"/>
          </p:nvPr>
        </p:nvSpPr>
        <p:spPr bwMode="auto">
          <a:xfrm>
            <a:off x="468313" y="333375"/>
            <a:ext cx="8229600" cy="633413"/>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4000" b="1" dirty="0">
                <a:latin typeface="+mn-lt"/>
                <a:ea typeface="ＭＳ Ｐゴシック" pitchFamily="34" charset="-128"/>
                <a:cs typeface="Arial" charset="0"/>
              </a:rPr>
              <a:t>Astrid: </a:t>
            </a:r>
            <a:br>
              <a:rPr lang="en-GB" sz="4000" b="1" dirty="0">
                <a:latin typeface="+mn-lt"/>
                <a:ea typeface="ＭＳ Ｐゴシック" pitchFamily="34" charset="-128"/>
                <a:cs typeface="Arial" charset="0"/>
              </a:rPr>
            </a:br>
            <a:r>
              <a:rPr lang="en-GB" sz="4000" b="1" dirty="0">
                <a:latin typeface="+mn-lt"/>
                <a:ea typeface="ＭＳ Ｐゴシック" pitchFamily="34" charset="-128"/>
                <a:cs typeface="Arial" charset="0"/>
              </a:rPr>
              <a:t>What emergency treatment?</a:t>
            </a:r>
            <a:endParaRPr lang="en-US" sz="4000" b="1" dirty="0">
              <a:latin typeface="+mn-lt"/>
              <a:ea typeface="ＭＳ Ｐゴシック" pitchFamily="34" charset="-128"/>
              <a:cs typeface="Arial" charset="0"/>
            </a:endParaRPr>
          </a:p>
        </p:txBody>
      </p:sp>
      <p:sp>
        <p:nvSpPr>
          <p:cNvPr id="2" name="Rectangle 1">
            <a:extLst>
              <a:ext uri="{FF2B5EF4-FFF2-40B4-BE49-F238E27FC236}">
                <a16:creationId xmlns:a16="http://schemas.microsoft.com/office/drawing/2014/main" id="{6A80CC47-8271-3F61-0D7D-2B6DCF9F893C}"/>
              </a:ext>
            </a:extLst>
          </p:cNvPr>
          <p:cNvSpPr/>
          <p:nvPr/>
        </p:nvSpPr>
        <p:spPr>
          <a:xfrm>
            <a:off x="3369218" y="2383970"/>
            <a:ext cx="2220686" cy="414065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9B0146D2-A5CF-4139-16BD-A3CEE0E27DAC}"/>
              </a:ext>
            </a:extLst>
          </p:cNvPr>
          <p:cNvSpPr/>
          <p:nvPr/>
        </p:nvSpPr>
        <p:spPr>
          <a:xfrm>
            <a:off x="5834743" y="2428940"/>
            <a:ext cx="2698070" cy="414065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828292" y="570882"/>
            <a:ext cx="6709166" cy="896970"/>
          </a:xfrm>
          <a:noFill/>
          <a:ln>
            <a:miter lim="800000"/>
            <a:headEnd/>
            <a:tailEnd/>
          </a:ln>
        </p:spPr>
        <p:txBody>
          <a:bodyPr wrap="square" lIns="91440" tIns="45720" rIns="91440" bIns="45720" numCol="1" anchor="t" anchorCtr="0" compatLnSpc="1">
            <a:prstTxWarp prst="textNoShape">
              <a:avLst/>
            </a:prstTxWarp>
          </a:bodyPr>
          <a:lstStyle/>
          <a:p>
            <a:pPr eaLnBrk="1" hangingPunct="1"/>
            <a:r>
              <a:rPr lang="en-GB" b="1" dirty="0">
                <a:ea typeface="ＭＳ Ｐゴシック" pitchFamily="34" charset="-128"/>
                <a:cs typeface="Arial" charset="0"/>
              </a:rPr>
              <a:t>Buddy</a:t>
            </a:r>
            <a:endParaRPr lang="en-US" b="1" dirty="0">
              <a:ea typeface="ＭＳ Ｐゴシック" pitchFamily="34" charset="-128"/>
              <a:cs typeface="Arial" charset="0"/>
            </a:endParaRPr>
          </a:p>
        </p:txBody>
      </p:sp>
      <p:sp>
        <p:nvSpPr>
          <p:cNvPr id="20483" name="Rectangle 3"/>
          <p:cNvSpPr>
            <a:spLocks noGrp="1" noChangeArrowheads="1"/>
          </p:cNvSpPr>
          <p:nvPr>
            <p:ph idx="1"/>
          </p:nvPr>
        </p:nvSpPr>
        <p:spPr bwMode="auto">
          <a:noFill/>
          <a:ln>
            <a:miter lim="800000"/>
            <a:headEnd/>
            <a:tailEnd/>
          </a:ln>
        </p:spPr>
        <p:txBody>
          <a:bodyPr wrap="square" lIns="91440" tIns="45720" rIns="91440" bIns="45720" numCol="1" anchor="t" anchorCtr="0" compatLnSpc="1">
            <a:prstTxWarp prst="textNoShape">
              <a:avLst/>
            </a:prstTxWarp>
          </a:bodyPr>
          <a:lstStyle/>
          <a:p>
            <a:pPr marL="0" indent="0" eaLnBrk="1" hangingPunct="1">
              <a:buNone/>
            </a:pPr>
            <a:r>
              <a:rPr lang="en-GB" dirty="0">
                <a:ea typeface="ＭＳ Ｐゴシック" pitchFamily="34" charset="-128"/>
                <a:cs typeface="Arial" charset="0"/>
              </a:rPr>
              <a:t>Buddy is a two month old baby with a runny nose and a cough for two days.  </a:t>
            </a:r>
          </a:p>
          <a:p>
            <a:pPr marL="0" indent="0" eaLnBrk="1" hangingPunct="1">
              <a:buNone/>
            </a:pPr>
            <a:endParaRPr lang="en-GB" dirty="0">
              <a:ea typeface="ＭＳ Ｐゴシック" pitchFamily="34" charset="-128"/>
              <a:cs typeface="Arial" charset="0"/>
            </a:endParaRPr>
          </a:p>
          <a:p>
            <a:pPr marL="0" indent="0" eaLnBrk="1" hangingPunct="1">
              <a:buNone/>
            </a:pPr>
            <a:r>
              <a:rPr lang="en-GB" dirty="0">
                <a:ea typeface="ＭＳ Ｐゴシック" pitchFamily="34" charset="-128"/>
                <a:cs typeface="Arial" charset="0"/>
              </a:rPr>
              <a:t>Now his feeding is poor and he is sleeping more than usual.  His mother is worried about his breathing.</a:t>
            </a:r>
            <a:endParaRPr lang="en-US" dirty="0">
              <a:ea typeface="ＭＳ Ｐゴシック" pitchFamily="34" charset="-128"/>
              <a:cs typeface="Arial"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GB" sz="3600" b="1" dirty="0">
                <a:ea typeface="ＭＳ Ｐゴシック" pitchFamily="34" charset="-128"/>
                <a:cs typeface="Arial" charset="0"/>
              </a:rPr>
              <a:t>Buddy: </a:t>
            </a:r>
            <a:r>
              <a:rPr lang="en-GB" sz="3600" dirty="0">
                <a:ea typeface="ＭＳ Ｐゴシック" pitchFamily="34" charset="-128"/>
                <a:cs typeface="Arial" charset="0"/>
              </a:rPr>
              <a:t>Primary assessment and resuscitation</a:t>
            </a:r>
            <a:endParaRPr lang="en-US" sz="3600" dirty="0">
              <a:ea typeface="ＭＳ Ｐゴシック" pitchFamily="34" charset="-128"/>
              <a:cs typeface="Arial" charset="0"/>
            </a:endParaRPr>
          </a:p>
        </p:txBody>
      </p:sp>
      <p:graphicFrame>
        <p:nvGraphicFramePr>
          <p:cNvPr id="234524" name="Group 28"/>
          <p:cNvGraphicFramePr>
            <a:graphicFrameLocks noGrp="1"/>
          </p:cNvGraphicFramePr>
          <p:nvPr>
            <p:ph idx="1"/>
            <p:extLst>
              <p:ext uri="{D42A27DB-BD31-4B8C-83A1-F6EECF244321}">
                <p14:modId xmlns:p14="http://schemas.microsoft.com/office/powerpoint/2010/main" val="2696677498"/>
              </p:ext>
            </p:extLst>
          </p:nvPr>
        </p:nvGraphicFramePr>
        <p:xfrm>
          <a:off x="828675" y="1919288"/>
          <a:ext cx="7858124" cy="4913408"/>
        </p:xfrm>
        <a:graphic>
          <a:graphicData uri="http://schemas.openxmlformats.org/drawingml/2006/table">
            <a:tbl>
              <a:tblPr/>
              <a:tblGrid>
                <a:gridCol w="699784">
                  <a:extLst>
                    <a:ext uri="{9D8B030D-6E8A-4147-A177-3AD203B41FA5}">
                      <a16:colId xmlns:a16="http://schemas.microsoft.com/office/drawing/2014/main" val="20000"/>
                    </a:ext>
                  </a:extLst>
                </a:gridCol>
                <a:gridCol w="3131373">
                  <a:extLst>
                    <a:ext uri="{9D8B030D-6E8A-4147-A177-3AD203B41FA5}">
                      <a16:colId xmlns:a16="http://schemas.microsoft.com/office/drawing/2014/main" val="20001"/>
                    </a:ext>
                  </a:extLst>
                </a:gridCol>
                <a:gridCol w="4026967">
                  <a:extLst>
                    <a:ext uri="{9D8B030D-6E8A-4147-A177-3AD203B41FA5}">
                      <a16:colId xmlns:a16="http://schemas.microsoft.com/office/drawing/2014/main" val="20002"/>
                    </a:ext>
                  </a:extLst>
                </a:gridCol>
              </a:tblGrid>
              <a:tr h="457226">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400" b="0" i="0" u="none" strike="noStrike" cap="none" normalizeH="0" baseline="0" dirty="0">
                        <a:ln>
                          <a:noFill/>
                        </a:ln>
                        <a:solidFill>
                          <a:schemeClr val="tx1"/>
                        </a:solidFill>
                        <a:effectLst/>
                        <a:latin typeface="Arial" pitchFamily="34" charset="0"/>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Arial" pitchFamily="34" charset="0"/>
                          <a:cs typeface="Arial" pitchFamily="34" charset="0"/>
                        </a:rPr>
                        <a:t>On examination</a:t>
                      </a:r>
                      <a:endParaRPr kumimoji="0" lang="en-US" sz="2400" b="1" i="0" u="none" strike="noStrike" cap="none" normalizeH="0" baseline="0" dirty="0">
                        <a:ln>
                          <a:noFill/>
                        </a:ln>
                        <a:solidFill>
                          <a:srgbClr val="92D050"/>
                        </a:solidFill>
                        <a:effectLst/>
                        <a:latin typeface="Arial" pitchFamily="34" charset="0"/>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400" b="1" i="0" u="none" strike="noStrike" cap="none" normalizeH="0" baseline="0" dirty="0">
                          <a:ln>
                            <a:noFill/>
                          </a:ln>
                          <a:solidFill>
                            <a:srgbClr val="92D050"/>
                          </a:solidFill>
                          <a:effectLst/>
                          <a:latin typeface="Arial" pitchFamily="34" charset="0"/>
                          <a:cs typeface="Arial" pitchFamily="34" charset="0"/>
                        </a:rPr>
                        <a:t>Resuscitation</a:t>
                      </a:r>
                      <a:endParaRPr kumimoji="0" lang="en-US" sz="2400" b="1" i="0" u="none" strike="noStrike" cap="none" normalizeH="0" baseline="0" dirty="0">
                        <a:ln>
                          <a:noFill/>
                        </a:ln>
                        <a:solidFill>
                          <a:srgbClr val="92D050"/>
                        </a:solidFill>
                        <a:effectLst/>
                        <a:latin typeface="Arial" pitchFamily="34" charset="0"/>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737">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A</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Patent</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Call for help</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GB" sz="2800" b="0" i="0" u="none" strike="noStrike" cap="none" normalizeH="0" baseline="0" dirty="0">
                        <a:ln>
                          <a:noFill/>
                        </a:ln>
                        <a:solidFill>
                          <a:schemeClr val="accent6">
                            <a:lumMod val="50000"/>
                          </a:schemeClr>
                        </a:solidFill>
                        <a:effectLst/>
                        <a:latin typeface="+mn-lt"/>
                        <a:cs typeface="Arial" pitchFamily="34" charset="0"/>
                      </a:endParaRP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Maintain airway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High flow oxygen via face mask</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Blood glucose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Monitor for apnoea</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1" i="0" u="none" strike="noStrike" cap="none" normalizeH="0" baseline="0" dirty="0">
                          <a:ln>
                            <a:noFill/>
                          </a:ln>
                          <a:solidFill>
                            <a:schemeClr val="accent6">
                              <a:lumMod val="75000"/>
                            </a:schemeClr>
                          </a:solidFill>
                          <a:effectLst/>
                          <a:latin typeface="+mn-lt"/>
                          <a:cs typeface="Arial" pitchFamily="34" charset="0"/>
                        </a:rPr>
                        <a:t>Reassess</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endParaRPr kumimoji="0" lang="en-US" sz="2400" b="0" i="0" u="none" strike="noStrike" cap="none" normalizeH="0" baseline="0" dirty="0">
                        <a:ln>
                          <a:noFill/>
                        </a:ln>
                        <a:solidFill>
                          <a:srgbClr val="FFFF00"/>
                        </a:solidFill>
                        <a:effectLst/>
                        <a:latin typeface="Arial" pitchFamily="34" charset="0"/>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35101">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B</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Expiratory wheeze</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Recession +</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SpO</a:t>
                      </a:r>
                      <a:r>
                        <a:rPr kumimoji="0" lang="en-GB" sz="2800" b="0" i="0" u="none" strike="noStrike" cap="none" normalizeH="0" baseline="-25000" dirty="0">
                          <a:ln>
                            <a:noFill/>
                          </a:ln>
                          <a:solidFill>
                            <a:schemeClr val="tx1"/>
                          </a:solidFill>
                          <a:effectLst/>
                          <a:latin typeface="+mn-lt"/>
                          <a:cs typeface="Arial" pitchFamily="34" charset="0"/>
                        </a:rPr>
                        <a:t>2</a:t>
                      </a:r>
                      <a:r>
                        <a:rPr kumimoji="0" lang="en-GB" sz="2800" b="0" i="0" u="none" strike="noStrike" cap="none" normalizeH="0" baseline="0" dirty="0">
                          <a:ln>
                            <a:noFill/>
                          </a:ln>
                          <a:solidFill>
                            <a:schemeClr val="tx1"/>
                          </a:solidFill>
                          <a:effectLst/>
                          <a:latin typeface="+mn-lt"/>
                          <a:cs typeface="Arial" pitchFamily="34" charset="0"/>
                        </a:rPr>
                        <a:t> 90% in air</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2"/>
                  </a:ext>
                </a:extLst>
              </a:tr>
              <a:tr h="904023">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C</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Heart rate 180/min</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Pale</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3"/>
                  </a:ext>
                </a:extLst>
              </a:tr>
              <a:tr h="1213099">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3200" b="1" i="0" u="none" strike="noStrike" cap="none" normalizeH="0" baseline="0" dirty="0">
                          <a:ln>
                            <a:noFill/>
                          </a:ln>
                          <a:solidFill>
                            <a:schemeClr val="tx1"/>
                          </a:solidFill>
                          <a:effectLst/>
                          <a:latin typeface="+mn-lt"/>
                          <a:cs typeface="Arial" pitchFamily="34" charset="0"/>
                        </a:rPr>
                        <a:t>D</a:t>
                      </a:r>
                      <a:endParaRPr kumimoji="0" lang="en-US" sz="3200" b="1"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Drowsy</a:t>
                      </a:r>
                    </a:p>
                    <a:p>
                      <a:pPr marL="0" marR="0" lvl="0" indent="0" algn="l" defTabSz="914400" rtl="0" eaLnBrk="1" fontAlgn="base" latinLnBrk="0" hangingPunct="1">
                        <a:lnSpc>
                          <a:spcPct val="100000"/>
                        </a:lnSpc>
                        <a:spcBef>
                          <a:spcPct val="20000"/>
                        </a:spcBef>
                        <a:spcAft>
                          <a:spcPct val="0"/>
                        </a:spcAft>
                        <a:buClr>
                          <a:srgbClr val="B2B2B2"/>
                        </a:buClr>
                        <a:buSzTx/>
                        <a:buFontTx/>
                        <a:buNone/>
                        <a:tabLst/>
                      </a:pPr>
                      <a:r>
                        <a:rPr kumimoji="0" lang="en-GB" sz="2800" b="0" i="0" u="none" strike="noStrike" cap="none" normalizeH="0" baseline="0" dirty="0">
                          <a:ln>
                            <a:noFill/>
                          </a:ln>
                          <a:solidFill>
                            <a:schemeClr val="tx1"/>
                          </a:solidFill>
                          <a:effectLst/>
                          <a:latin typeface="+mn-lt"/>
                          <a:cs typeface="Arial" pitchFamily="34" charset="0"/>
                        </a:rPr>
                        <a:t>A</a:t>
                      </a:r>
                      <a:r>
                        <a:rPr kumimoji="0" lang="en-GB" sz="2800" b="1" i="0" u="none" strike="noStrike" cap="none" normalizeH="0" baseline="0" dirty="0">
                          <a:ln>
                            <a:noFill/>
                          </a:ln>
                          <a:solidFill>
                            <a:srgbClr val="C00000"/>
                          </a:solidFill>
                          <a:effectLst/>
                          <a:latin typeface="+mn-lt"/>
                          <a:cs typeface="Arial" pitchFamily="34" charset="0"/>
                        </a:rPr>
                        <a:t>V</a:t>
                      </a:r>
                      <a:r>
                        <a:rPr kumimoji="0" lang="en-GB" sz="2800" b="0" i="0" u="none" strike="noStrike" cap="none" normalizeH="0" baseline="0" dirty="0">
                          <a:ln>
                            <a:noFill/>
                          </a:ln>
                          <a:solidFill>
                            <a:schemeClr val="tx1"/>
                          </a:solidFill>
                          <a:effectLst/>
                          <a:latin typeface="+mn-lt"/>
                          <a:cs typeface="Arial" pitchFamily="34" charset="0"/>
                        </a:rPr>
                        <a:t>PU</a:t>
                      </a:r>
                      <a:endParaRPr kumimoji="0" lang="en-US" sz="2800" b="0" i="0" u="none" strike="noStrike" cap="none" normalizeH="0" baseline="0" dirty="0">
                        <a:ln>
                          <a:noFill/>
                        </a:ln>
                        <a:solidFill>
                          <a:schemeClr val="tx1"/>
                        </a:solidFill>
                        <a:effectLst/>
                        <a:latin typeface="+mn-lt"/>
                        <a:cs typeface="Arial" pitchFamily="34" charset="0"/>
                      </a:endParaRPr>
                    </a:p>
                  </a:txBody>
                  <a:tcPr marL="92449" marR="92449"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4"/>
                  </a:ext>
                </a:extLst>
              </a:tr>
            </a:tbl>
          </a:graphicData>
        </a:graphic>
      </p:graphicFrame>
      <p:sp>
        <p:nvSpPr>
          <p:cNvPr id="234522" name="Rectangle 26"/>
          <p:cNvSpPr>
            <a:spLocks noChangeArrowheads="1"/>
          </p:cNvSpPr>
          <p:nvPr/>
        </p:nvSpPr>
        <p:spPr bwMode="auto">
          <a:xfrm>
            <a:off x="4757737" y="2393812"/>
            <a:ext cx="3956755" cy="3964359"/>
          </a:xfrm>
          <a:prstGeom prst="rect">
            <a:avLst/>
          </a:prstGeom>
          <a:solidFill>
            <a:schemeClr val="bg1"/>
          </a:solidFill>
          <a:ln w="9525">
            <a:noFill/>
            <a:miter lim="800000"/>
            <a:headEnd/>
            <a:tailEnd/>
          </a:ln>
        </p:spPr>
        <p:txBody>
          <a:bodyPr wrap="none" anchor="ctr"/>
          <a:lstStyle/>
          <a:p>
            <a:pPr algn="ct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234522"/>
                                        </p:tgtEl>
                                      </p:cBhvr>
                                    </p:animEffect>
                                    <p:set>
                                      <p:cBhvr>
                                        <p:cTn id="7" dur="1" fill="hold">
                                          <p:stCondLst>
                                            <p:cond delay="1999"/>
                                          </p:stCondLst>
                                        </p:cTn>
                                        <p:tgtEl>
                                          <p:spTgt spid="2345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22" grpId="0" animBg="1"/>
    </p:bldLst>
  </p:timing>
</p:sld>
</file>

<file path=ppt/theme/theme1.xml><?xml version="1.0" encoding="utf-8"?>
<a:theme xmlns:a="http://schemas.openxmlformats.org/drawingml/2006/main" name="APLS f2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APLS f2f</Template>
  <TotalTime>1869</TotalTime>
  <Words>2643</Words>
  <Application>Microsoft Macintosh PowerPoint</Application>
  <PresentationFormat>On-screen Show (4:3)</PresentationFormat>
  <Paragraphs>522</Paragraphs>
  <Slides>28</Slides>
  <Notes>28</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28</vt:i4>
      </vt:variant>
    </vt:vector>
  </HeadingPairs>
  <TitlesOfParts>
    <vt:vector size="35" baseType="lpstr">
      <vt:lpstr>ＭＳ Ｐゴシック</vt:lpstr>
      <vt:lpstr>Arial</vt:lpstr>
      <vt:lpstr>Calibri</vt:lpstr>
      <vt:lpstr>APLS f2f</vt:lpstr>
      <vt:lpstr>Custom Design</vt:lpstr>
      <vt:lpstr>1_Custom Design</vt:lpstr>
      <vt:lpstr>2_Custom Design</vt:lpstr>
      <vt:lpstr>PowerPoint Presentation</vt:lpstr>
      <vt:lpstr>Seriously Ill Child</vt:lpstr>
      <vt:lpstr>PowerPoint Presentation</vt:lpstr>
      <vt:lpstr>Rapid assessment</vt:lpstr>
      <vt:lpstr>Astrid</vt:lpstr>
      <vt:lpstr>Astrid: Primary assessment &amp; resuscitation</vt:lpstr>
      <vt:lpstr>Astrid:  What emergency treatment?</vt:lpstr>
      <vt:lpstr>Buddy</vt:lpstr>
      <vt:lpstr>Buddy: Primary assessment and resuscitation</vt:lpstr>
      <vt:lpstr>Buddy: What emergency treatment?</vt:lpstr>
      <vt:lpstr>Cassie</vt:lpstr>
      <vt:lpstr>Cassie: Primary assessment and resuscitation</vt:lpstr>
      <vt:lpstr>Cassie: What emergency treatment?</vt:lpstr>
      <vt:lpstr>Dinesh</vt:lpstr>
      <vt:lpstr>Dinesh: Primary assessment and resuscitation</vt:lpstr>
      <vt:lpstr>Dinesh: What emergency treatment?</vt:lpstr>
      <vt:lpstr>PowerPoint Presentation</vt:lpstr>
      <vt:lpstr>Summary Rapid assessment</vt:lpstr>
      <vt:lpstr>PowerPoint Presentation</vt:lpstr>
      <vt:lpstr>PowerPoint Presentation</vt:lpstr>
      <vt:lpstr>Astrid: Primary assessment and resuscitation</vt:lpstr>
      <vt:lpstr>Astrid:  What emergency treatment?</vt:lpstr>
      <vt:lpstr>Buddy: Primary assessment and resuscitation</vt:lpstr>
      <vt:lpstr>Buddy:  What emergency treatment?</vt:lpstr>
      <vt:lpstr>Cassie: Primary assessment and resuscitation</vt:lpstr>
      <vt:lpstr>Cassie:  What emergency treatment?</vt:lpstr>
      <vt:lpstr>Dinesh: Primary assessment and resuscitation</vt:lpstr>
      <vt:lpstr>Dinesh:  What emergency treatment?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janes</dc:creator>
  <cp:lastModifiedBy>Noel Roberts</cp:lastModifiedBy>
  <cp:revision>51</cp:revision>
  <dcterms:created xsi:type="dcterms:W3CDTF">2015-03-20T04:51:28Z</dcterms:created>
  <dcterms:modified xsi:type="dcterms:W3CDTF">2024-11-11T23:01:53Z</dcterms:modified>
</cp:coreProperties>
</file>