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 id="2147483670" r:id="rId3"/>
    <p:sldMasterId id="2147483672" r:id="rId4"/>
    <p:sldMasterId id="2147483702" r:id="rId5"/>
  </p:sldMasterIdLst>
  <p:notesMasterIdLst>
    <p:notesMasterId r:id="rId35"/>
  </p:notesMasterIdLst>
  <p:sldIdLst>
    <p:sldId id="257" r:id="rId6"/>
    <p:sldId id="258" r:id="rId7"/>
    <p:sldId id="259" r:id="rId8"/>
    <p:sldId id="304" r:id="rId9"/>
    <p:sldId id="262" r:id="rId10"/>
    <p:sldId id="263" r:id="rId11"/>
    <p:sldId id="264" r:id="rId12"/>
    <p:sldId id="298" r:id="rId13"/>
    <p:sldId id="274" r:id="rId14"/>
    <p:sldId id="268" r:id="rId15"/>
    <p:sldId id="310" r:id="rId16"/>
    <p:sldId id="307" r:id="rId17"/>
    <p:sldId id="308" r:id="rId18"/>
    <p:sldId id="309" r:id="rId19"/>
    <p:sldId id="277" r:id="rId20"/>
    <p:sldId id="278" r:id="rId21"/>
    <p:sldId id="300" r:id="rId22"/>
    <p:sldId id="301" r:id="rId23"/>
    <p:sldId id="302" r:id="rId24"/>
    <p:sldId id="283" r:id="rId25"/>
    <p:sldId id="284" r:id="rId26"/>
    <p:sldId id="305" r:id="rId27"/>
    <p:sldId id="306" r:id="rId28"/>
    <p:sldId id="288" r:id="rId29"/>
    <p:sldId id="290" r:id="rId30"/>
    <p:sldId id="291" r:id="rId31"/>
    <p:sldId id="294" r:id="rId32"/>
    <p:sldId id="297" r:id="rId33"/>
    <p:sldId id="296" r:id="rId3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7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79242" autoAdjust="0"/>
  </p:normalViewPr>
  <p:slideViewPr>
    <p:cSldViewPr snapToGrid="0" snapToObjects="1" showGuides="1">
      <p:cViewPr varScale="1">
        <p:scale>
          <a:sx n="88" d="100"/>
          <a:sy n="88" d="100"/>
        </p:scale>
        <p:origin x="2274" y="66"/>
      </p:cViewPr>
      <p:guideLst>
        <p:guide orient="horz" pos="7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79229ACC-D220-874A-B38E-E0F1B880E052}" type="datetimeFigureOut">
              <a:rPr lang="en-US"/>
              <a:pPr>
                <a:defRPr/>
              </a:pPr>
              <a:t>2/12/2025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C63ACAC1-9106-A445-8573-DE3AF022C2B7}" type="slidenum">
              <a:rPr lang="en-US"/>
              <a:pPr>
                <a:defRPr/>
              </a:pPr>
              <a:t>‹#›</a:t>
            </a:fld>
            <a:endParaRPr lang="en-US"/>
          </a:p>
        </p:txBody>
      </p:sp>
    </p:spTree>
    <p:extLst>
      <p:ext uri="{BB962C8B-B14F-4D97-AF65-F5344CB8AC3E}">
        <p14:creationId xmlns:p14="http://schemas.microsoft.com/office/powerpoint/2010/main" val="718104057"/>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b="1" dirty="0">
                <a:latin typeface="Calibri" charset="0"/>
              </a:rPr>
              <a:t>Please</a:t>
            </a:r>
            <a:r>
              <a:rPr lang="en-GB" b="1" baseline="0" dirty="0">
                <a:latin typeface="Calibri" charset="0"/>
              </a:rPr>
              <a:t> read the notes under the slides</a:t>
            </a:r>
            <a:endParaRPr lang="en-GB" b="1" dirty="0">
              <a:latin typeface="Calibri" charset="0"/>
            </a:endParaRPr>
          </a:p>
          <a:p>
            <a:pPr eaLnBrk="1" hangingPunct="1">
              <a:spcBef>
                <a:spcPct val="0"/>
              </a:spcBef>
            </a:pPr>
            <a:endParaRPr lang="en-AU" dirty="0">
              <a:latin typeface="Calibri" charset="0"/>
            </a:endParaRPr>
          </a:p>
          <a:p>
            <a:pPr eaLnBrk="1" hangingPunct="1">
              <a:spcBef>
                <a:spcPct val="0"/>
              </a:spcBef>
            </a:pPr>
            <a:r>
              <a:rPr lang="en-AU" dirty="0">
                <a:latin typeface="Calibri" charset="0"/>
              </a:rPr>
              <a:t>For use with APLS </a:t>
            </a:r>
            <a:r>
              <a:rPr lang="en-AU">
                <a:latin typeface="Calibri" charset="0"/>
              </a:rPr>
              <a:t>ANZ 7</a:t>
            </a:r>
            <a:r>
              <a:rPr lang="en-AU" baseline="30000">
                <a:latin typeface="Calibri" charset="0"/>
              </a:rPr>
              <a:t>th</a:t>
            </a:r>
            <a:r>
              <a:rPr lang="en-AU">
                <a:latin typeface="Calibri" charset="0"/>
              </a:rPr>
              <a:t> Ed manual</a:t>
            </a:r>
            <a:endParaRPr lang="en-AU" dirty="0">
              <a:latin typeface="Calibri" charset="0"/>
            </a:endParaRP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9687589F-32A5-8F40-A4FF-8FE3F2690471}" type="slidenum">
              <a:rPr lang="en-AU" sz="1200"/>
              <a:pPr/>
              <a:t>1</a:t>
            </a:fld>
            <a:endParaRPr lang="en-AU" sz="1200"/>
          </a:p>
        </p:txBody>
      </p:sp>
    </p:spTree>
    <p:extLst>
      <p:ext uri="{BB962C8B-B14F-4D97-AF65-F5344CB8AC3E}">
        <p14:creationId xmlns:p14="http://schemas.microsoft.com/office/powerpoint/2010/main" val="1909744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dirty="0">
                <a:latin typeface="Calibri" charset="0"/>
              </a:rPr>
              <a:t> Cx5</a:t>
            </a:r>
            <a:endParaRPr lang="en-US" dirty="0">
              <a:latin typeface="Calibri" charset="0"/>
            </a:endParaRPr>
          </a:p>
          <a:p>
            <a:pPr eaLnBrk="1" hangingPunct="1"/>
            <a:r>
              <a:rPr lang="en-US" dirty="0">
                <a:latin typeface="Arial" charset="0"/>
              </a:rPr>
              <a:t>DIAGNOSIS - C4 fracture</a:t>
            </a:r>
          </a:p>
          <a:p>
            <a:pPr eaLnBrk="1" hangingPunct="1"/>
            <a:endParaRPr lang="en-US" dirty="0">
              <a:latin typeface="Arial" charset="0"/>
            </a:endParaRPr>
          </a:p>
          <a:p>
            <a:pPr eaLnBrk="1" hangingPunct="1"/>
            <a:r>
              <a:rPr lang="en-US" dirty="0">
                <a:latin typeface="Arial" charset="0"/>
              </a:rPr>
              <a:t>KEY FEATURES</a:t>
            </a:r>
          </a:p>
          <a:p>
            <a:pPr eaLnBrk="1" hangingPunct="1"/>
            <a:endParaRPr lang="en-US" dirty="0">
              <a:latin typeface="Arial" charset="0"/>
            </a:endParaRPr>
          </a:p>
          <a:p>
            <a:pPr eaLnBrk="1" hangingPunct="1">
              <a:buFontTx/>
              <a:buChar char="•"/>
            </a:pPr>
            <a:r>
              <a:rPr lang="en-US" dirty="0">
                <a:latin typeface="Arial" charset="0"/>
              </a:rPr>
              <a:t>abnormal alignment at C4/5</a:t>
            </a:r>
          </a:p>
          <a:p>
            <a:pPr eaLnBrk="1" hangingPunct="1">
              <a:buFontTx/>
              <a:buChar char="•"/>
            </a:pPr>
            <a:r>
              <a:rPr lang="en-US" dirty="0">
                <a:latin typeface="Arial" charset="0"/>
              </a:rPr>
              <a:t>abnormal shape to C4 vertebral body</a:t>
            </a:r>
          </a:p>
          <a:p>
            <a:pPr eaLnBrk="1" hangingPunct="1">
              <a:buFontTx/>
              <a:buChar char="•"/>
            </a:pPr>
            <a:r>
              <a:rPr lang="en-US" dirty="0">
                <a:latin typeface="Arial" charset="0"/>
              </a:rPr>
              <a:t>extensive prevertebral soft tissue swelling</a:t>
            </a:r>
          </a:p>
          <a:p>
            <a:pPr eaLnBrk="1" hangingPunct="1"/>
            <a:endParaRPr lang="en-US" dirty="0">
              <a:latin typeface="Arial" charset="0"/>
            </a:endParaRP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7FE9433B-DC56-314D-84A7-13B71F58F668}" type="slidenum">
              <a:rPr lang="en-AU" sz="1200"/>
              <a:pPr/>
              <a:t>10</a:t>
            </a:fld>
            <a:endParaRPr lang="en-AU" sz="1200"/>
          </a:p>
        </p:txBody>
      </p:sp>
    </p:spTree>
    <p:extLst>
      <p:ext uri="{BB962C8B-B14F-4D97-AF65-F5344CB8AC3E}">
        <p14:creationId xmlns:p14="http://schemas.microsoft.com/office/powerpoint/2010/main" val="3443583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latin typeface="Arial" charset="0"/>
              </a:rPr>
              <a:t> Ch1</a:t>
            </a:r>
            <a:endParaRPr lang="en-US">
              <a:latin typeface="Calibri" charset="0"/>
            </a:endParaRPr>
          </a:p>
          <a:p>
            <a:r>
              <a:rPr lang="en-US">
                <a:latin typeface="Arial" charset="0"/>
              </a:rPr>
              <a:t>TYPE - PA vs AP</a:t>
            </a:r>
          </a:p>
          <a:p>
            <a:r>
              <a:rPr lang="en-US">
                <a:latin typeface="Arial" charset="0"/>
              </a:rPr>
              <a:t>              AP- patient ill</a:t>
            </a:r>
          </a:p>
          <a:p>
            <a:r>
              <a:rPr lang="en-US">
                <a:latin typeface="Arial" charset="0"/>
              </a:rPr>
              <a:t>                   - pitfalls - enlarged heart, enlarged mediastinum, high diaphragms</a:t>
            </a:r>
          </a:p>
          <a:p>
            <a:r>
              <a:rPr lang="en-US">
                <a:latin typeface="Arial" charset="0"/>
              </a:rPr>
              <a:t>              supine - seriously ill +</a:t>
            </a:r>
          </a:p>
          <a:p>
            <a:r>
              <a:rPr lang="en-US">
                <a:latin typeface="Arial" charset="0"/>
              </a:rPr>
              <a:t>                         -  pitfalls - upper lobe blood diversion:  may miss                      pneumothorax (as sits anteriorly):  may miss pleural fluid (as sits posteriorly)</a:t>
            </a:r>
          </a:p>
          <a:p>
            <a:r>
              <a:rPr lang="en-US">
                <a:latin typeface="Arial" charset="0"/>
              </a:rPr>
              <a:t>ROTATION</a:t>
            </a:r>
          </a:p>
          <a:p>
            <a:r>
              <a:rPr lang="en-US">
                <a:latin typeface="Arial" charset="0"/>
              </a:rPr>
              <a:t>DEGREE OF INSPIRATION</a:t>
            </a:r>
          </a:p>
          <a:p>
            <a:r>
              <a:rPr lang="en-US">
                <a:latin typeface="Arial" charset="0"/>
              </a:rPr>
              <a:t>MEDICAL EQUIPMENT</a:t>
            </a:r>
          </a:p>
          <a:p>
            <a:r>
              <a:rPr lang="en-US">
                <a:latin typeface="Arial" charset="0"/>
              </a:rPr>
              <a:t>MEDIASTINUM</a:t>
            </a:r>
          </a:p>
          <a:p>
            <a:r>
              <a:rPr lang="en-US">
                <a:latin typeface="Arial" charset="0"/>
              </a:rPr>
              <a:t>HEART SIZE - should be less than half of internal thoracic diameter</a:t>
            </a:r>
          </a:p>
          <a:p>
            <a:r>
              <a:rPr lang="en-US">
                <a:latin typeface="Arial" charset="0"/>
              </a:rPr>
              <a:t>DIAPHRAGM - outline</a:t>
            </a:r>
          </a:p>
          <a:p>
            <a:r>
              <a:rPr lang="en-US">
                <a:latin typeface="Arial" charset="0"/>
              </a:rPr>
              <a:t>LUNG FIELDS - airspace opacity</a:t>
            </a:r>
          </a:p>
          <a:p>
            <a:r>
              <a:rPr lang="en-US">
                <a:latin typeface="Arial" charset="0"/>
              </a:rPr>
              <a:t>                           - pneumothorax: pneumomediastinum</a:t>
            </a:r>
          </a:p>
          <a:p>
            <a:r>
              <a:rPr lang="en-US">
                <a:latin typeface="Arial" charset="0"/>
              </a:rPr>
              <a:t>BONES - esp ribs,clavicle, spine, sternum</a:t>
            </a:r>
          </a:p>
          <a:p>
            <a:r>
              <a:rPr lang="en-US">
                <a:latin typeface="Arial" charset="0"/>
              </a:rPr>
              <a:t>SOFT TISSUE - S/C emphysema</a:t>
            </a:r>
          </a:p>
          <a:p>
            <a:r>
              <a:rPr lang="en-US">
                <a:latin typeface="Arial" charset="0"/>
              </a:rPr>
              <a:t>                         - under diaphragm</a:t>
            </a:r>
            <a:endParaRPr lang="en-US">
              <a:latin typeface="Calibri" charset="0"/>
            </a:endParaRP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552E5024-B05C-D54D-AA2E-9EBCDB903AC2}" type="slidenum">
              <a:rPr lang="en-AU" sz="1200"/>
              <a:pPr/>
              <a:t>15</a:t>
            </a:fld>
            <a:endParaRPr lang="en-AU" sz="1200"/>
          </a:p>
        </p:txBody>
      </p:sp>
    </p:spTree>
    <p:extLst>
      <p:ext uri="{BB962C8B-B14F-4D97-AF65-F5344CB8AC3E}">
        <p14:creationId xmlns:p14="http://schemas.microsoft.com/office/powerpoint/2010/main" val="4264679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latin typeface="Calibri" charset="0"/>
              </a:rPr>
              <a:t> </a:t>
            </a:r>
            <a:endParaRPr lang="en-US">
              <a:latin typeface="Calibri" charset="0"/>
            </a:endParaRPr>
          </a:p>
          <a:p>
            <a:r>
              <a:rPr lang="en-US">
                <a:latin typeface="Arial" charset="0"/>
              </a:rPr>
              <a:t>DIAGNOSIS - right lower lobe lung contusion		 </a:t>
            </a:r>
            <a:r>
              <a:rPr lang="en-US" b="1">
                <a:latin typeface="Arial" charset="0"/>
              </a:rPr>
              <a:t>Ch2</a:t>
            </a:r>
            <a:endParaRPr lang="en-US">
              <a:latin typeface="Arial" charset="0"/>
            </a:endParaRPr>
          </a:p>
          <a:p>
            <a:endParaRPr lang="en-US">
              <a:latin typeface="Arial" charset="0"/>
            </a:endParaRPr>
          </a:p>
          <a:p>
            <a:r>
              <a:rPr lang="en-US">
                <a:latin typeface="Arial" charset="0"/>
              </a:rPr>
              <a:t>KEY FEATURES</a:t>
            </a:r>
          </a:p>
          <a:p>
            <a:endParaRPr lang="en-US">
              <a:latin typeface="Arial" charset="0"/>
            </a:endParaRPr>
          </a:p>
          <a:p>
            <a:pPr>
              <a:buFontTx/>
              <a:buChar char="•"/>
            </a:pPr>
            <a:r>
              <a:rPr lang="en-US">
                <a:latin typeface="Arial" charset="0"/>
              </a:rPr>
              <a:t>   air space opacity within the right lower lobe</a:t>
            </a:r>
          </a:p>
          <a:p>
            <a:pPr>
              <a:buFontTx/>
              <a:buChar char="•"/>
            </a:pPr>
            <a:r>
              <a:rPr lang="en-US">
                <a:latin typeface="Arial" charset="0"/>
              </a:rPr>
              <a:t>  no further abnormality</a:t>
            </a:r>
            <a:r>
              <a:rPr lang="en-US">
                <a:latin typeface="Calibri" charset="0"/>
              </a:rPr>
              <a:t>      </a:t>
            </a: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46EA26B0-B16B-1240-9D61-4231EE0510AC}" type="slidenum">
              <a:rPr lang="en-AU" sz="1200"/>
              <a:pPr/>
              <a:t>16</a:t>
            </a:fld>
            <a:endParaRPr lang="en-AU" sz="1200"/>
          </a:p>
        </p:txBody>
      </p:sp>
    </p:spTree>
    <p:extLst>
      <p:ext uri="{BB962C8B-B14F-4D97-AF65-F5344CB8AC3E}">
        <p14:creationId xmlns:p14="http://schemas.microsoft.com/office/powerpoint/2010/main" val="3685103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latin typeface="Arial" charset="0"/>
              </a:rPr>
              <a:t> </a:t>
            </a:r>
            <a:endParaRPr lang="en-US" dirty="0">
              <a:latin typeface="Calibri" charset="0"/>
            </a:endParaRPr>
          </a:p>
          <a:p>
            <a:r>
              <a:rPr lang="en-US" dirty="0">
                <a:latin typeface="Arial" charset="0"/>
              </a:rPr>
              <a:t>DIAGNOSIS - right sided </a:t>
            </a:r>
            <a:r>
              <a:rPr lang="en-US" dirty="0" err="1">
                <a:latin typeface="Arial" charset="0"/>
              </a:rPr>
              <a:t>pneumonthorax</a:t>
            </a:r>
            <a:r>
              <a:rPr lang="en-US" dirty="0">
                <a:latin typeface="Arial" charset="0"/>
              </a:rPr>
              <a:t> 		</a:t>
            </a:r>
            <a:r>
              <a:rPr lang="en-US" b="1" dirty="0">
                <a:latin typeface="Arial" charset="0"/>
              </a:rPr>
              <a:t>Ch3</a:t>
            </a:r>
            <a:endParaRPr lang="en-US" dirty="0">
              <a:latin typeface="Arial" charset="0"/>
            </a:endParaRPr>
          </a:p>
          <a:p>
            <a:endParaRPr lang="en-US" dirty="0">
              <a:latin typeface="Arial" charset="0"/>
            </a:endParaRPr>
          </a:p>
          <a:p>
            <a:r>
              <a:rPr lang="en-US" dirty="0">
                <a:latin typeface="Arial" charset="0"/>
              </a:rPr>
              <a:t>KEY FEATURES</a:t>
            </a:r>
          </a:p>
          <a:p>
            <a:endParaRPr lang="en-US" dirty="0">
              <a:latin typeface="Arial" charset="0"/>
            </a:endParaRPr>
          </a:p>
          <a:p>
            <a:pPr>
              <a:buFontTx/>
              <a:buChar char="•"/>
            </a:pPr>
            <a:r>
              <a:rPr lang="en-US" dirty="0">
                <a:latin typeface="Arial" charset="0"/>
              </a:rPr>
              <a:t>  loss of lung markings towards the periphery of the hemithorax</a:t>
            </a:r>
          </a:p>
          <a:p>
            <a:pPr>
              <a:buFontTx/>
              <a:buChar char="•"/>
            </a:pPr>
            <a:r>
              <a:rPr lang="en-US" dirty="0">
                <a:latin typeface="Arial" charset="0"/>
              </a:rPr>
              <a:t>  edge of lung seen</a:t>
            </a:r>
          </a:p>
          <a:p>
            <a:pPr>
              <a:buFontTx/>
              <a:buChar char="•"/>
            </a:pPr>
            <a:r>
              <a:rPr lang="en-US" dirty="0">
                <a:latin typeface="Arial" charset="0"/>
              </a:rPr>
              <a:t>  no underlying rib fracture</a:t>
            </a:r>
            <a:endParaRPr lang="en-US" dirty="0">
              <a:latin typeface="Calibri" charset="0"/>
            </a:endParaRP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7B58A9D-9A61-5E40-BD39-F06C8F1EFA06}" type="slidenum">
              <a:rPr lang="en-AU" sz="1200"/>
              <a:pPr/>
              <a:t>17</a:t>
            </a:fld>
            <a:endParaRPr lang="en-AU" sz="1200"/>
          </a:p>
        </p:txBody>
      </p:sp>
    </p:spTree>
    <p:extLst>
      <p:ext uri="{BB962C8B-B14F-4D97-AF65-F5344CB8AC3E}">
        <p14:creationId xmlns:p14="http://schemas.microsoft.com/office/powerpoint/2010/main" val="2968047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latin typeface="Calibri" charset="0"/>
              </a:rPr>
              <a:t> </a:t>
            </a:r>
            <a:endParaRPr lang="en-US" dirty="0">
              <a:latin typeface="Calibri" charset="0"/>
            </a:endParaRPr>
          </a:p>
          <a:p>
            <a:r>
              <a:rPr lang="en-US" dirty="0">
                <a:latin typeface="Arial" charset="0"/>
              </a:rPr>
              <a:t>DIAGNOSIS -  NAI 				</a:t>
            </a:r>
            <a:r>
              <a:rPr lang="en-US" b="1" dirty="0">
                <a:latin typeface="Arial" charset="0"/>
              </a:rPr>
              <a:t>Ch4</a:t>
            </a:r>
            <a:endParaRPr lang="en-US" dirty="0">
              <a:latin typeface="Arial" charset="0"/>
            </a:endParaRPr>
          </a:p>
          <a:p>
            <a:endParaRPr lang="en-US" dirty="0">
              <a:latin typeface="Arial" charset="0"/>
            </a:endParaRPr>
          </a:p>
          <a:p>
            <a:r>
              <a:rPr lang="en-US" dirty="0">
                <a:latin typeface="Arial" charset="0"/>
              </a:rPr>
              <a:t>KEY FEATURES</a:t>
            </a:r>
          </a:p>
          <a:p>
            <a:r>
              <a:rPr lang="en-US" dirty="0">
                <a:latin typeface="Arial" charset="0"/>
              </a:rPr>
              <a:t>If candidate is stuck ask group why you would do a CXR in a child this age with a head injury?-</a:t>
            </a:r>
            <a:r>
              <a:rPr lang="en-US" baseline="0" dirty="0">
                <a:latin typeface="Arial" charset="0"/>
              </a:rPr>
              <a:t> “they will usually come up with screening for NAI “as the answer</a:t>
            </a:r>
            <a:endParaRPr lang="en-US" dirty="0">
              <a:latin typeface="Arial" charset="0"/>
            </a:endParaRPr>
          </a:p>
          <a:p>
            <a:endParaRPr lang="en-US" dirty="0">
              <a:latin typeface="Arial" charset="0"/>
            </a:endParaRPr>
          </a:p>
          <a:p>
            <a:pPr>
              <a:buFontTx/>
              <a:buChar char="•"/>
            </a:pPr>
            <a:r>
              <a:rPr lang="en-US" dirty="0">
                <a:latin typeface="Arial" charset="0"/>
              </a:rPr>
              <a:t>  left sided posterior healing ribs fractures</a:t>
            </a:r>
          </a:p>
          <a:p>
            <a:pPr>
              <a:buFontTx/>
              <a:buChar char="•"/>
            </a:pPr>
            <a:endParaRPr lang="en-US" dirty="0">
              <a:latin typeface="Arial" charset="0"/>
            </a:endParaRPr>
          </a:p>
          <a:p>
            <a:endParaRPr lang="en-US" dirty="0">
              <a:latin typeface="Arial" charset="0"/>
            </a:endParaRPr>
          </a:p>
          <a:p>
            <a:r>
              <a:rPr lang="en-US" dirty="0">
                <a:latin typeface="Arial" charset="0"/>
              </a:rPr>
              <a:t>NEXT PAGE</a:t>
            </a:r>
          </a:p>
          <a:p>
            <a:endParaRPr lang="en-US" dirty="0">
              <a:latin typeface="Arial" charset="0"/>
            </a:endParaRPr>
          </a:p>
          <a:p>
            <a:pPr>
              <a:buFontTx/>
              <a:buChar char="•"/>
            </a:pPr>
            <a:r>
              <a:rPr lang="en-US" dirty="0">
                <a:latin typeface="Arial" charset="0"/>
              </a:rPr>
              <a:t>  skeletal survey demonstrates skull fracture and long bone fracture of humerus</a:t>
            </a:r>
            <a:endParaRPr lang="en-US" dirty="0">
              <a:latin typeface="Calibri" charset="0"/>
            </a:endParaRP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5838AC7C-E998-7344-8279-F593CB44BBB9}" type="slidenum">
              <a:rPr lang="en-AU" sz="1200"/>
              <a:pPr/>
              <a:t>18</a:t>
            </a:fld>
            <a:endParaRPr lang="en-AU" sz="1200"/>
          </a:p>
        </p:txBody>
      </p:sp>
    </p:spTree>
    <p:extLst>
      <p:ext uri="{BB962C8B-B14F-4D97-AF65-F5344CB8AC3E}">
        <p14:creationId xmlns:p14="http://schemas.microsoft.com/office/powerpoint/2010/main" val="17408016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29EE641E-8F46-D246-BCFD-55DC136127BB}" type="slidenum">
              <a:rPr lang="en-AU" sz="1200"/>
              <a:pPr/>
              <a:t>19</a:t>
            </a:fld>
            <a:endParaRPr lang="en-AU" sz="1200"/>
          </a:p>
        </p:txBody>
      </p:sp>
    </p:spTree>
    <p:extLst>
      <p:ext uri="{BB962C8B-B14F-4D97-AF65-F5344CB8AC3E}">
        <p14:creationId xmlns:p14="http://schemas.microsoft.com/office/powerpoint/2010/main" val="35591203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latin typeface="Arial" charset="0"/>
              </a:rPr>
              <a:t> </a:t>
            </a:r>
            <a:endParaRPr lang="en-US" dirty="0">
              <a:latin typeface="Calibri" charset="0"/>
            </a:endParaRPr>
          </a:p>
          <a:p>
            <a:r>
              <a:rPr lang="en-US" dirty="0">
                <a:latin typeface="Arial" charset="0"/>
              </a:rPr>
              <a:t>DIAGNOSIS  -  T6/7 fracture dislocation 		</a:t>
            </a:r>
            <a:r>
              <a:rPr lang="en-US" b="1" dirty="0">
                <a:latin typeface="Arial" charset="0"/>
              </a:rPr>
              <a:t>Ch5</a:t>
            </a:r>
            <a:endParaRPr lang="en-US" dirty="0">
              <a:latin typeface="Arial" charset="0"/>
            </a:endParaRPr>
          </a:p>
          <a:p>
            <a:r>
              <a:rPr lang="en-US" dirty="0">
                <a:latin typeface="Arial" charset="0"/>
              </a:rPr>
              <a:t>                       -  left sided rib fractures</a:t>
            </a:r>
          </a:p>
          <a:p>
            <a:r>
              <a:rPr lang="en-US" dirty="0">
                <a:latin typeface="Arial" charset="0"/>
              </a:rPr>
              <a:t>                       -  right haemothorax</a:t>
            </a:r>
          </a:p>
          <a:p>
            <a:endParaRPr lang="en-US" dirty="0">
              <a:latin typeface="Arial" charset="0"/>
            </a:endParaRPr>
          </a:p>
          <a:p>
            <a:r>
              <a:rPr lang="en-US" dirty="0">
                <a:latin typeface="Arial" charset="0"/>
              </a:rPr>
              <a:t>KEY FEATURES</a:t>
            </a:r>
          </a:p>
          <a:p>
            <a:endParaRPr lang="en-US" dirty="0">
              <a:latin typeface="Arial" charset="0"/>
            </a:endParaRPr>
          </a:p>
          <a:p>
            <a:pPr>
              <a:buFontTx/>
              <a:buChar char="•"/>
            </a:pPr>
            <a:r>
              <a:rPr lang="en-US" dirty="0">
                <a:latin typeface="Arial" charset="0"/>
              </a:rPr>
              <a:t>  posterior rib fractures on left</a:t>
            </a:r>
          </a:p>
          <a:p>
            <a:pPr>
              <a:buFontTx/>
              <a:buChar char="•"/>
            </a:pPr>
            <a:r>
              <a:rPr lang="en-US" dirty="0">
                <a:latin typeface="Arial" charset="0"/>
              </a:rPr>
              <a:t>  large right haemothorax- absence of air-fluid level as patient is supine.</a:t>
            </a:r>
          </a:p>
          <a:p>
            <a:pPr>
              <a:buFontTx/>
              <a:buChar char="•"/>
            </a:pPr>
            <a:r>
              <a:rPr lang="en-US" dirty="0">
                <a:latin typeface="Arial" charset="0"/>
              </a:rPr>
              <a:t>  air space opacity in both upper zones -  lung contusions</a:t>
            </a:r>
          </a:p>
          <a:p>
            <a:pPr>
              <a:buFontTx/>
              <a:buChar char="•"/>
            </a:pPr>
            <a:r>
              <a:rPr lang="en-US" dirty="0">
                <a:latin typeface="Arial" charset="0"/>
              </a:rPr>
              <a:t>  displacement of pedicles with relation to the vertebral body at the T6/7 level</a:t>
            </a:r>
            <a:r>
              <a:rPr lang="en-US" dirty="0">
                <a:latin typeface="Calibri" charset="0"/>
              </a:rPr>
              <a:t>         </a:t>
            </a: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B6CD2080-7383-774C-8753-C4B0C98DD5F8}" type="slidenum">
              <a:rPr lang="en-AU" sz="1200"/>
              <a:pPr/>
              <a:t>20</a:t>
            </a:fld>
            <a:endParaRPr lang="en-AU" sz="1200"/>
          </a:p>
        </p:txBody>
      </p:sp>
    </p:spTree>
    <p:extLst>
      <p:ext uri="{BB962C8B-B14F-4D97-AF65-F5344CB8AC3E}">
        <p14:creationId xmlns:p14="http://schemas.microsoft.com/office/powerpoint/2010/main" val="9746354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latin typeface="Calibri" charset="0"/>
              </a:rPr>
              <a:t> </a:t>
            </a:r>
            <a:endParaRPr lang="en-US">
              <a:latin typeface="Calibri" charset="0"/>
            </a:endParaRPr>
          </a:p>
          <a:p>
            <a:r>
              <a:rPr lang="en-US">
                <a:latin typeface="Arial" charset="0"/>
              </a:rPr>
              <a:t>DIAGNOSIS  -  pulmonary contusions 		</a:t>
            </a:r>
            <a:r>
              <a:rPr lang="en-US" b="1">
                <a:latin typeface="Arial" charset="0"/>
              </a:rPr>
              <a:t>Ch6</a:t>
            </a:r>
            <a:endParaRPr lang="en-US">
              <a:latin typeface="Arial" charset="0"/>
            </a:endParaRPr>
          </a:p>
          <a:p>
            <a:r>
              <a:rPr lang="en-US">
                <a:latin typeface="Arial" charset="0"/>
              </a:rPr>
              <a:t>                       -  subcutaneous emphysema</a:t>
            </a:r>
          </a:p>
          <a:p>
            <a:r>
              <a:rPr lang="en-US">
                <a:latin typeface="Arial" charset="0"/>
              </a:rPr>
              <a:t>                       -  pneumomediastinum</a:t>
            </a:r>
          </a:p>
          <a:p>
            <a:r>
              <a:rPr lang="en-US">
                <a:latin typeface="Arial" charset="0"/>
              </a:rPr>
              <a:t>                       -  bilateral chest drains</a:t>
            </a:r>
          </a:p>
          <a:p>
            <a:endParaRPr lang="en-US">
              <a:latin typeface="Arial" charset="0"/>
            </a:endParaRPr>
          </a:p>
          <a:p>
            <a:r>
              <a:rPr lang="en-US">
                <a:latin typeface="Arial" charset="0"/>
              </a:rPr>
              <a:t>KEY FEATURES</a:t>
            </a:r>
          </a:p>
          <a:p>
            <a:endParaRPr lang="en-US">
              <a:latin typeface="Arial" charset="0"/>
            </a:endParaRPr>
          </a:p>
          <a:p>
            <a:pPr>
              <a:buFontTx/>
              <a:buChar char="•"/>
            </a:pPr>
            <a:r>
              <a:rPr lang="en-US">
                <a:latin typeface="Arial" charset="0"/>
              </a:rPr>
              <a:t>   inadequate film - whole of left hemithorax not visualised</a:t>
            </a:r>
          </a:p>
          <a:p>
            <a:pPr>
              <a:buFontTx/>
              <a:buChar char="•"/>
            </a:pPr>
            <a:r>
              <a:rPr lang="en-US">
                <a:latin typeface="Arial" charset="0"/>
              </a:rPr>
              <a:t>   air space opacity seen throughout both lung fields  - lung contusion</a:t>
            </a:r>
          </a:p>
          <a:p>
            <a:pPr>
              <a:buFontTx/>
              <a:buChar char="•"/>
            </a:pPr>
            <a:r>
              <a:rPr lang="en-US">
                <a:latin typeface="Arial" charset="0"/>
              </a:rPr>
              <a:t>  chest drains - treatment for pneumothoraces</a:t>
            </a:r>
          </a:p>
          <a:p>
            <a:pPr>
              <a:buFontTx/>
              <a:buChar char="•"/>
            </a:pPr>
            <a:r>
              <a:rPr lang="en-US">
                <a:latin typeface="Arial" charset="0"/>
              </a:rPr>
              <a:t>  streaky gas opacity over the mediastinum - pneumomediasinum</a:t>
            </a:r>
            <a:endParaRPr lang="en-US">
              <a:latin typeface="Calibri" charset="0"/>
            </a:endParaRP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C0FFD50-62CF-284F-A365-23F6533079B8}" type="slidenum">
              <a:rPr lang="en-AU" sz="1200"/>
              <a:pPr/>
              <a:t>21</a:t>
            </a:fld>
            <a:endParaRPr lang="en-AU" sz="1200"/>
          </a:p>
        </p:txBody>
      </p:sp>
    </p:spTree>
    <p:extLst>
      <p:ext uri="{BB962C8B-B14F-4D97-AF65-F5344CB8AC3E}">
        <p14:creationId xmlns:p14="http://schemas.microsoft.com/office/powerpoint/2010/main" val="13074182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C63ACAC1-9106-A445-8573-DE3AF022C2B7}" type="slidenum">
              <a:rPr lang="en-US" smtClean="0"/>
              <a:pPr>
                <a:defRPr/>
              </a:pPr>
              <a:t>22</a:t>
            </a:fld>
            <a:endParaRPr lang="en-US"/>
          </a:p>
        </p:txBody>
      </p:sp>
    </p:spTree>
    <p:extLst>
      <p:ext uri="{BB962C8B-B14F-4D97-AF65-F5344CB8AC3E}">
        <p14:creationId xmlns:p14="http://schemas.microsoft.com/office/powerpoint/2010/main" val="16970198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80598B24-0AB2-4441-BECA-541221A580F3}" type="slidenum">
              <a:rPr lang="en-AU" sz="1200"/>
              <a:pPr/>
              <a:t>24</a:t>
            </a:fld>
            <a:endParaRPr lang="en-AU" sz="1200"/>
          </a:p>
        </p:txBody>
      </p:sp>
    </p:spTree>
    <p:extLst>
      <p:ext uri="{BB962C8B-B14F-4D97-AF65-F5344CB8AC3E}">
        <p14:creationId xmlns:p14="http://schemas.microsoft.com/office/powerpoint/2010/main" val="3901921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AU" dirty="0">
                <a:latin typeface="Calibri" charset="0"/>
              </a:rPr>
              <a:t> Lateral</a:t>
            </a:r>
            <a:r>
              <a:rPr lang="en-AU" baseline="0" dirty="0">
                <a:latin typeface="Calibri" charset="0"/>
              </a:rPr>
              <a:t> </a:t>
            </a:r>
            <a:r>
              <a:rPr lang="en-AU" dirty="0" err="1">
                <a:latin typeface="Calibri" charset="0"/>
              </a:rPr>
              <a:t>Cx</a:t>
            </a:r>
            <a:r>
              <a:rPr lang="en-AU" dirty="0">
                <a:latin typeface="Calibri" charset="0"/>
              </a:rPr>
              <a:t> Spine X-rays</a:t>
            </a:r>
            <a:r>
              <a:rPr lang="en-AU" baseline="0" dirty="0">
                <a:latin typeface="Calibri" charset="0"/>
              </a:rPr>
              <a:t> are still important as the use of CT for </a:t>
            </a:r>
            <a:r>
              <a:rPr lang="en-AU" baseline="0" dirty="0" err="1">
                <a:latin typeface="Calibri" charset="0"/>
              </a:rPr>
              <a:t>Cx</a:t>
            </a:r>
            <a:r>
              <a:rPr lang="en-AU" baseline="0" dirty="0">
                <a:latin typeface="Calibri" charset="0"/>
              </a:rPr>
              <a:t> spine imaging is not as universal as with adults (because of the radiation risk, particularly to the thyroid), and in many cases MRI is the preferred imaging modality if the plain X-ray is abnormal. </a:t>
            </a:r>
            <a:endParaRPr lang="en-AU" dirty="0">
              <a:latin typeface="Calibri" charset="0"/>
            </a:endParaRP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6D1768CE-0394-9041-8A1B-1A351BFD4860}" type="slidenum">
              <a:rPr lang="en-AU" sz="1200"/>
              <a:pPr/>
              <a:t>2</a:t>
            </a:fld>
            <a:endParaRPr lang="en-AU" sz="1200"/>
          </a:p>
        </p:txBody>
      </p:sp>
    </p:spTree>
    <p:extLst>
      <p:ext uri="{BB962C8B-B14F-4D97-AF65-F5344CB8AC3E}">
        <p14:creationId xmlns:p14="http://schemas.microsoft.com/office/powerpoint/2010/main" val="15276577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latin typeface="Calibri" charset="0"/>
              </a:rPr>
              <a:t> </a:t>
            </a:r>
            <a:r>
              <a:rPr lang="en-US" b="1">
                <a:latin typeface="Arial" charset="0"/>
              </a:rPr>
              <a:t>P2</a:t>
            </a:r>
            <a:endParaRPr lang="en-US">
              <a:latin typeface="Calibri" charset="0"/>
            </a:endParaRPr>
          </a:p>
          <a:p>
            <a:r>
              <a:rPr lang="en-US">
                <a:latin typeface="Arial" charset="0"/>
              </a:rPr>
              <a:t>DIAGNOSIS  -  Multiple pelvic fractures</a:t>
            </a:r>
          </a:p>
          <a:p>
            <a:r>
              <a:rPr lang="en-US">
                <a:latin typeface="Arial" charset="0"/>
              </a:rPr>
              <a:t>                       -  Acetabular fracture</a:t>
            </a:r>
          </a:p>
          <a:p>
            <a:endParaRPr lang="en-US">
              <a:latin typeface="Arial" charset="0"/>
            </a:endParaRPr>
          </a:p>
          <a:p>
            <a:r>
              <a:rPr lang="en-US">
                <a:latin typeface="Arial" charset="0"/>
              </a:rPr>
              <a:t>KEY FEATURES</a:t>
            </a:r>
          </a:p>
          <a:p>
            <a:endParaRPr lang="en-US">
              <a:latin typeface="Arial" charset="0"/>
            </a:endParaRPr>
          </a:p>
          <a:p>
            <a:pPr>
              <a:buFontTx/>
              <a:buChar char="•"/>
            </a:pPr>
            <a:r>
              <a:rPr lang="en-US">
                <a:latin typeface="Arial" charset="0"/>
              </a:rPr>
              <a:t>  Disruption of right side of pelvic ring  -  fracture of acetabulum -  hip joint involved</a:t>
            </a:r>
          </a:p>
          <a:p>
            <a:pPr>
              <a:buFontTx/>
              <a:buChar char="•"/>
            </a:pPr>
            <a:r>
              <a:rPr lang="en-US">
                <a:latin typeface="Arial" charset="0"/>
              </a:rPr>
              <a:t>  Disruption of left inferior aspect of pelvic ring  -  fracture of left superior pelvic ramus  </a:t>
            </a:r>
          </a:p>
          <a:p>
            <a:r>
              <a:rPr lang="en-US">
                <a:latin typeface="Arial" charset="0"/>
              </a:rPr>
              <a:t>-  pelvic ring disrupted in two places</a:t>
            </a:r>
            <a:endParaRPr lang="en-US">
              <a:latin typeface="Calibri" charset="0"/>
            </a:endParaRP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2B20733E-5BA8-5A4B-B427-BA1BBE6449BF}" type="slidenum">
              <a:rPr lang="en-AU" sz="1200"/>
              <a:pPr/>
              <a:t>25</a:t>
            </a:fld>
            <a:endParaRPr lang="en-AU" sz="1200"/>
          </a:p>
        </p:txBody>
      </p:sp>
    </p:spTree>
    <p:extLst>
      <p:ext uri="{BB962C8B-B14F-4D97-AF65-F5344CB8AC3E}">
        <p14:creationId xmlns:p14="http://schemas.microsoft.com/office/powerpoint/2010/main" val="38717886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latin typeface="Arial" charset="0"/>
              </a:rPr>
              <a:t> </a:t>
            </a:r>
            <a:endParaRPr lang="en-US">
              <a:latin typeface="Arial" charset="0"/>
            </a:endParaRPr>
          </a:p>
          <a:p>
            <a:r>
              <a:rPr lang="en-US">
                <a:latin typeface="Arial" charset="0"/>
              </a:rPr>
              <a:t>DIAGNOSIS  -  Pelvic fractures			 </a:t>
            </a:r>
            <a:r>
              <a:rPr lang="en-US" b="1">
                <a:latin typeface="Arial" charset="0"/>
              </a:rPr>
              <a:t>P3</a:t>
            </a:r>
            <a:endParaRPr lang="en-US">
              <a:latin typeface="Arial" charset="0"/>
            </a:endParaRPr>
          </a:p>
          <a:p>
            <a:r>
              <a:rPr lang="en-US">
                <a:latin typeface="Arial" charset="0"/>
              </a:rPr>
              <a:t>                       -  Dislocated right hip</a:t>
            </a:r>
          </a:p>
          <a:p>
            <a:endParaRPr lang="en-US">
              <a:latin typeface="Arial" charset="0"/>
            </a:endParaRPr>
          </a:p>
          <a:p>
            <a:r>
              <a:rPr lang="en-US">
                <a:latin typeface="Arial" charset="0"/>
              </a:rPr>
              <a:t>KEY FEATURES</a:t>
            </a:r>
          </a:p>
          <a:p>
            <a:endParaRPr lang="en-US">
              <a:latin typeface="Arial" charset="0"/>
            </a:endParaRPr>
          </a:p>
          <a:p>
            <a:pPr>
              <a:buFontTx/>
              <a:buChar char="•"/>
            </a:pPr>
            <a:r>
              <a:rPr lang="en-US">
                <a:latin typeface="Arial" charset="0"/>
              </a:rPr>
              <a:t>  Inadequate film - whole of pelvis and proximal femora are not seen</a:t>
            </a:r>
          </a:p>
          <a:p>
            <a:pPr>
              <a:buFontTx/>
              <a:buChar char="•"/>
            </a:pPr>
            <a:r>
              <a:rPr lang="en-US">
                <a:latin typeface="Arial" charset="0"/>
              </a:rPr>
              <a:t>  Disruption of the right side of the pelvic brim - fracture of ilium and acetabulum</a:t>
            </a:r>
          </a:p>
          <a:p>
            <a:pPr>
              <a:buFontTx/>
              <a:buChar char="•"/>
            </a:pPr>
            <a:r>
              <a:rPr lang="en-US">
                <a:latin typeface="Arial" charset="0"/>
              </a:rPr>
              <a:t>  Widened pubic symphysis - diastasis</a:t>
            </a:r>
          </a:p>
          <a:p>
            <a:r>
              <a:rPr lang="en-US">
                <a:latin typeface="Arial" charset="0"/>
              </a:rPr>
              <a:t>-  pelvic ring broken in two places  ie one bone fracture the other cartilage</a:t>
            </a:r>
            <a:endParaRPr lang="en-US">
              <a:latin typeface="Calibri" charset="0"/>
            </a:endParaRP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D4923A3B-3AD1-2747-B23D-9900BCC6FEF2}" type="slidenum">
              <a:rPr lang="en-AU" sz="1200"/>
              <a:pPr/>
              <a:t>26</a:t>
            </a:fld>
            <a:endParaRPr lang="en-AU" sz="1200"/>
          </a:p>
        </p:txBody>
      </p:sp>
    </p:spTree>
    <p:extLst>
      <p:ext uri="{BB962C8B-B14F-4D97-AF65-F5344CB8AC3E}">
        <p14:creationId xmlns:p14="http://schemas.microsoft.com/office/powerpoint/2010/main" val="26306216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latin typeface="Arial" charset="0"/>
              </a:rPr>
              <a:t> 					P6</a:t>
            </a:r>
            <a:endParaRPr lang="en-US">
              <a:latin typeface="Arial" charset="0"/>
            </a:endParaRPr>
          </a:p>
          <a:p>
            <a:r>
              <a:rPr lang="en-US">
                <a:latin typeface="Arial" charset="0"/>
              </a:rPr>
              <a:t>DIAGNOSIS  -  Multiple pelvic ring fractures</a:t>
            </a:r>
          </a:p>
          <a:p>
            <a:r>
              <a:rPr lang="en-US">
                <a:latin typeface="Arial" charset="0"/>
              </a:rPr>
              <a:t>                       -  Pubic diastasis</a:t>
            </a:r>
          </a:p>
          <a:p>
            <a:endParaRPr lang="en-US">
              <a:latin typeface="Arial" charset="0"/>
            </a:endParaRPr>
          </a:p>
          <a:p>
            <a:r>
              <a:rPr lang="en-US">
                <a:latin typeface="Arial" charset="0"/>
              </a:rPr>
              <a:t>KEY FEATURES</a:t>
            </a:r>
          </a:p>
          <a:p>
            <a:endParaRPr lang="en-US">
              <a:latin typeface="Arial" charset="0"/>
            </a:endParaRPr>
          </a:p>
          <a:p>
            <a:pPr>
              <a:buFontTx/>
              <a:buChar char="•"/>
            </a:pPr>
            <a:r>
              <a:rPr lang="en-US">
                <a:latin typeface="Arial" charset="0"/>
              </a:rPr>
              <a:t>  There  are multiple disruptions to the pelvic brim</a:t>
            </a:r>
          </a:p>
          <a:p>
            <a:r>
              <a:rPr lang="en-US">
                <a:latin typeface="Arial" charset="0"/>
              </a:rPr>
              <a:t>   -  fracture to left side of sacrum</a:t>
            </a:r>
          </a:p>
          <a:p>
            <a:r>
              <a:rPr lang="en-US">
                <a:latin typeface="Arial" charset="0"/>
              </a:rPr>
              <a:t>   -  fracture to acetabulum</a:t>
            </a:r>
          </a:p>
          <a:p>
            <a:r>
              <a:rPr lang="en-US">
                <a:latin typeface="Arial" charset="0"/>
              </a:rPr>
              <a:t>   -  gross pubic diastasis</a:t>
            </a:r>
          </a:p>
          <a:p>
            <a:pPr>
              <a:buFontTx/>
              <a:buChar char="•"/>
            </a:pPr>
            <a:r>
              <a:rPr lang="en-US">
                <a:latin typeface="Arial" charset="0"/>
              </a:rPr>
              <a:t>  presacral haematoma</a:t>
            </a:r>
          </a:p>
          <a:p>
            <a:pPr>
              <a:buFontTx/>
              <a:buChar char="•"/>
            </a:pPr>
            <a:r>
              <a:rPr lang="en-US">
                <a:latin typeface="Arial" charset="0"/>
              </a:rPr>
              <a:t>  subcutaneous pelvic gas</a:t>
            </a:r>
            <a:endParaRPr lang="en-US">
              <a:latin typeface="Calibri" charset="0"/>
            </a:endParaRP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D007387C-EDAD-9440-A050-19871B888B15}" type="slidenum">
              <a:rPr lang="en-AU" sz="1200"/>
              <a:pPr/>
              <a:t>27</a:t>
            </a:fld>
            <a:endParaRPr lang="en-AU" sz="1200"/>
          </a:p>
        </p:txBody>
      </p:sp>
    </p:spTree>
    <p:extLst>
      <p:ext uri="{BB962C8B-B14F-4D97-AF65-F5344CB8AC3E}">
        <p14:creationId xmlns:p14="http://schemas.microsoft.com/office/powerpoint/2010/main" val="10515093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43F491F-83E0-47CA-8838-5BCF5CCB4CFA}" type="slidenum">
              <a:rPr lang="en-AU" smtClean="0"/>
              <a:pPr/>
              <a:t>28</a:t>
            </a:fld>
            <a:endParaRPr lang="en-AU"/>
          </a:p>
        </p:txBody>
      </p:sp>
    </p:spTree>
    <p:extLst>
      <p:ext uri="{BB962C8B-B14F-4D97-AF65-F5344CB8AC3E}">
        <p14:creationId xmlns:p14="http://schemas.microsoft.com/office/powerpoint/2010/main" val="5210929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AU" dirty="0">
              <a:latin typeface="Calibri" charset="0"/>
            </a:endParaRPr>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C8FF700C-2E0E-3F41-892E-5433557E937A}" type="slidenum">
              <a:rPr lang="en-AU" sz="1200"/>
              <a:pPr/>
              <a:t>29</a:t>
            </a:fld>
            <a:endParaRPr lang="en-AU" sz="1200"/>
          </a:p>
        </p:txBody>
      </p:sp>
    </p:spTree>
    <p:extLst>
      <p:ext uri="{BB962C8B-B14F-4D97-AF65-F5344CB8AC3E}">
        <p14:creationId xmlns:p14="http://schemas.microsoft.com/office/powerpoint/2010/main" val="2187338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AU">
              <a:latin typeface="Calibri" charset="0"/>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30B493AB-1208-7548-992E-B8B64E8F59F2}" type="slidenum">
              <a:rPr lang="en-AU" sz="1200"/>
              <a:pPr/>
              <a:t>3</a:t>
            </a:fld>
            <a:endParaRPr lang="en-AU" sz="1200"/>
          </a:p>
        </p:txBody>
      </p:sp>
    </p:spTree>
    <p:extLst>
      <p:ext uri="{BB962C8B-B14F-4D97-AF65-F5344CB8AC3E}">
        <p14:creationId xmlns:p14="http://schemas.microsoft.com/office/powerpoint/2010/main" val="4065296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C63ACAC1-9106-A445-8573-DE3AF022C2B7}" type="slidenum">
              <a:rPr lang="en-US" smtClean="0"/>
              <a:pPr>
                <a:defRPr/>
              </a:pPr>
              <a:t>4</a:t>
            </a:fld>
            <a:endParaRPr lang="en-US"/>
          </a:p>
        </p:txBody>
      </p:sp>
    </p:spTree>
    <p:extLst>
      <p:ext uri="{BB962C8B-B14F-4D97-AF65-F5344CB8AC3E}">
        <p14:creationId xmlns:p14="http://schemas.microsoft.com/office/powerpoint/2010/main" val="618193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AU" dirty="0">
                <a:latin typeface="Arial" charset="0"/>
              </a:rPr>
              <a:t>Not part of initial trauma series</a:t>
            </a:r>
            <a:endParaRPr lang="en-AU" dirty="0">
              <a:latin typeface="Calibri" charset="0"/>
            </a:endParaRP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EA0E905D-052A-2F40-B394-355A0313C359}" type="slidenum">
              <a:rPr lang="en-AU" sz="1200"/>
              <a:pPr/>
              <a:t>5</a:t>
            </a:fld>
            <a:endParaRPr lang="en-AU" sz="1200"/>
          </a:p>
        </p:txBody>
      </p:sp>
    </p:spTree>
    <p:extLst>
      <p:ext uri="{BB962C8B-B14F-4D97-AF65-F5344CB8AC3E}">
        <p14:creationId xmlns:p14="http://schemas.microsoft.com/office/powerpoint/2010/main" val="935630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500"/>
              </a:spcBef>
              <a:spcAft>
                <a:spcPts val="500"/>
              </a:spcAft>
            </a:pPr>
            <a:r>
              <a:rPr lang="en-AU" dirty="0">
                <a:latin typeface="Arial" charset="0"/>
              </a:rPr>
              <a:t>	</a:t>
            </a:r>
          </a:p>
          <a:p>
            <a:pPr eaLnBrk="1" hangingPunct="1"/>
            <a:r>
              <a:rPr lang="en-US" dirty="0">
                <a:latin typeface="Arial" charset="0"/>
              </a:rPr>
              <a:t>DIAGNOSIS - C2 pedicle fracture  (Hangman</a:t>
            </a:r>
            <a:r>
              <a:rPr lang="ja-JP" altLang="en-US" dirty="0">
                <a:latin typeface="Arial" charset="0"/>
              </a:rPr>
              <a:t>’</a:t>
            </a:r>
            <a:r>
              <a:rPr lang="en-US" dirty="0">
                <a:latin typeface="Arial" charset="0"/>
              </a:rPr>
              <a:t>s fracture)	Cx1</a:t>
            </a:r>
          </a:p>
          <a:p>
            <a:pPr eaLnBrk="1" hangingPunct="1"/>
            <a:endParaRPr lang="en-US" dirty="0">
              <a:latin typeface="Arial" charset="0"/>
            </a:endParaRPr>
          </a:p>
          <a:p>
            <a:pPr eaLnBrk="1" hangingPunct="1"/>
            <a:r>
              <a:rPr lang="en-US" dirty="0">
                <a:latin typeface="Arial" charset="0"/>
              </a:rPr>
              <a:t>KEY FEATURES</a:t>
            </a:r>
          </a:p>
          <a:p>
            <a:pPr eaLnBrk="1" hangingPunct="1"/>
            <a:r>
              <a:rPr lang="en-US" dirty="0">
                <a:latin typeface="Arial" charset="0"/>
              </a:rPr>
              <a:t>A</a:t>
            </a:r>
          </a:p>
          <a:p>
            <a:pPr eaLnBrk="1" hangingPunct="1">
              <a:buFontTx/>
              <a:buChar char="•"/>
            </a:pPr>
            <a:r>
              <a:rPr lang="en-US" dirty="0">
                <a:latin typeface="Arial" charset="0"/>
              </a:rPr>
              <a:t> Adequate film</a:t>
            </a:r>
          </a:p>
          <a:p>
            <a:pPr eaLnBrk="1" hangingPunct="1">
              <a:buFontTx/>
              <a:buChar char="•"/>
            </a:pPr>
            <a:r>
              <a:rPr lang="en-US" dirty="0">
                <a:latin typeface="Arial" charset="0"/>
              </a:rPr>
              <a:t> Abnormal alignment at C2/3 </a:t>
            </a:r>
            <a:r>
              <a:rPr lang="en-US" dirty="0" err="1">
                <a:latin typeface="Arial" charset="0"/>
              </a:rPr>
              <a:t>spino</a:t>
            </a:r>
            <a:r>
              <a:rPr lang="en-US" dirty="0">
                <a:latin typeface="Arial" charset="0"/>
              </a:rPr>
              <a:t>-laminar line</a:t>
            </a:r>
          </a:p>
          <a:p>
            <a:pPr eaLnBrk="1" hangingPunct="1">
              <a:buFontTx/>
              <a:buNone/>
            </a:pPr>
            <a:r>
              <a:rPr lang="en-US" dirty="0">
                <a:latin typeface="Arial" charset="0"/>
              </a:rPr>
              <a:t>B</a:t>
            </a:r>
          </a:p>
          <a:p>
            <a:pPr eaLnBrk="1" hangingPunct="1">
              <a:buFontTx/>
              <a:buChar char="•"/>
            </a:pPr>
            <a:r>
              <a:rPr lang="en-US" dirty="0">
                <a:latin typeface="Arial" charset="0"/>
              </a:rPr>
              <a:t> Both pedicles are fractured (unstable)</a:t>
            </a:r>
          </a:p>
          <a:p>
            <a:pPr eaLnBrk="1" hangingPunct="1">
              <a:buFontTx/>
              <a:buChar char="•"/>
            </a:pPr>
            <a:endParaRPr lang="en-AU" dirty="0">
              <a:latin typeface="Arial" charset="0"/>
            </a:endParaRPr>
          </a:p>
          <a:p>
            <a:pPr eaLnBrk="1" hangingPunct="1">
              <a:spcBef>
                <a:spcPts val="500"/>
              </a:spcBef>
              <a:spcAft>
                <a:spcPts val="500"/>
              </a:spcAft>
            </a:pPr>
            <a:r>
              <a:rPr lang="en-AU" dirty="0">
                <a:latin typeface="Arial" charset="0"/>
              </a:rPr>
              <a:t>The hangman's fracture is an unstable fracture of the C2 pedicles, with forward displacement of C1 and the body of C2 on C3. This is the result of hyperextension of the head relative to the neck.</a:t>
            </a:r>
            <a:endParaRPr lang="en-AU" dirty="0">
              <a:latin typeface="Calibri" charset="0"/>
            </a:endParaRPr>
          </a:p>
          <a:p>
            <a:pPr eaLnBrk="1" hangingPunct="1"/>
            <a:endParaRPr lang="en-AU" dirty="0">
              <a:latin typeface="Calibri" charset="0"/>
            </a:endParaRPr>
          </a:p>
          <a:p>
            <a:endParaRPr lang="en-AU" dirty="0">
              <a:latin typeface="Calibri" charset="0"/>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26728728-DC9E-D241-93B9-5916F6EE4273}" type="slidenum">
              <a:rPr lang="en-AU" sz="1200"/>
              <a:pPr/>
              <a:t>6</a:t>
            </a:fld>
            <a:endParaRPr lang="en-AU" sz="1200"/>
          </a:p>
        </p:txBody>
      </p:sp>
    </p:spTree>
    <p:extLst>
      <p:ext uri="{BB962C8B-B14F-4D97-AF65-F5344CB8AC3E}">
        <p14:creationId xmlns:p14="http://schemas.microsoft.com/office/powerpoint/2010/main" val="2803186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500"/>
              </a:spcBef>
              <a:spcAft>
                <a:spcPts val="500"/>
              </a:spcAft>
            </a:pPr>
            <a:r>
              <a:rPr lang="en-AU">
                <a:latin typeface="Arial" charset="0"/>
              </a:rPr>
              <a:t>	</a:t>
            </a:r>
          </a:p>
          <a:p>
            <a:pPr eaLnBrk="1" hangingPunct="1"/>
            <a:r>
              <a:rPr lang="en-US">
                <a:latin typeface="Arial" charset="0"/>
              </a:rPr>
              <a:t>DIAGNOSIS - C2 pedicle fracture  (Hangman</a:t>
            </a:r>
            <a:r>
              <a:rPr lang="ja-JP" altLang="en-US">
                <a:latin typeface="Arial" charset="0"/>
              </a:rPr>
              <a:t>’</a:t>
            </a:r>
            <a:r>
              <a:rPr lang="en-US">
                <a:latin typeface="Arial" charset="0"/>
              </a:rPr>
              <a:t>s fracture)	Cx1</a:t>
            </a:r>
          </a:p>
          <a:p>
            <a:pPr eaLnBrk="1" hangingPunct="1"/>
            <a:endParaRPr lang="en-US">
              <a:latin typeface="Arial" charset="0"/>
            </a:endParaRPr>
          </a:p>
          <a:p>
            <a:pPr eaLnBrk="1" hangingPunct="1"/>
            <a:r>
              <a:rPr lang="en-US">
                <a:latin typeface="Arial" charset="0"/>
              </a:rPr>
              <a:t>KEY FEATURES</a:t>
            </a:r>
          </a:p>
          <a:p>
            <a:pPr eaLnBrk="1" hangingPunct="1">
              <a:buFontTx/>
              <a:buChar char="•"/>
            </a:pPr>
            <a:r>
              <a:rPr lang="en-US">
                <a:latin typeface="Arial" charset="0"/>
              </a:rPr>
              <a:t> Adequate film</a:t>
            </a:r>
          </a:p>
          <a:p>
            <a:pPr eaLnBrk="1" hangingPunct="1">
              <a:buFontTx/>
              <a:buChar char="•"/>
            </a:pPr>
            <a:r>
              <a:rPr lang="en-US">
                <a:latin typeface="Arial" charset="0"/>
              </a:rPr>
              <a:t> Abnormal alignment at C2/3</a:t>
            </a:r>
          </a:p>
          <a:p>
            <a:pPr eaLnBrk="1" hangingPunct="1">
              <a:buFontTx/>
              <a:buChar char="•"/>
            </a:pPr>
            <a:r>
              <a:rPr lang="en-US">
                <a:latin typeface="Arial" charset="0"/>
              </a:rPr>
              <a:t> Both pedicles are fractured (unstable)</a:t>
            </a:r>
          </a:p>
          <a:p>
            <a:pPr eaLnBrk="1" hangingPunct="1">
              <a:buFontTx/>
              <a:buChar char="•"/>
            </a:pPr>
            <a:endParaRPr lang="en-AU">
              <a:latin typeface="Arial" charset="0"/>
            </a:endParaRPr>
          </a:p>
          <a:p>
            <a:pPr eaLnBrk="1" hangingPunct="1">
              <a:spcBef>
                <a:spcPts val="500"/>
              </a:spcBef>
              <a:spcAft>
                <a:spcPts val="500"/>
              </a:spcAft>
            </a:pPr>
            <a:r>
              <a:rPr lang="en-AU">
                <a:latin typeface="Arial" charset="0"/>
              </a:rPr>
              <a:t>The hangman's fracture is an unstable fracture of the C2 pedicles, with forward displacement of C1 and the body of C2 on C3. This is the result of hyperextension of the head relative to the neck.</a:t>
            </a:r>
            <a:endParaRPr lang="en-AU">
              <a:latin typeface="Calibri" charset="0"/>
            </a:endParaRPr>
          </a:p>
          <a:p>
            <a:pPr eaLnBrk="1" hangingPunct="1"/>
            <a:endParaRPr lang="en-AU">
              <a:latin typeface="Calibri" charset="0"/>
            </a:endParaRP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E65EC348-7A7D-B847-A189-F418044D08C5}" type="slidenum">
              <a:rPr lang="en-AU" sz="1200"/>
              <a:pPr/>
              <a:t>7</a:t>
            </a:fld>
            <a:endParaRPr lang="en-AU" sz="1200"/>
          </a:p>
        </p:txBody>
      </p:sp>
    </p:spTree>
    <p:extLst>
      <p:ext uri="{BB962C8B-B14F-4D97-AF65-F5344CB8AC3E}">
        <p14:creationId xmlns:p14="http://schemas.microsoft.com/office/powerpoint/2010/main" val="2065268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latin typeface="Arial" charset="0"/>
              </a:rPr>
              <a:t>DIAGNOSIS - Odontoid fracture			Cx3</a:t>
            </a:r>
          </a:p>
          <a:p>
            <a:pPr eaLnBrk="1" hangingPunct="1"/>
            <a:endParaRPr lang="en-US" dirty="0">
              <a:latin typeface="Arial" charset="0"/>
            </a:endParaRPr>
          </a:p>
          <a:p>
            <a:pPr eaLnBrk="1" hangingPunct="1"/>
            <a:r>
              <a:rPr lang="en-US" dirty="0">
                <a:latin typeface="Arial" charset="0"/>
              </a:rPr>
              <a:t>KEY FEATURES</a:t>
            </a:r>
          </a:p>
          <a:p>
            <a:pPr eaLnBrk="1" hangingPunct="1"/>
            <a:r>
              <a:rPr lang="en-US" dirty="0">
                <a:latin typeface="Arial" charset="0"/>
              </a:rPr>
              <a:t>A</a:t>
            </a:r>
          </a:p>
          <a:p>
            <a:pPr eaLnBrk="1" hangingPunct="1">
              <a:buFontTx/>
              <a:buChar char="•"/>
            </a:pPr>
            <a:r>
              <a:rPr lang="en-US" dirty="0">
                <a:latin typeface="Arial" charset="0"/>
              </a:rPr>
              <a:t> Inadequate film</a:t>
            </a:r>
          </a:p>
          <a:p>
            <a:pPr marL="0" marR="0" indent="0" algn="l" defTabSz="457200" rtl="0" eaLnBrk="1" fontAlgn="base" latinLnBrk="0" hangingPunct="1">
              <a:lnSpc>
                <a:spcPct val="100000"/>
              </a:lnSpc>
              <a:spcBef>
                <a:spcPct val="30000"/>
              </a:spcBef>
              <a:spcAft>
                <a:spcPct val="0"/>
              </a:spcAft>
              <a:buClrTx/>
              <a:buSzTx/>
              <a:buFontTx/>
              <a:buChar char="•"/>
              <a:tabLst/>
              <a:defRPr/>
            </a:pPr>
            <a:r>
              <a:rPr lang="en-US" dirty="0">
                <a:latin typeface="Arial" charset="0"/>
              </a:rPr>
              <a:t>  C1 and skull displaced anteriorly</a:t>
            </a: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a:latin typeface="Arial" charset="0"/>
              </a:rPr>
              <a:t>B</a:t>
            </a:r>
          </a:p>
          <a:p>
            <a:pPr eaLnBrk="1" hangingPunct="1">
              <a:buFontTx/>
              <a:buChar char="•"/>
            </a:pPr>
            <a:r>
              <a:rPr lang="en-US" dirty="0">
                <a:latin typeface="Arial" charset="0"/>
              </a:rPr>
              <a:t>Fracture line through base of odontoid process</a:t>
            </a:r>
          </a:p>
          <a:p>
            <a:pPr eaLnBrk="1" hangingPunct="1">
              <a:buFontTx/>
              <a:buChar char="•"/>
            </a:pPr>
            <a:r>
              <a:rPr lang="en-US" dirty="0">
                <a:latin typeface="Arial" charset="0"/>
              </a:rPr>
              <a:t> Anterior displacement of the odontoid process with anterior angulation with respect to the vertebral body</a:t>
            </a:r>
          </a:p>
          <a:p>
            <a:pPr eaLnBrk="1" hangingPunct="1">
              <a:buFontTx/>
              <a:buChar char="•"/>
            </a:pPr>
            <a:r>
              <a:rPr lang="en-US" dirty="0">
                <a:latin typeface="Arial" charset="0"/>
              </a:rPr>
              <a:t>Unstable fracture </a:t>
            </a:r>
          </a:p>
          <a:p>
            <a:pPr eaLnBrk="1" hangingPunct="1">
              <a:buFontTx/>
              <a:buNone/>
            </a:pPr>
            <a:r>
              <a:rPr lang="en-US" dirty="0">
                <a:latin typeface="Arial" charset="0"/>
              </a:rPr>
              <a:t>C/S- can’t see the soft tissues clearly enough to comment on them</a:t>
            </a:r>
            <a:endParaRPr lang="en-AU" dirty="0">
              <a:latin typeface="Arial" charset="0"/>
            </a:endParaRPr>
          </a:p>
          <a:p>
            <a:pPr eaLnBrk="1" hangingPunct="1">
              <a:spcBef>
                <a:spcPts val="500"/>
              </a:spcBef>
              <a:spcAft>
                <a:spcPts val="500"/>
              </a:spcAft>
            </a:pPr>
            <a:endParaRPr lang="en-AU" dirty="0">
              <a:latin typeface="Calibri" charset="0"/>
            </a:endParaRP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C21CF3C1-77CF-E24E-A6EE-7955DC37BE56}" type="slidenum">
              <a:rPr lang="en-AU" sz="1200"/>
              <a:pPr/>
              <a:t>8</a:t>
            </a:fld>
            <a:endParaRPr lang="en-AU" sz="1200"/>
          </a:p>
        </p:txBody>
      </p:sp>
    </p:spTree>
    <p:extLst>
      <p:ext uri="{BB962C8B-B14F-4D97-AF65-F5344CB8AC3E}">
        <p14:creationId xmlns:p14="http://schemas.microsoft.com/office/powerpoint/2010/main" val="124777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a:p>
            <a:r>
              <a:rPr lang="en-US" dirty="0">
                <a:latin typeface="Arial" charset="0"/>
              </a:rPr>
              <a:t>DIAGNOSIS: C1 burst fracture (Jefferson fracture)	 	</a:t>
            </a:r>
            <a:r>
              <a:rPr lang="en-US" b="1" dirty="0">
                <a:latin typeface="Arial" charset="0"/>
              </a:rPr>
              <a:t>Cx10</a:t>
            </a:r>
            <a:r>
              <a:rPr lang="en-US" dirty="0">
                <a:latin typeface="Arial" charset="0"/>
              </a:rPr>
              <a:t> </a:t>
            </a:r>
          </a:p>
          <a:p>
            <a:endParaRPr lang="en-US" dirty="0">
              <a:latin typeface="Arial" charset="0"/>
            </a:endParaRPr>
          </a:p>
          <a:p>
            <a:r>
              <a:rPr lang="en-US" dirty="0">
                <a:latin typeface="Arial" charset="0"/>
              </a:rPr>
              <a:t>KEY FEATURES:</a:t>
            </a:r>
          </a:p>
          <a:p>
            <a:pPr>
              <a:buFontTx/>
              <a:buChar char="•"/>
            </a:pPr>
            <a:r>
              <a:rPr lang="en-US" dirty="0">
                <a:latin typeface="Arial" charset="0"/>
              </a:rPr>
              <a:t> Normal alignment</a:t>
            </a:r>
          </a:p>
          <a:p>
            <a:pPr>
              <a:buFontTx/>
              <a:buChar char="•"/>
            </a:pPr>
            <a:r>
              <a:rPr lang="en-US" dirty="0">
                <a:latin typeface="Arial" charset="0"/>
              </a:rPr>
              <a:t> Fractures of anterior and posterior arches- increased space between</a:t>
            </a:r>
            <a:r>
              <a:rPr lang="en-US" baseline="0" dirty="0">
                <a:latin typeface="Arial" charset="0"/>
              </a:rPr>
              <a:t> anterior part of odontoid process and anterior arch of C1 (</a:t>
            </a:r>
            <a:r>
              <a:rPr lang="en-US" baseline="0" dirty="0" err="1">
                <a:latin typeface="Arial" charset="0"/>
              </a:rPr>
              <a:t>atlantodens</a:t>
            </a:r>
            <a:r>
              <a:rPr lang="en-US" baseline="0" dirty="0">
                <a:latin typeface="Arial" charset="0"/>
              </a:rPr>
              <a:t> interval)</a:t>
            </a:r>
            <a:endParaRPr lang="en-US" dirty="0">
              <a:latin typeface="Arial" charset="0"/>
            </a:endParaRPr>
          </a:p>
          <a:p>
            <a:pPr>
              <a:buFontTx/>
              <a:buChar char="•"/>
            </a:pPr>
            <a:r>
              <a:rPr lang="en-US" dirty="0">
                <a:latin typeface="Arial" charset="0"/>
              </a:rPr>
              <a:t> </a:t>
            </a:r>
            <a:r>
              <a:rPr lang="en-US" dirty="0" err="1">
                <a:latin typeface="Arial" charset="0"/>
              </a:rPr>
              <a:t>Prevertebral</a:t>
            </a:r>
            <a:r>
              <a:rPr lang="en-US" dirty="0">
                <a:latin typeface="Arial" charset="0"/>
              </a:rPr>
              <a:t> soft tissue swelling</a:t>
            </a:r>
          </a:p>
          <a:p>
            <a:pPr>
              <a:buFontTx/>
              <a:buChar char="•"/>
            </a:pPr>
            <a:r>
              <a:rPr lang="en-US" dirty="0">
                <a:latin typeface="Arial" charset="0"/>
              </a:rPr>
              <a:t> On the Odontoid view there is lateral displacement of the lateral masses of C2	</a:t>
            </a:r>
            <a:r>
              <a:rPr lang="en-US" b="1" dirty="0">
                <a:latin typeface="Arial" charset="0"/>
              </a:rPr>
              <a:t>			</a:t>
            </a:r>
            <a:endParaRPr lang="en-US" dirty="0">
              <a:latin typeface="Arial" charset="0"/>
            </a:endParaRPr>
          </a:p>
          <a:p>
            <a:pPr>
              <a:spcBef>
                <a:spcPts val="500"/>
              </a:spcBef>
              <a:spcAft>
                <a:spcPts val="500"/>
              </a:spcAft>
            </a:pPr>
            <a:r>
              <a:rPr lang="en-AU" dirty="0">
                <a:latin typeface="Arial" charset="0"/>
              </a:rPr>
              <a:t>A Jefferson fracture is a compression and/or bursting fracture of C1. This unstable fracture is the result of a direct blow to the vertex of the head (axial compression load), either from a fall or from an object striking the vertex of the head.</a:t>
            </a:r>
          </a:p>
          <a:p>
            <a:pPr>
              <a:spcBef>
                <a:spcPts val="500"/>
              </a:spcBef>
              <a:spcAft>
                <a:spcPts val="500"/>
              </a:spcAft>
            </a:pPr>
            <a:r>
              <a:rPr lang="en-AU" dirty="0">
                <a:latin typeface="Arial" charset="0"/>
              </a:rPr>
              <a:t>The lateral margins of the lateral masses (inferior articular facets of C1) should align with the lateral margins of the structures below it (superior articular facets of C2). The space between these two facets is the </a:t>
            </a:r>
            <a:r>
              <a:rPr lang="en-AU" dirty="0" err="1">
                <a:latin typeface="Arial" charset="0"/>
              </a:rPr>
              <a:t>atlanto</a:t>
            </a:r>
            <a:r>
              <a:rPr lang="en-AU" dirty="0">
                <a:latin typeface="Arial" charset="0"/>
              </a:rPr>
              <a:t>-axial joint. In this radiograph, the lateral masses of C1 are displaced outward, indicating a "bursting" of the ring of C1.</a:t>
            </a:r>
            <a:endParaRPr lang="en-AU" dirty="0">
              <a:latin typeface="Calibri" charset="0"/>
            </a:endParaRPr>
          </a:p>
          <a:p>
            <a:endParaRPr lang="en-US" dirty="0">
              <a:latin typeface="Calibri" charset="0"/>
            </a:endParaRPr>
          </a:p>
          <a:p>
            <a:endParaRPr lang="en-AU" dirty="0">
              <a:latin typeface="Calibri" charset="0"/>
            </a:endParaRP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136BACF9-4397-AB46-83E2-FFBDBFBF78C9}" type="slidenum">
              <a:rPr lang="en-AU" sz="1200"/>
              <a:pPr/>
              <a:t>9</a:t>
            </a:fld>
            <a:endParaRPr lang="en-AU" sz="1200"/>
          </a:p>
        </p:txBody>
      </p:sp>
    </p:spTree>
    <p:extLst>
      <p:ext uri="{BB962C8B-B14F-4D97-AF65-F5344CB8AC3E}">
        <p14:creationId xmlns:p14="http://schemas.microsoft.com/office/powerpoint/2010/main" val="27349471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5" descr="Intro.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p:cNvSpPr>
            <a:spLocks noGrp="1"/>
          </p:cNvSpPr>
          <p:nvPr>
            <p:ph type="body" sz="quarter" idx="10"/>
          </p:nvPr>
        </p:nvSpPr>
        <p:spPr>
          <a:xfrm>
            <a:off x="3216534" y="4528282"/>
            <a:ext cx="5729029" cy="2208918"/>
          </a:xfrm>
        </p:spPr>
        <p:txBody>
          <a:bodyPr/>
          <a:lstStyle>
            <a:lvl1pPr marL="0" indent="0">
              <a:buNone/>
              <a:defRPr sz="6000">
                <a:solidFill>
                  <a:srgbClr val="FFFFFF"/>
                </a:solidFill>
              </a:defRPr>
            </a:lvl1pPr>
            <a:lvl2pPr marL="457200" indent="0">
              <a:buNone/>
              <a:defRPr>
                <a:solidFill>
                  <a:schemeClr val="bg1"/>
                </a:solidFill>
              </a:defRPr>
            </a:lvl2pPr>
            <a:lvl3pPr marL="914400" indent="0">
              <a:buNone/>
              <a:defRPr/>
            </a:lvl3pPr>
            <a:lvl4pPr marL="1371600" indent="0">
              <a:buNone/>
              <a:defRPr/>
            </a:lvl4pPr>
            <a:lvl5pPr marL="1828800" indent="0">
              <a:buNone/>
              <a:defRPr/>
            </a:lvl5pPr>
          </a:lstStyle>
          <a:p>
            <a:pPr lvl="0"/>
            <a:r>
              <a:rPr lang="en-AU" dirty="0"/>
              <a:t>Click to edit Master text styles</a:t>
            </a:r>
          </a:p>
        </p:txBody>
      </p:sp>
      <p:sp>
        <p:nvSpPr>
          <p:cNvPr id="13" name="Picture Placeholder 12"/>
          <p:cNvSpPr>
            <a:spLocks noGrp="1"/>
          </p:cNvSpPr>
          <p:nvPr>
            <p:ph type="pic" sz="quarter" idx="11"/>
          </p:nvPr>
        </p:nvSpPr>
        <p:spPr>
          <a:xfrm>
            <a:off x="0" y="1932803"/>
            <a:ext cx="3064358" cy="2305822"/>
          </a:xfrm>
        </p:spPr>
        <p:txBody>
          <a:bodyPr rtlCol="0">
            <a:normAutofit/>
          </a:bodyPr>
          <a:lstStyle/>
          <a:p>
            <a:pPr lvl="0"/>
            <a:r>
              <a:rPr lang="en-AU" noProof="0"/>
              <a:t>Drag picture to placeholder or click icon to add</a:t>
            </a:r>
            <a:endParaRPr lang="en-US" noProof="0"/>
          </a:p>
        </p:txBody>
      </p:sp>
    </p:spTree>
    <p:extLst>
      <p:ext uri="{BB962C8B-B14F-4D97-AF65-F5344CB8AC3E}">
        <p14:creationId xmlns:p14="http://schemas.microsoft.com/office/powerpoint/2010/main" val="3123249414"/>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D9302471-3ED2-C64C-8C26-1903514E4976}" type="datetimeFigureOut">
              <a:rPr lang="en-US"/>
              <a:pPr>
                <a:defRPr/>
              </a:pPr>
              <a:t>2/12/2025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71AFD37F-049D-D544-9833-97C8E6EF13E5}" type="slidenum">
              <a:rPr lang="en-US"/>
              <a:pPr>
                <a:defRPr/>
              </a:pPr>
              <a:t>‹#›</a:t>
            </a:fld>
            <a:endParaRPr lang="en-US"/>
          </a:p>
        </p:txBody>
      </p:sp>
    </p:spTree>
    <p:extLst>
      <p:ext uri="{BB962C8B-B14F-4D97-AF65-F5344CB8AC3E}">
        <p14:creationId xmlns:p14="http://schemas.microsoft.com/office/powerpoint/2010/main" val="2145437325"/>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860437C4-1784-F342-B9DA-6A8CE92DB0A5}" type="datetimeFigureOut">
              <a:rPr lang="en-US"/>
              <a:pPr>
                <a:defRPr/>
              </a:pPr>
              <a:t>2/12/2025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07878344-596A-7640-9B6D-AD360FBEAE2F}" type="slidenum">
              <a:rPr lang="en-US"/>
              <a:pPr>
                <a:defRPr/>
              </a:pPr>
              <a:t>‹#›</a:t>
            </a:fld>
            <a:endParaRPr lang="en-US"/>
          </a:p>
        </p:txBody>
      </p:sp>
    </p:spTree>
    <p:extLst>
      <p:ext uri="{BB962C8B-B14F-4D97-AF65-F5344CB8AC3E}">
        <p14:creationId xmlns:p14="http://schemas.microsoft.com/office/powerpoint/2010/main" val="971300809"/>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AD101DC4-9A2F-7641-AA5F-1C2A0B9142B3}" type="datetimeFigureOut">
              <a:rPr lang="en-US"/>
              <a:pPr>
                <a:defRPr/>
              </a:pPr>
              <a:t>2/12/2025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46F2C681-CF5E-7147-BEFD-3993C6D1B4E6}" type="slidenum">
              <a:rPr lang="en-US"/>
              <a:pPr>
                <a:defRPr/>
              </a:pPr>
              <a:t>‹#›</a:t>
            </a:fld>
            <a:endParaRPr lang="en-US"/>
          </a:p>
        </p:txBody>
      </p:sp>
    </p:spTree>
    <p:extLst>
      <p:ext uri="{BB962C8B-B14F-4D97-AF65-F5344CB8AC3E}">
        <p14:creationId xmlns:p14="http://schemas.microsoft.com/office/powerpoint/2010/main" val="1775461443"/>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Tree>
    <p:extLst>
      <p:ext uri="{BB962C8B-B14F-4D97-AF65-F5344CB8AC3E}">
        <p14:creationId xmlns:p14="http://schemas.microsoft.com/office/powerpoint/2010/main" val="798489884"/>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8AB448AA-6436-4048-BA84-C65ECC97C551}" type="datetimeFigureOut">
              <a:rPr lang="en-US"/>
              <a:pPr>
                <a:defRPr/>
              </a:pPr>
              <a:t>2/12/2025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C45A1F55-4348-B840-9308-BD8DD9527673}" type="slidenum">
              <a:rPr lang="en-US"/>
              <a:pPr>
                <a:defRPr/>
              </a:pPr>
              <a:t>‹#›</a:t>
            </a:fld>
            <a:endParaRPr lang="en-US"/>
          </a:p>
        </p:txBody>
      </p:sp>
    </p:spTree>
    <p:extLst>
      <p:ext uri="{BB962C8B-B14F-4D97-AF65-F5344CB8AC3E}">
        <p14:creationId xmlns:p14="http://schemas.microsoft.com/office/powerpoint/2010/main" val="4092397754"/>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1270128"/>
            <a:ext cx="5111750" cy="527379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51088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Tree>
    <p:extLst>
      <p:ext uri="{BB962C8B-B14F-4D97-AF65-F5344CB8AC3E}">
        <p14:creationId xmlns:p14="http://schemas.microsoft.com/office/powerpoint/2010/main" val="1234807497"/>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57090E06-7090-344B-B85E-408E6A0B378C}" type="datetimeFigureOut">
              <a:rPr lang="en-US"/>
              <a:pPr>
                <a:defRPr/>
              </a:pPr>
              <a:t>2/12/2025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3B979B9B-E0B7-DC45-B042-B4921BCE9EF0}" type="slidenum">
              <a:rPr lang="en-US"/>
              <a:pPr>
                <a:defRPr/>
              </a:pPr>
              <a:t>‹#›</a:t>
            </a:fld>
            <a:endParaRPr lang="en-US"/>
          </a:p>
        </p:txBody>
      </p:sp>
    </p:spTree>
    <p:extLst>
      <p:ext uri="{BB962C8B-B14F-4D97-AF65-F5344CB8AC3E}">
        <p14:creationId xmlns:p14="http://schemas.microsoft.com/office/powerpoint/2010/main" val="1315469978"/>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62245" y="2130425"/>
            <a:ext cx="6989707" cy="1470025"/>
          </a:xfrm>
        </p:spPr>
        <p:txBody>
          <a:bodyPr/>
          <a:lstStyle>
            <a:lvl1pPr algn="l">
              <a:defRPr/>
            </a:lvl1pPr>
          </a:lstStyle>
          <a:p>
            <a:r>
              <a:rPr lang="en-AU" dirty="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edit Master subtitle style</a:t>
            </a:r>
            <a:endParaRPr lang="en-US" dirty="0"/>
          </a:p>
        </p:txBody>
      </p:sp>
    </p:spTree>
    <p:extLst>
      <p:ext uri="{BB962C8B-B14F-4D97-AF65-F5344CB8AC3E}">
        <p14:creationId xmlns:p14="http://schemas.microsoft.com/office/powerpoint/2010/main" val="2639699386"/>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Custom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Click to edit Master title style</a:t>
            </a:r>
            <a:endParaRPr lang="en-US" dirty="0"/>
          </a:p>
        </p:txBody>
      </p:sp>
    </p:spTree>
    <p:extLst>
      <p:ext uri="{BB962C8B-B14F-4D97-AF65-F5344CB8AC3E}">
        <p14:creationId xmlns:p14="http://schemas.microsoft.com/office/powerpoint/2010/main" val="30915906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1380531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8292" y="426504"/>
            <a:ext cx="6709166" cy="1325562"/>
          </a:xfrm>
        </p:spPr>
        <p:txBody>
          <a:bodyPr/>
          <a:lstStyle/>
          <a:p>
            <a:r>
              <a:rPr lang="en-AU"/>
              <a:t>Click to edit Master title style</a:t>
            </a:r>
            <a:endParaRPr lang="en-US" dirty="0"/>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p:txBody>
      </p:sp>
    </p:spTree>
    <p:extLst>
      <p:ext uri="{BB962C8B-B14F-4D97-AF65-F5344CB8AC3E}">
        <p14:creationId xmlns:p14="http://schemas.microsoft.com/office/powerpoint/2010/main" val="846024746"/>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4F8BB37-184A-C748-A31E-C37D34924F53}" type="datetimeFigureOut">
              <a:rPr lang="en-US" smtClean="0"/>
              <a:pPr/>
              <a:t>2/12/2025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Tree>
    <p:extLst>
      <p:ext uri="{BB962C8B-B14F-4D97-AF65-F5344CB8AC3E}">
        <p14:creationId xmlns:p14="http://schemas.microsoft.com/office/powerpoint/2010/main" val="29061198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D4F8BB37-184A-C748-A31E-C37D34924F53}" type="datetimeFigureOut">
              <a:rPr lang="en-US" smtClean="0"/>
              <a:pPr/>
              <a:t>2/12/2025</a:t>
            </a:fld>
            <a:endParaRPr lang="en-US"/>
          </a:p>
        </p:txBody>
      </p:sp>
    </p:spTree>
    <p:extLst>
      <p:ext uri="{BB962C8B-B14F-4D97-AF65-F5344CB8AC3E}">
        <p14:creationId xmlns:p14="http://schemas.microsoft.com/office/powerpoint/2010/main" val="42349677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83C2D4-5A6C-4B4C-82CC-AB0CE98E3DA2}" type="datetimeFigureOut">
              <a:rPr lang="en-US" smtClean="0"/>
              <a:pPr/>
              <a:t>2/12/2025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5D86F7B-9DD0-7446-9B1C-33162A14C6E6}" type="slidenum">
              <a:rPr lang="en-US" smtClean="0"/>
              <a:pPr/>
              <a:t>‹#›</a:t>
            </a:fld>
            <a:endParaRPr lang="en-US"/>
          </a:p>
        </p:txBody>
      </p:sp>
    </p:spTree>
    <p:extLst>
      <p:ext uri="{BB962C8B-B14F-4D97-AF65-F5344CB8AC3E}">
        <p14:creationId xmlns:p14="http://schemas.microsoft.com/office/powerpoint/2010/main" val="2063613946"/>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E330D293-27EE-F84B-B1B7-D014DB492363}" type="datetimeFigureOut">
              <a:rPr lang="en-US"/>
              <a:pPr>
                <a:defRPr/>
              </a:pPr>
              <a:t>2/12/2025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BAD2FF78-F58B-4349-9336-314FC4BE1CF4}" type="slidenum">
              <a:rPr lang="en-US"/>
              <a:pPr>
                <a:defRPr/>
              </a:pPr>
              <a:t>‹#›</a:t>
            </a:fld>
            <a:endParaRPr lang="en-US"/>
          </a:p>
        </p:txBody>
      </p:sp>
    </p:spTree>
    <p:extLst>
      <p:ext uri="{BB962C8B-B14F-4D97-AF65-F5344CB8AC3E}">
        <p14:creationId xmlns:p14="http://schemas.microsoft.com/office/powerpoint/2010/main" val="650328219"/>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86251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p:txBody>
      </p:sp>
      <p:sp>
        <p:nvSpPr>
          <p:cNvPr id="4" name="Content Placeholder 3"/>
          <p:cNvSpPr>
            <a:spLocks noGrp="1"/>
          </p:cNvSpPr>
          <p:nvPr>
            <p:ph sz="half" idx="2"/>
          </p:nvPr>
        </p:nvSpPr>
        <p:spPr>
          <a:xfrm>
            <a:off x="4648200" y="187632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p:txBody>
      </p:sp>
    </p:spTree>
    <p:extLst>
      <p:ext uri="{BB962C8B-B14F-4D97-AF65-F5344CB8AC3E}">
        <p14:creationId xmlns:p14="http://schemas.microsoft.com/office/powerpoint/2010/main" val="905251026"/>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866457"/>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602861"/>
            <a:ext cx="4040188" cy="3951288"/>
          </a:xfrm>
        </p:spPr>
        <p:txBody>
          <a:bodyPr/>
          <a:lstStyle>
            <a:lvl1pPr>
              <a:defRPr sz="2400"/>
            </a:lvl1pPr>
            <a:lvl2pPr>
              <a:defRPr sz="2000"/>
            </a:lvl2pPr>
            <a:lvl3pPr marL="914400" indent="0">
              <a:buNone/>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p:txBody>
      </p:sp>
      <p:sp>
        <p:nvSpPr>
          <p:cNvPr id="5" name="Text Placeholder 4"/>
          <p:cNvSpPr>
            <a:spLocks noGrp="1"/>
          </p:cNvSpPr>
          <p:nvPr>
            <p:ph type="body" sz="quarter" idx="3"/>
          </p:nvPr>
        </p:nvSpPr>
        <p:spPr>
          <a:xfrm>
            <a:off x="4645025" y="189406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602861"/>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p:txBody>
      </p:sp>
    </p:spTree>
    <p:extLst>
      <p:ext uri="{BB962C8B-B14F-4D97-AF65-F5344CB8AC3E}">
        <p14:creationId xmlns:p14="http://schemas.microsoft.com/office/powerpoint/2010/main" val="3695277992"/>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Tree>
    <p:extLst>
      <p:ext uri="{BB962C8B-B14F-4D97-AF65-F5344CB8AC3E}">
        <p14:creationId xmlns:p14="http://schemas.microsoft.com/office/powerpoint/2010/main" val="2392371127"/>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7645045"/>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1435100"/>
            <a:ext cx="5111750"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Tree>
    <p:extLst>
      <p:ext uri="{BB962C8B-B14F-4D97-AF65-F5344CB8AC3E}">
        <p14:creationId xmlns:p14="http://schemas.microsoft.com/office/powerpoint/2010/main" val="2241690351"/>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AU"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Tree>
    <p:extLst>
      <p:ext uri="{BB962C8B-B14F-4D97-AF65-F5344CB8AC3E}">
        <p14:creationId xmlns:p14="http://schemas.microsoft.com/office/powerpoint/2010/main" val="2028918768"/>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4.jpeg"/><Relationship Id="rId5" Type="http://schemas.openxmlformats.org/officeDocument/2006/relationships/theme" Target="../theme/theme5.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Basic%20with%20green.jpg"/>
          <p:cNvPicPr>
            <a:picLocks noChangeAspect="1"/>
          </p:cNvPicPr>
          <p:nvPr/>
        </p:nvPicPr>
        <p:blipFill>
          <a:blip r:embed="rId11">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828675" y="439738"/>
            <a:ext cx="6708775"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AU"/>
              <a:t>Click to edit Master title style</a:t>
            </a:r>
            <a:endParaRPr lang="en-US"/>
          </a:p>
        </p:txBody>
      </p:sp>
      <p:sp>
        <p:nvSpPr>
          <p:cNvPr id="1028" name="Text Placeholder 2"/>
          <p:cNvSpPr>
            <a:spLocks noGrp="1"/>
          </p:cNvSpPr>
          <p:nvPr>
            <p:ph type="body" idx="1"/>
          </p:nvPr>
        </p:nvSpPr>
        <p:spPr bwMode="auto">
          <a:xfrm>
            <a:off x="828675" y="1919288"/>
            <a:ext cx="7858125"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endParaRPr lang="en-AU"/>
          </a:p>
          <a:p>
            <a:pPr lvl="0"/>
            <a:r>
              <a:rPr lang="en-AU"/>
              <a:t>Click to edit Master text styles</a:t>
            </a:r>
          </a:p>
          <a:p>
            <a:pPr lvl="1"/>
            <a:r>
              <a:rPr lang="en-AU"/>
              <a:t>Second level</a:t>
            </a:r>
          </a:p>
          <a:p>
            <a:pPr lvl="2"/>
            <a:r>
              <a:rPr lang="en-AU"/>
              <a:t>Third level</a:t>
            </a:r>
          </a:p>
        </p:txBody>
      </p:sp>
      <p:sp>
        <p:nvSpPr>
          <p:cNvPr id="1029" name="TextBox 3"/>
          <p:cNvSpPr txBox="1">
            <a:spLocks noChangeArrowheads="1"/>
          </p:cNvSpPr>
          <p:nvPr/>
        </p:nvSpPr>
        <p:spPr bwMode="auto">
          <a:xfrm>
            <a:off x="5890181" y="6543675"/>
            <a:ext cx="3814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dirty="0">
                <a:solidFill>
                  <a:srgbClr val="FFFFFF"/>
                </a:solidFill>
              </a:rPr>
              <a:t>Trauma</a:t>
            </a:r>
            <a:r>
              <a:rPr lang="en-US" baseline="0" dirty="0">
                <a:solidFill>
                  <a:srgbClr val="FFFFFF"/>
                </a:solidFill>
              </a:rPr>
              <a:t> Radiology</a:t>
            </a:r>
            <a:endParaRPr lang="en-US" dirty="0">
              <a:solidFill>
                <a:srgbClr val="FFFFFF"/>
              </a:solidFill>
            </a:endParaRPr>
          </a:p>
        </p:txBody>
      </p:sp>
    </p:spTree>
  </p:cSld>
  <p:clrMap bg1="dk1" tx1="lt1" bg2="dk2" tx2="lt2" accent1="accent1" accent2="accent2" accent3="accent3" accent4="accent4" accent5="accent5" accent6="accent6" hlink="hlink" folHlink="folHlink"/>
  <p:sldLayoutIdLst>
    <p:sldLayoutId id="2147483692" r:id="rId1"/>
    <p:sldLayoutId id="2147483681" r:id="rId2"/>
    <p:sldLayoutId id="2147483693" r:id="rId3"/>
    <p:sldLayoutId id="2147483682" r:id="rId4"/>
    <p:sldLayoutId id="2147483683" r:id="rId5"/>
    <p:sldLayoutId id="2147483684" r:id="rId6"/>
    <p:sldLayoutId id="2147483685" r:id="rId7"/>
    <p:sldLayoutId id="2147483686" r:id="rId8"/>
    <p:sldLayoutId id="2147483687" r:id="rId9"/>
  </p:sldLayoutIdLst>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txStyles>
    <p:titleStyle>
      <a:lvl1pPr algn="l" defTabSz="457200" rtl="0" eaLnBrk="1" fontAlgn="base" hangingPunct="1">
        <a:spcBef>
          <a:spcPct val="0"/>
        </a:spcBef>
        <a:spcAft>
          <a:spcPct val="0"/>
        </a:spcAft>
        <a:defRPr sz="48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4800">
          <a:solidFill>
            <a:schemeClr val="tx1"/>
          </a:solidFill>
          <a:latin typeface="Calibri" charset="0"/>
          <a:ea typeface="ＭＳ Ｐゴシック" charset="0"/>
          <a:cs typeface="ＭＳ Ｐゴシック" charset="0"/>
        </a:defRPr>
      </a:lvl2pPr>
      <a:lvl3pPr algn="l" defTabSz="457200" rtl="0" eaLnBrk="1" fontAlgn="base" hangingPunct="1">
        <a:spcBef>
          <a:spcPct val="0"/>
        </a:spcBef>
        <a:spcAft>
          <a:spcPct val="0"/>
        </a:spcAft>
        <a:defRPr sz="4800">
          <a:solidFill>
            <a:schemeClr val="tx1"/>
          </a:solidFill>
          <a:latin typeface="Calibri" charset="0"/>
          <a:ea typeface="ＭＳ Ｐゴシック" charset="0"/>
          <a:cs typeface="ＭＳ Ｐゴシック" charset="0"/>
        </a:defRPr>
      </a:lvl3pPr>
      <a:lvl4pPr algn="l" defTabSz="457200" rtl="0" eaLnBrk="1" fontAlgn="base" hangingPunct="1">
        <a:spcBef>
          <a:spcPct val="0"/>
        </a:spcBef>
        <a:spcAft>
          <a:spcPct val="0"/>
        </a:spcAft>
        <a:defRPr sz="4800">
          <a:solidFill>
            <a:schemeClr val="tx1"/>
          </a:solidFill>
          <a:latin typeface="Calibri" charset="0"/>
          <a:ea typeface="ＭＳ Ｐゴシック" charset="0"/>
          <a:cs typeface="ＭＳ Ｐゴシック" charset="0"/>
        </a:defRPr>
      </a:lvl4pPr>
      <a:lvl5pPr algn="l" defTabSz="457200" rtl="0" eaLnBrk="1" fontAlgn="base" hangingPunct="1">
        <a:spcBef>
          <a:spcPct val="0"/>
        </a:spcBef>
        <a:spcAft>
          <a:spcPct val="0"/>
        </a:spcAft>
        <a:defRPr sz="4800">
          <a:solidFill>
            <a:schemeClr val="tx1"/>
          </a:solidFill>
          <a:latin typeface="Calibri" charset="0"/>
          <a:ea typeface="ＭＳ Ｐゴシック" charset="0"/>
          <a:cs typeface="ＭＳ Ｐゴシック" charset="0"/>
        </a:defRPr>
      </a:lvl5pPr>
      <a:lvl6pPr marL="457200" algn="l" defTabSz="457200" rtl="0" eaLnBrk="1" fontAlgn="base" hangingPunct="1">
        <a:spcBef>
          <a:spcPct val="0"/>
        </a:spcBef>
        <a:spcAft>
          <a:spcPct val="0"/>
        </a:spcAft>
        <a:defRPr sz="4800">
          <a:solidFill>
            <a:schemeClr val="tx1"/>
          </a:solidFill>
          <a:latin typeface="Calibri" charset="0"/>
          <a:ea typeface="ＭＳ Ｐゴシック" charset="0"/>
          <a:cs typeface="ＭＳ Ｐゴシック" charset="0"/>
        </a:defRPr>
      </a:lvl6pPr>
      <a:lvl7pPr marL="914400" algn="l" defTabSz="457200" rtl="0" eaLnBrk="1" fontAlgn="base" hangingPunct="1">
        <a:spcBef>
          <a:spcPct val="0"/>
        </a:spcBef>
        <a:spcAft>
          <a:spcPct val="0"/>
        </a:spcAft>
        <a:defRPr sz="4800">
          <a:solidFill>
            <a:schemeClr val="tx1"/>
          </a:solidFill>
          <a:latin typeface="Calibri" charset="0"/>
          <a:ea typeface="ＭＳ Ｐゴシック" charset="0"/>
          <a:cs typeface="ＭＳ Ｐゴシック" charset="0"/>
        </a:defRPr>
      </a:lvl7pPr>
      <a:lvl8pPr marL="1371600" algn="l" defTabSz="457200" rtl="0" eaLnBrk="1" fontAlgn="base" hangingPunct="1">
        <a:spcBef>
          <a:spcPct val="0"/>
        </a:spcBef>
        <a:spcAft>
          <a:spcPct val="0"/>
        </a:spcAft>
        <a:defRPr sz="4800">
          <a:solidFill>
            <a:schemeClr val="tx1"/>
          </a:solidFill>
          <a:latin typeface="Calibri" charset="0"/>
          <a:ea typeface="ＭＳ Ｐゴシック" charset="0"/>
          <a:cs typeface="ＭＳ Ｐゴシック" charset="0"/>
        </a:defRPr>
      </a:lvl8pPr>
      <a:lvl9pPr marL="1828800" algn="l" defTabSz="457200" rtl="0" eaLnBrk="1" fontAlgn="base" hangingPunct="1">
        <a:spcBef>
          <a:spcPct val="0"/>
        </a:spcBef>
        <a:spcAft>
          <a:spcPct val="0"/>
        </a:spcAft>
        <a:defRPr sz="4800">
          <a:solidFill>
            <a:schemeClr val="tx1"/>
          </a:solidFill>
          <a:latin typeface="Calibri" charset="0"/>
          <a:ea typeface="ＭＳ Ｐゴシック" charset="0"/>
          <a:cs typeface="ＭＳ Ｐゴシック" charset="0"/>
        </a:defRPr>
      </a:lvl9pPr>
    </p:titleStyle>
    <p:bodyStyle>
      <a:lvl1pPr algn="l" defTabSz="457200" rtl="0" eaLnBrk="1" fontAlgn="base" hangingPunct="1">
        <a:spcBef>
          <a:spcPct val="20000"/>
        </a:spcBef>
        <a:spcAft>
          <a:spcPct val="0"/>
        </a:spcAft>
        <a:buFont typeface="Arial" charset="0"/>
        <a:defRPr sz="3600" kern="1200">
          <a:solidFill>
            <a:schemeClr val="tx1"/>
          </a:solidFill>
          <a:latin typeface="+mn-lt"/>
          <a:ea typeface="ＭＳ Ｐゴシック" charset="0"/>
          <a:cs typeface="ＭＳ Ｐゴシック" charset="0"/>
        </a:defRPr>
      </a:lvl1pPr>
      <a:lvl2pPr marL="457200" algn="l" defTabSz="457200" rtl="0" eaLnBrk="1" fontAlgn="base" hangingPunct="1">
        <a:spcBef>
          <a:spcPct val="20000"/>
        </a:spcBef>
        <a:spcAft>
          <a:spcPct val="0"/>
        </a:spcAft>
        <a:buFont typeface="Arial" charset="0"/>
        <a:defRPr sz="3200" kern="1200">
          <a:solidFill>
            <a:schemeClr val="tx1"/>
          </a:solidFill>
          <a:latin typeface="+mn-lt"/>
          <a:ea typeface="ＭＳ Ｐゴシック" charset="0"/>
          <a:cs typeface="+mn-cs"/>
        </a:defRPr>
      </a:lvl2pPr>
      <a:lvl3pPr marL="914400" algn="l" defTabSz="457200" rtl="0" eaLnBrk="1" fontAlgn="base" hangingPunct="1">
        <a:spcBef>
          <a:spcPct val="20000"/>
        </a:spcBef>
        <a:spcAft>
          <a:spcPct val="0"/>
        </a:spcAft>
        <a:buFont typeface="Arial" charset="0"/>
        <a:defRPr sz="2800" kern="1200">
          <a:solidFill>
            <a:schemeClr val="tx1"/>
          </a:solidFill>
          <a:latin typeface="+mn-lt"/>
          <a:ea typeface="ＭＳ Ｐゴシック" charset="0"/>
          <a:cs typeface="+mn-cs"/>
        </a:defRPr>
      </a:lvl3pPr>
      <a:lvl4pPr marL="1371600" algn="l" defTabSz="457200" rtl="0" eaLnBrk="1" fontAlgn="base" hangingPunct="1">
        <a:spcBef>
          <a:spcPct val="20000"/>
        </a:spcBef>
        <a:spcAft>
          <a:spcPct val="0"/>
        </a:spcAft>
        <a:buFont typeface="Arial" charset="0"/>
        <a:defRPr sz="24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Basic%20just%20logo.jpg"/>
          <p:cNvPicPr>
            <a:picLocks noChangeAspect="1"/>
          </p:cNvPicPr>
          <p:nvPr/>
        </p:nvPicPr>
        <p:blipFill>
          <a:blip r:embed="rId9">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457200" y="274638"/>
            <a:ext cx="70119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AU"/>
              <a:t>Click to edit Master title style</a:t>
            </a:r>
            <a:endParaRPr lang="en-US"/>
          </a:p>
        </p:txBody>
      </p:sp>
      <p:sp>
        <p:nvSpPr>
          <p:cNvPr id="205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88" r:id="rId4"/>
    <p:sldLayoutId id="2147483697" r:id="rId5"/>
    <p:sldLayoutId id="2147483689" r:id="rId6"/>
    <p:sldLayoutId id="2147483698" r:id="rId7"/>
  </p:sldLayoutIdLst>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0" descr="Basic%20with%20green.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Placeholder 1"/>
          <p:cNvSpPr>
            <a:spLocks noGrp="1"/>
          </p:cNvSpPr>
          <p:nvPr>
            <p:ph type="title"/>
          </p:nvPr>
        </p:nvSpPr>
        <p:spPr bwMode="auto">
          <a:xfrm>
            <a:off x="457200" y="565150"/>
            <a:ext cx="69834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AU"/>
              <a:t>Click to edit Master title style</a:t>
            </a:r>
            <a:endParaRPr lang="en-US"/>
          </a:p>
        </p:txBody>
      </p:sp>
      <p:sp>
        <p:nvSpPr>
          <p:cNvPr id="3076" name="Text Placeholder 2"/>
          <p:cNvSpPr>
            <a:spLocks noGrp="1"/>
          </p:cNvSpPr>
          <p:nvPr>
            <p:ph type="body" idx="1"/>
          </p:nvPr>
        </p:nvSpPr>
        <p:spPr bwMode="auto">
          <a:xfrm>
            <a:off x="457200" y="195897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p:txBody>
      </p:sp>
    </p:spTree>
  </p:cSld>
  <p:clrMap bg1="lt1" tx1="dk1" bg2="lt2" tx2="dk2" accent1="accent1" accent2="accent2" accent3="accent3" accent4="accent4" accent5="accent5" accent6="accent6" hlink="hlink" folHlink="folHlink"/>
  <p:sldLayoutIdLst>
    <p:sldLayoutId id="2147483690" r:id="rId1"/>
  </p:sldLayoutIdLst>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AU"/>
              <a:t>Click to edit Master title style</a:t>
            </a:r>
            <a:endParaRPr lang="en-US"/>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80B75604-3059-1141-A5E1-1DA31B484400}" type="datetimeFigureOut">
              <a:rPr lang="en-US"/>
              <a:pPr>
                <a:defRPr/>
              </a:pPr>
              <a:t>2/12/2025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A9594798-CF6D-CB40-B099-F94EDFC8F09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1" r:id="rId1"/>
  </p:sldLayoutIdLst>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Black%20basic%20with%20logo%201024.jpg"/>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797376" y="274638"/>
            <a:ext cx="6541449" cy="1143000"/>
          </a:xfrm>
          <a:prstGeom prst="rect">
            <a:avLst/>
          </a:prstGeom>
        </p:spPr>
        <p:txBody>
          <a:bodyPr vert="horz" lIns="91440" tIns="45720" rIns="91440" bIns="45720" rtlCol="0" anchor="ctr">
            <a:noAutofit/>
          </a:bodyPr>
          <a:lstStyle/>
          <a:p>
            <a:r>
              <a:rPr lang="en-AU" dirty="0"/>
              <a:t>Click to edit Master title style</a:t>
            </a:r>
            <a:endParaRPr lang="en-US" dirty="0"/>
          </a:p>
        </p:txBody>
      </p:sp>
      <p:sp>
        <p:nvSpPr>
          <p:cNvPr id="3" name="Text Placeholder 2"/>
          <p:cNvSpPr>
            <a:spLocks noGrp="1"/>
          </p:cNvSpPr>
          <p:nvPr>
            <p:ph type="body" idx="1"/>
          </p:nvPr>
        </p:nvSpPr>
        <p:spPr>
          <a:xfrm>
            <a:off x="797376" y="1600200"/>
            <a:ext cx="7889424" cy="4525963"/>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8" name="TextBox 7"/>
          <p:cNvSpPr txBox="1"/>
          <p:nvPr userDrawn="1"/>
        </p:nvSpPr>
        <p:spPr>
          <a:xfrm>
            <a:off x="5389681" y="6524210"/>
            <a:ext cx="3297119" cy="369332"/>
          </a:xfrm>
          <a:prstGeom prst="rect">
            <a:avLst/>
          </a:prstGeom>
          <a:noFill/>
        </p:spPr>
        <p:txBody>
          <a:bodyPr wrap="square" rtlCol="0">
            <a:spAutoFit/>
          </a:bodyPr>
          <a:lstStyle/>
          <a:p>
            <a:pPr algn="ctr"/>
            <a:r>
              <a:rPr lang="en-US" dirty="0">
                <a:solidFill>
                  <a:srgbClr val="FFFFFF"/>
                </a:solidFill>
              </a:rPr>
              <a:t>Trauma Radiology</a:t>
            </a:r>
          </a:p>
        </p:txBody>
      </p:sp>
    </p:spTree>
    <p:extLst>
      <p:ext uri="{BB962C8B-B14F-4D97-AF65-F5344CB8AC3E}">
        <p14:creationId xmlns:p14="http://schemas.microsoft.com/office/powerpoint/2010/main" val="3167647362"/>
      </p:ext>
    </p:extLst>
  </p:cSld>
  <p:clrMap bg1="lt1" tx1="dk1" bg2="lt2" tx2="dk2" accent1="accent1" accent2="accent2" accent3="accent3" accent4="accent4" accent5="accent5" accent6="accent6" hlink="hlink" folHlink="folHlink"/>
  <p:sldLayoutIdLst>
    <p:sldLayoutId id="2147483704" r:id="rId1"/>
    <p:sldLayoutId id="2147483706" r:id="rId2"/>
    <p:sldLayoutId id="2147483707" r:id="rId3"/>
    <p:sldLayoutId id="2147483708" r:id="rId4"/>
  </p:sldLayoutIdLst>
  <p:txStyles>
    <p:titleStyle>
      <a:lvl1pPr algn="l" defTabSz="457200" rtl="0" eaLnBrk="1" latinLnBrk="0" hangingPunct="1">
        <a:spcBef>
          <a:spcPct val="0"/>
        </a:spcBef>
        <a:buNone/>
        <a:defRPr sz="4400" kern="1200">
          <a:solidFill>
            <a:srgbClr val="FFFFFF"/>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chemeClr val="bg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bg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bg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bg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m.au/url?sa=i&amp;rct=j&amp;q=&amp;esrc=s&amp;source=images&amp;cd=&amp;cad=rja&amp;uact=8&amp;ved=2ahUKEwjPmIeY3MjcAhVIMd4KHTPFALEQjRx6BAgBEAU&amp;url=http://pedsinreview.aappublications.org/content/28/6/215&amp;psig=AOvVaw0KtWri2RLr1m5cUzJIrvCO&amp;ust=1533105229893614" TargetMode="Externa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19.xml"/><Relationship Id="rId6" Type="http://schemas.openxmlformats.org/officeDocument/2006/relationships/image" Target="../media/image24.png"/><Relationship Id="rId5" Type="http://schemas.openxmlformats.org/officeDocument/2006/relationships/image" Target="../media/image23.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0.xml"/><Relationship Id="rId5" Type="http://schemas.openxmlformats.org/officeDocument/2006/relationships/image" Target="../media/image7.gif"/><Relationship Id="rId4" Type="http://schemas.openxmlformats.org/officeDocument/2006/relationships/hyperlink" Target="https://www.google.com.au/url?sa=i&amp;rct=j&amp;q=&amp;esrc=s&amp;source=images&amp;cd=&amp;cad=rja&amp;uact=8&amp;ved=2ahUKEwjt1o2WwcrcAhVMdt4KHQFhBUwQjRx6BAgBEAU&amp;url=https://www.aafp.org/afp/1999/0115/p331.html&amp;psig=AOvVaw32ZRZT8drX8tm6JiFfRsik&amp;ust=1533166699332307"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28709" y="5081099"/>
            <a:ext cx="5881205" cy="2050781"/>
          </a:xfrm>
        </p:spPr>
        <p:txBody>
          <a:bodyPr/>
          <a:lstStyle/>
          <a:p>
            <a:pPr>
              <a:lnSpc>
                <a:spcPct val="70000"/>
              </a:lnSpc>
            </a:pPr>
            <a:r>
              <a:rPr lang="en-US" dirty="0">
                <a:solidFill>
                  <a:schemeClr val="tx1"/>
                </a:solidFill>
              </a:rPr>
              <a:t>Trauma Radiology</a:t>
            </a:r>
          </a:p>
        </p:txBody>
      </p:sp>
      <p:pic>
        <p:nvPicPr>
          <p:cNvPr id="7" name="Picture Placeholder 6" descr="c-spine.jpg"/>
          <p:cNvPicPr>
            <a:picLocks noGrp="1" noChangeAspect="1"/>
          </p:cNvPicPr>
          <p:nvPr>
            <p:ph type="pic" sz="quarter" idx="11"/>
          </p:nvPr>
        </p:nvPicPr>
        <p:blipFill>
          <a:blip r:embed="rId3"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03141386"/>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txBox="1">
            <a:spLocks noChangeArrowheads="1"/>
          </p:cNvSpPr>
          <p:nvPr/>
        </p:nvSpPr>
        <p:spPr bwMode="auto">
          <a:xfrm>
            <a:off x="5364163" y="3284538"/>
            <a:ext cx="3600450" cy="130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ts val="500"/>
              </a:spcBef>
              <a:spcAft>
                <a:spcPts val="500"/>
              </a:spcAft>
            </a:pPr>
            <a:r>
              <a:rPr lang="en-AU" sz="2800" dirty="0">
                <a:solidFill>
                  <a:schemeClr val="bg1"/>
                </a:solidFill>
                <a:latin typeface="+mn-lt"/>
                <a:cs typeface="Verdana" charset="0"/>
              </a:rPr>
              <a:t>7 </a:t>
            </a:r>
            <a:r>
              <a:rPr lang="en-AU" sz="2800" dirty="0" err="1">
                <a:solidFill>
                  <a:schemeClr val="bg1"/>
                </a:solidFill>
                <a:latin typeface="+mn-lt"/>
                <a:cs typeface="Verdana" charset="0"/>
              </a:rPr>
              <a:t>yo</a:t>
            </a:r>
            <a:r>
              <a:rPr lang="en-AU" sz="2800" dirty="0">
                <a:solidFill>
                  <a:schemeClr val="bg1"/>
                </a:solidFill>
                <a:latin typeface="+mn-lt"/>
                <a:cs typeface="Verdana" charset="0"/>
              </a:rPr>
              <a:t> male involved in high speed </a:t>
            </a:r>
            <a:r>
              <a:rPr lang="en-AU" sz="2800" dirty="0" err="1">
                <a:solidFill>
                  <a:schemeClr val="bg1"/>
                </a:solidFill>
                <a:latin typeface="+mn-lt"/>
                <a:cs typeface="Verdana" charset="0"/>
              </a:rPr>
              <a:t>MVA</a:t>
            </a:r>
            <a:endParaRPr lang="en-AU" sz="2800" dirty="0">
              <a:solidFill>
                <a:schemeClr val="bg1"/>
              </a:solidFill>
              <a:latin typeface="+mn-lt"/>
              <a:cs typeface="Verdana" charset="0"/>
            </a:endParaRPr>
          </a:p>
        </p:txBody>
      </p:sp>
      <p:sp>
        <p:nvSpPr>
          <p:cNvPr id="15363" name="Rectangle 3"/>
          <p:cNvSpPr>
            <a:spLocks noChangeArrowheads="1"/>
          </p:cNvSpPr>
          <p:nvPr/>
        </p:nvSpPr>
        <p:spPr bwMode="auto">
          <a:xfrm>
            <a:off x="5372100" y="2384931"/>
            <a:ext cx="2449513"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r>
              <a:rPr lang="en-AU" sz="3200" dirty="0">
                <a:solidFill>
                  <a:srgbClr val="FF6600"/>
                </a:solidFill>
                <a:latin typeface="+mn-lt"/>
                <a:cs typeface="Verdana" charset="0"/>
              </a:rPr>
              <a:t>C4 fracture</a:t>
            </a:r>
          </a:p>
        </p:txBody>
      </p:sp>
      <p:pic>
        <p:nvPicPr>
          <p:cNvPr id="14340" name="Picture 2" descr="DSCN1673"/>
          <p:cNvPicPr>
            <a:picLocks noChangeAspect="1" noChangeArrowheads="1"/>
          </p:cNvPicPr>
          <p:nvPr/>
        </p:nvPicPr>
        <p:blipFill>
          <a:blip r:embed="rId3">
            <a:grayscl/>
            <a:extLst>
              <a:ext uri="{BEBA8EAE-BF5A-486C-A8C5-ECC9F3942E4B}">
                <a14:imgProps xmlns:a14="http://schemas.microsoft.com/office/drawing/2010/main">
                  <a14:imgLayer r:embed="rId4">
                    <a14:imgEffect>
                      <a14:sharpenSoften amount="18000"/>
                    </a14:imgEffect>
                    <a14:imgEffect>
                      <a14:brightnessContrast bright="4000" contrast="10000"/>
                    </a14:imgEffect>
                  </a14:imgLayer>
                </a14:imgProps>
              </a:ext>
              <a:ext uri="{28A0092B-C50C-407E-A947-70E740481C1C}">
                <a14:useLocalDpi xmlns:a14="http://schemas.microsoft.com/office/drawing/2010/main"/>
              </a:ext>
            </a:extLst>
          </a:blip>
          <a:srcRect/>
          <a:stretch>
            <a:fillRect/>
          </a:stretch>
        </p:blipFill>
        <p:spPr bwMode="auto">
          <a:xfrm>
            <a:off x="323850" y="333375"/>
            <a:ext cx="4641850" cy="6191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0073493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Intubated 7 year old</a:t>
            </a:r>
          </a:p>
        </p:txBody>
      </p:sp>
      <p:sp>
        <p:nvSpPr>
          <p:cNvPr id="3" name="Content Placeholder 2"/>
          <p:cNvSpPr>
            <a:spLocks noGrp="1"/>
          </p:cNvSpPr>
          <p:nvPr>
            <p:ph sz="half" idx="1"/>
          </p:nvPr>
        </p:nvSpPr>
        <p:spPr/>
        <p:txBody>
          <a:bodyPr/>
          <a:lstStyle/>
          <a:p>
            <a:endParaRPr lang="en-AU"/>
          </a:p>
        </p:txBody>
      </p:sp>
      <p:sp>
        <p:nvSpPr>
          <p:cNvPr id="4" name="Content Placeholder 3"/>
          <p:cNvSpPr>
            <a:spLocks noGrp="1"/>
          </p:cNvSpPr>
          <p:nvPr>
            <p:ph sz="half" idx="2"/>
          </p:nvPr>
        </p:nvSpPr>
        <p:spPr/>
        <p:txBody>
          <a:bodyPr/>
          <a:lstStyle/>
          <a:p>
            <a:r>
              <a:rPr lang="en-AU" dirty="0">
                <a:solidFill>
                  <a:schemeClr val="accent6">
                    <a:lumMod val="75000"/>
                  </a:schemeClr>
                </a:solidFill>
              </a:rPr>
              <a:t>Oesophageal intubation</a:t>
            </a:r>
          </a:p>
          <a:p>
            <a:r>
              <a:rPr lang="en-AU" dirty="0">
                <a:solidFill>
                  <a:schemeClr val="accent6">
                    <a:lumMod val="75000"/>
                  </a:schemeClr>
                </a:solidFill>
              </a:rPr>
              <a:t>Gastric tube coiled in pharynx</a:t>
            </a:r>
          </a:p>
        </p:txBody>
      </p:sp>
      <p:pic>
        <p:nvPicPr>
          <p:cNvPr id="1026" name="Picture 2"/>
          <p:cNvPicPr>
            <a:picLocks noChangeAspect="1" noChangeArrowheads="1"/>
          </p:cNvPicPr>
          <p:nvPr/>
        </p:nvPicPr>
        <p:blipFill>
          <a:blip r:embed="rId2">
            <a:lum bright="-2000" contrast="6000"/>
            <a:extLst>
              <a:ext uri="{28A0092B-C50C-407E-A947-70E740481C1C}">
                <a14:useLocalDpi xmlns:a14="http://schemas.microsoft.com/office/drawing/2010/main" val="0"/>
              </a:ext>
            </a:extLst>
          </a:blip>
          <a:srcRect/>
          <a:stretch>
            <a:fillRect/>
          </a:stretch>
        </p:blipFill>
        <p:spPr bwMode="auto">
          <a:xfrm>
            <a:off x="797376" y="1417638"/>
            <a:ext cx="3496973" cy="4996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552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864" y="274638"/>
            <a:ext cx="7626927" cy="1143000"/>
          </a:xfrm>
        </p:spPr>
        <p:txBody>
          <a:bodyPr/>
          <a:lstStyle/>
          <a:p>
            <a:r>
              <a:rPr lang="en-AU" sz="4000" dirty="0"/>
              <a:t>Approach to head CT interpretation</a:t>
            </a:r>
          </a:p>
        </p:txBody>
      </p:sp>
      <p:sp>
        <p:nvSpPr>
          <p:cNvPr id="3" name="Content Placeholder 2"/>
          <p:cNvSpPr>
            <a:spLocks noGrp="1"/>
          </p:cNvSpPr>
          <p:nvPr>
            <p:ph sz="half" idx="1"/>
          </p:nvPr>
        </p:nvSpPr>
        <p:spPr>
          <a:xfrm>
            <a:off x="414338" y="1870363"/>
            <a:ext cx="8458200" cy="5860473"/>
          </a:xfrm>
        </p:spPr>
        <p:txBody>
          <a:bodyPr>
            <a:normAutofit/>
          </a:bodyPr>
          <a:lstStyle/>
          <a:p>
            <a:r>
              <a:rPr lang="en-AU" dirty="0"/>
              <a:t>A - alignment (is there midline shift)</a:t>
            </a:r>
          </a:p>
          <a:p>
            <a:r>
              <a:rPr lang="en-AU" dirty="0"/>
              <a:t>A - air spaces (sinuses) </a:t>
            </a:r>
          </a:p>
          <a:p>
            <a:r>
              <a:rPr lang="en-AU" dirty="0"/>
              <a:t>B - brain (and ventricles)</a:t>
            </a:r>
          </a:p>
          <a:p>
            <a:r>
              <a:rPr lang="en-AU" dirty="0"/>
              <a:t>C - cranium (any skull fracture)</a:t>
            </a:r>
          </a:p>
          <a:p>
            <a:r>
              <a:rPr lang="en-AU" dirty="0"/>
              <a:t>S - scalp (any scalp haematoma, and is there a contra-coup injury seen).</a:t>
            </a:r>
          </a:p>
          <a:p>
            <a:br>
              <a:rPr lang="en-AU" sz="4800" dirty="0"/>
            </a:br>
            <a:endParaRPr lang="en-AU" dirty="0"/>
          </a:p>
        </p:txBody>
      </p:sp>
    </p:spTree>
    <p:extLst>
      <p:ext uri="{BB962C8B-B14F-4D97-AF65-F5344CB8AC3E}">
        <p14:creationId xmlns:p14="http://schemas.microsoft.com/office/powerpoint/2010/main" val="3023743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800" dirty="0"/>
              <a:t>4 </a:t>
            </a:r>
            <a:r>
              <a:rPr lang="en-AU" sz="2800" dirty="0" err="1"/>
              <a:t>yo</a:t>
            </a:r>
            <a:r>
              <a:rPr lang="en-AU" sz="2800" dirty="0"/>
              <a:t> – fall from bunk, initially OK, now vomiting and drowsy</a:t>
            </a:r>
          </a:p>
        </p:txBody>
      </p:sp>
      <p:sp>
        <p:nvSpPr>
          <p:cNvPr id="3" name="Content Placeholder 2"/>
          <p:cNvSpPr>
            <a:spLocks noGrp="1"/>
          </p:cNvSpPr>
          <p:nvPr>
            <p:ph sz="half" idx="1"/>
          </p:nvPr>
        </p:nvSpPr>
        <p:spPr/>
        <p:txBody>
          <a:bodyPr/>
          <a:lstStyle/>
          <a:p>
            <a:endParaRPr lang="en-AU" dirty="0"/>
          </a:p>
        </p:txBody>
      </p:sp>
      <p:sp>
        <p:nvSpPr>
          <p:cNvPr id="4" name="Content Placeholder 3"/>
          <p:cNvSpPr>
            <a:spLocks noGrp="1"/>
          </p:cNvSpPr>
          <p:nvPr>
            <p:ph sz="half" idx="2"/>
          </p:nvPr>
        </p:nvSpPr>
        <p:spPr/>
        <p:txBody>
          <a:bodyPr/>
          <a:lstStyle/>
          <a:p>
            <a:r>
              <a:rPr lang="en-AU" dirty="0">
                <a:solidFill>
                  <a:schemeClr val="accent6">
                    <a:lumMod val="75000"/>
                  </a:schemeClr>
                </a:solidFill>
              </a:rPr>
              <a:t>Extradural haematoma</a:t>
            </a:r>
          </a:p>
          <a:p>
            <a:r>
              <a:rPr lang="en-AU" dirty="0">
                <a:solidFill>
                  <a:schemeClr val="accent6">
                    <a:lumMod val="75000"/>
                  </a:schemeClr>
                </a:solidFill>
              </a:rPr>
              <a:t>Mixed density blood (several hours)</a:t>
            </a:r>
          </a:p>
          <a:p>
            <a:r>
              <a:rPr lang="en-AU" dirty="0">
                <a:solidFill>
                  <a:schemeClr val="accent6">
                    <a:lumMod val="75000"/>
                  </a:schemeClr>
                </a:solidFill>
              </a:rPr>
              <a:t>Mass effect – midline shift, compression of lateral ventricles</a:t>
            </a:r>
          </a:p>
        </p:txBody>
      </p:sp>
      <p:pic>
        <p:nvPicPr>
          <p:cNvPr id="6" name="Picture 5"/>
          <p:cNvPicPr/>
          <p:nvPr/>
        </p:nvPicPr>
        <p:blipFill rotWithShape="1">
          <a:blip r:embed="rId2">
            <a:extLst>
              <a:ext uri="{28A0092B-C50C-407E-A947-70E740481C1C}">
                <a14:useLocalDpi xmlns:a14="http://schemas.microsoft.com/office/drawing/2010/main" val="0"/>
              </a:ext>
            </a:extLst>
          </a:blip>
          <a:srcRect l="12275" t="12052" r="10120" b="7782"/>
          <a:stretch/>
        </p:blipFill>
        <p:spPr bwMode="auto">
          <a:xfrm>
            <a:off x="561110" y="1787236"/>
            <a:ext cx="3828058" cy="4338927"/>
          </a:xfrm>
          <a:prstGeom prst="rect">
            <a:avLst/>
          </a:prstGeom>
          <a:noFill/>
          <a:ln>
            <a:noFill/>
          </a:ln>
        </p:spPr>
      </p:pic>
    </p:spTree>
    <p:extLst>
      <p:ext uri="{BB962C8B-B14F-4D97-AF65-F5344CB8AC3E}">
        <p14:creationId xmlns:p14="http://schemas.microsoft.com/office/powerpoint/2010/main" val="3035087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15 </a:t>
            </a:r>
            <a:r>
              <a:rPr lang="en-AU" dirty="0" err="1"/>
              <a:t>yo</a:t>
            </a:r>
            <a:r>
              <a:rPr lang="en-AU" dirty="0"/>
              <a:t> boy – </a:t>
            </a:r>
            <a:r>
              <a:rPr lang="en-AU" dirty="0" err="1"/>
              <a:t>motorcross</a:t>
            </a:r>
            <a:r>
              <a:rPr lang="en-AU" dirty="0"/>
              <a:t> rider, head injury</a:t>
            </a:r>
          </a:p>
        </p:txBody>
      </p:sp>
      <p:sp>
        <p:nvSpPr>
          <p:cNvPr id="3" name="Content Placeholder 2"/>
          <p:cNvSpPr>
            <a:spLocks noGrp="1"/>
          </p:cNvSpPr>
          <p:nvPr>
            <p:ph sz="half" idx="1"/>
          </p:nvPr>
        </p:nvSpPr>
        <p:spPr/>
        <p:txBody>
          <a:bodyPr/>
          <a:lstStyle/>
          <a:p>
            <a:endParaRPr lang="en-AU"/>
          </a:p>
        </p:txBody>
      </p:sp>
      <p:sp>
        <p:nvSpPr>
          <p:cNvPr id="4" name="Content Placeholder 3"/>
          <p:cNvSpPr>
            <a:spLocks noGrp="1"/>
          </p:cNvSpPr>
          <p:nvPr>
            <p:ph sz="half" idx="2"/>
          </p:nvPr>
        </p:nvSpPr>
        <p:spPr/>
        <p:txBody>
          <a:bodyPr/>
          <a:lstStyle/>
          <a:p>
            <a:r>
              <a:rPr lang="en-AU" dirty="0">
                <a:solidFill>
                  <a:schemeClr val="accent6">
                    <a:lumMod val="75000"/>
                  </a:schemeClr>
                </a:solidFill>
              </a:rPr>
              <a:t>Subdural haematoma</a:t>
            </a:r>
          </a:p>
          <a:p>
            <a:r>
              <a:rPr lang="en-AU" dirty="0">
                <a:solidFill>
                  <a:schemeClr val="accent6">
                    <a:lumMod val="75000"/>
                  </a:schemeClr>
                </a:solidFill>
              </a:rPr>
              <a:t>Mass effect, midline shift</a:t>
            </a:r>
          </a:p>
          <a:p>
            <a:r>
              <a:rPr lang="en-AU" dirty="0">
                <a:solidFill>
                  <a:schemeClr val="accent6">
                    <a:lumMod val="75000"/>
                  </a:schemeClr>
                </a:solidFill>
              </a:rPr>
              <a:t>Loss of grey/white </a:t>
            </a:r>
            <a:r>
              <a:rPr lang="en-AU" dirty="0" err="1">
                <a:solidFill>
                  <a:schemeClr val="accent6">
                    <a:lumMod val="75000"/>
                  </a:schemeClr>
                </a:solidFill>
              </a:rPr>
              <a:t>differentation</a:t>
            </a:r>
            <a:endParaRPr lang="en-AU" dirty="0">
              <a:solidFill>
                <a:schemeClr val="accent6">
                  <a:lumMod val="75000"/>
                </a:schemeClr>
              </a:solidFill>
            </a:endParaRPr>
          </a:p>
        </p:txBody>
      </p:sp>
      <p:pic>
        <p:nvPicPr>
          <p:cNvPr id="5" name="irc_mi" descr="Image result for paediatric subdural haematoma">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264" y="1600200"/>
            <a:ext cx="4187536" cy="4849236"/>
          </a:xfrm>
          <a:prstGeom prst="rect">
            <a:avLst/>
          </a:prstGeom>
          <a:noFill/>
          <a:ln>
            <a:noFill/>
          </a:ln>
        </p:spPr>
      </p:pic>
    </p:spTree>
    <p:extLst>
      <p:ext uri="{BB962C8B-B14F-4D97-AF65-F5344CB8AC3E}">
        <p14:creationId xmlns:p14="http://schemas.microsoft.com/office/powerpoint/2010/main" val="891858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txBox="1">
            <a:spLocks noChangeArrowheads="1"/>
          </p:cNvSpPr>
          <p:nvPr/>
        </p:nvSpPr>
        <p:spPr bwMode="auto">
          <a:xfrm>
            <a:off x="4445001" y="5785706"/>
            <a:ext cx="3926994"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ts val="500"/>
              </a:spcBef>
              <a:spcAft>
                <a:spcPts val="500"/>
              </a:spcAft>
            </a:pPr>
            <a:r>
              <a:rPr lang="en-AU" sz="2800" dirty="0">
                <a:solidFill>
                  <a:schemeClr val="bg1"/>
                </a:solidFill>
                <a:latin typeface="+mn-lt"/>
                <a:cs typeface="Verdana" charset="0"/>
              </a:rPr>
              <a:t>Normal </a:t>
            </a:r>
            <a:r>
              <a:rPr lang="en-AU" sz="2800" dirty="0" err="1">
                <a:solidFill>
                  <a:schemeClr val="bg1"/>
                </a:solidFill>
                <a:latin typeface="+mn-lt"/>
                <a:cs typeface="Verdana" charset="0"/>
              </a:rPr>
              <a:t>CXR</a:t>
            </a:r>
            <a:r>
              <a:rPr lang="en-AU" sz="2800" dirty="0">
                <a:solidFill>
                  <a:schemeClr val="bg1"/>
                </a:solidFill>
                <a:latin typeface="+mn-lt"/>
                <a:cs typeface="Verdana" charset="0"/>
              </a:rPr>
              <a:t> 12 </a:t>
            </a:r>
            <a:r>
              <a:rPr lang="en-AU" sz="2800" dirty="0" err="1">
                <a:solidFill>
                  <a:schemeClr val="bg1"/>
                </a:solidFill>
                <a:latin typeface="+mn-lt"/>
                <a:cs typeface="Verdana" charset="0"/>
              </a:rPr>
              <a:t>yo</a:t>
            </a:r>
            <a:r>
              <a:rPr lang="en-AU" sz="2800" dirty="0">
                <a:solidFill>
                  <a:schemeClr val="bg1"/>
                </a:solidFill>
                <a:latin typeface="+mn-lt"/>
                <a:cs typeface="Verdana" charset="0"/>
              </a:rPr>
              <a:t> male</a:t>
            </a:r>
          </a:p>
        </p:txBody>
      </p:sp>
      <p:sp>
        <p:nvSpPr>
          <p:cNvPr id="23555" name="Rectangle 6"/>
          <p:cNvSpPr>
            <a:spLocks noChangeArrowheads="1"/>
          </p:cNvSpPr>
          <p:nvPr/>
        </p:nvSpPr>
        <p:spPr bwMode="auto">
          <a:xfrm>
            <a:off x="6227763" y="993775"/>
            <a:ext cx="2881312" cy="358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en-US" sz="2800" b="1" dirty="0">
                <a:solidFill>
                  <a:schemeClr val="bg1"/>
                </a:solidFill>
                <a:latin typeface="+mn-lt"/>
                <a:cs typeface="Verdana" charset="0"/>
              </a:rPr>
              <a:t>A</a:t>
            </a:r>
            <a:r>
              <a:rPr lang="en-US" sz="2800" dirty="0">
                <a:solidFill>
                  <a:schemeClr val="bg1"/>
                </a:solidFill>
                <a:latin typeface="+mn-lt"/>
                <a:cs typeface="Verdana" charset="0"/>
              </a:rPr>
              <a:t>dequacy</a:t>
            </a:r>
          </a:p>
          <a:p>
            <a:pPr>
              <a:lnSpc>
                <a:spcPct val="90000"/>
              </a:lnSpc>
            </a:pPr>
            <a:r>
              <a:rPr lang="en-US" sz="2800" b="1" dirty="0">
                <a:solidFill>
                  <a:schemeClr val="bg1"/>
                </a:solidFill>
                <a:latin typeface="+mn-lt"/>
                <a:cs typeface="Verdana" charset="0"/>
              </a:rPr>
              <a:t>A</a:t>
            </a:r>
            <a:r>
              <a:rPr lang="en-US" sz="2800" dirty="0">
                <a:solidFill>
                  <a:schemeClr val="bg1"/>
                </a:solidFill>
                <a:latin typeface="+mn-lt"/>
                <a:cs typeface="Verdana" charset="0"/>
              </a:rPr>
              <a:t>lignment</a:t>
            </a:r>
          </a:p>
          <a:p>
            <a:pPr>
              <a:lnSpc>
                <a:spcPct val="90000"/>
              </a:lnSpc>
            </a:pPr>
            <a:r>
              <a:rPr lang="en-US" sz="2800" b="1" dirty="0">
                <a:solidFill>
                  <a:schemeClr val="bg1"/>
                </a:solidFill>
                <a:latin typeface="+mn-lt"/>
                <a:cs typeface="Verdana" charset="0"/>
              </a:rPr>
              <a:t>A</a:t>
            </a:r>
            <a:r>
              <a:rPr lang="en-US" sz="2800" dirty="0">
                <a:solidFill>
                  <a:schemeClr val="bg1"/>
                </a:solidFill>
                <a:latin typeface="+mn-lt"/>
                <a:cs typeface="Verdana" charset="0"/>
              </a:rPr>
              <a:t>pparatus</a:t>
            </a:r>
          </a:p>
          <a:p>
            <a:pPr>
              <a:lnSpc>
                <a:spcPct val="90000"/>
              </a:lnSpc>
            </a:pPr>
            <a:r>
              <a:rPr lang="en-US" sz="2800" b="1" dirty="0">
                <a:solidFill>
                  <a:schemeClr val="bg1"/>
                </a:solidFill>
                <a:latin typeface="+mn-lt"/>
                <a:cs typeface="Verdana" charset="0"/>
              </a:rPr>
              <a:t>B</a:t>
            </a:r>
            <a:r>
              <a:rPr lang="en-US" sz="2800" dirty="0">
                <a:solidFill>
                  <a:schemeClr val="bg1"/>
                </a:solidFill>
                <a:latin typeface="+mn-lt"/>
                <a:cs typeface="Verdana" charset="0"/>
              </a:rPr>
              <a:t>ones</a:t>
            </a:r>
          </a:p>
          <a:p>
            <a:pPr>
              <a:lnSpc>
                <a:spcPct val="90000"/>
              </a:lnSpc>
            </a:pPr>
            <a:r>
              <a:rPr lang="en-US" sz="2800" b="1" dirty="0">
                <a:solidFill>
                  <a:schemeClr val="bg1"/>
                </a:solidFill>
                <a:latin typeface="+mn-lt"/>
                <a:cs typeface="Verdana" charset="0"/>
              </a:rPr>
              <a:t>C</a:t>
            </a:r>
            <a:r>
              <a:rPr lang="en-US" sz="2800" dirty="0">
                <a:solidFill>
                  <a:schemeClr val="bg1"/>
                </a:solidFill>
                <a:latin typeface="+mn-lt"/>
                <a:cs typeface="Verdana" charset="0"/>
              </a:rPr>
              <a:t>artilage and</a:t>
            </a:r>
          </a:p>
          <a:p>
            <a:pPr>
              <a:lnSpc>
                <a:spcPct val="90000"/>
              </a:lnSpc>
            </a:pPr>
            <a:r>
              <a:rPr lang="en-US" sz="2800" b="1" dirty="0">
                <a:solidFill>
                  <a:schemeClr val="bg1"/>
                </a:solidFill>
                <a:latin typeface="+mn-lt"/>
                <a:cs typeface="Verdana" charset="0"/>
              </a:rPr>
              <a:t>S</a:t>
            </a:r>
            <a:r>
              <a:rPr lang="en-US" sz="2800" dirty="0">
                <a:solidFill>
                  <a:schemeClr val="bg1"/>
                </a:solidFill>
                <a:latin typeface="+mn-lt"/>
                <a:cs typeface="Verdana" charset="0"/>
              </a:rPr>
              <a:t>oft tissues: </a:t>
            </a:r>
          </a:p>
          <a:p>
            <a:pPr lvl="1">
              <a:lnSpc>
                <a:spcPct val="90000"/>
              </a:lnSpc>
            </a:pPr>
            <a:r>
              <a:rPr lang="en-US" sz="2800" dirty="0">
                <a:solidFill>
                  <a:schemeClr val="bg1"/>
                </a:solidFill>
                <a:latin typeface="+mn-lt"/>
                <a:cs typeface="Verdana" charset="0"/>
              </a:rPr>
              <a:t> Lungs</a:t>
            </a:r>
          </a:p>
          <a:p>
            <a:pPr lvl="1">
              <a:lnSpc>
                <a:spcPct val="90000"/>
              </a:lnSpc>
            </a:pPr>
            <a:r>
              <a:rPr lang="en-US" sz="2800" dirty="0">
                <a:solidFill>
                  <a:schemeClr val="bg1"/>
                </a:solidFill>
                <a:latin typeface="+mn-lt"/>
                <a:cs typeface="Verdana" charset="0"/>
              </a:rPr>
              <a:t> Heart</a:t>
            </a:r>
          </a:p>
          <a:p>
            <a:pPr lvl="1">
              <a:lnSpc>
                <a:spcPct val="90000"/>
              </a:lnSpc>
            </a:pPr>
            <a:r>
              <a:rPr lang="en-US" sz="2800" dirty="0">
                <a:solidFill>
                  <a:schemeClr val="bg1"/>
                </a:solidFill>
                <a:latin typeface="+mn-lt"/>
                <a:cs typeface="Verdana" charset="0"/>
              </a:rPr>
              <a:t> Mediastinum</a:t>
            </a:r>
          </a:p>
        </p:txBody>
      </p:sp>
      <p:pic>
        <p:nvPicPr>
          <p:cNvPr id="23556" name="Picture 2" descr="DSCN1681"/>
          <p:cNvPicPr>
            <a:picLocks noChangeAspect="1" noChangeArrowheads="1"/>
          </p:cNvPicPr>
          <p:nvPr/>
        </p:nvPicPr>
        <p:blipFill>
          <a:blip r:embed="rId3">
            <a:lum bright="20000" contrast="-20000"/>
            <a:extLst>
              <a:ext uri="{28A0092B-C50C-407E-A947-70E740481C1C}">
                <a14:useLocalDpi xmlns:a14="http://schemas.microsoft.com/office/drawing/2010/main"/>
              </a:ext>
            </a:extLst>
          </a:blip>
          <a:srcRect/>
          <a:stretch>
            <a:fillRect/>
          </a:stretch>
        </p:blipFill>
        <p:spPr bwMode="auto">
          <a:xfrm>
            <a:off x="144463" y="908050"/>
            <a:ext cx="6011862" cy="451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4677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txBox="1">
            <a:spLocks noChangeArrowheads="1"/>
          </p:cNvSpPr>
          <p:nvPr/>
        </p:nvSpPr>
        <p:spPr bwMode="auto">
          <a:xfrm>
            <a:off x="6191285" y="3284538"/>
            <a:ext cx="287972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ts val="500"/>
              </a:spcBef>
              <a:spcAft>
                <a:spcPts val="500"/>
              </a:spcAft>
            </a:pPr>
            <a:r>
              <a:rPr lang="en-AU" sz="2800" dirty="0">
                <a:solidFill>
                  <a:schemeClr val="bg1"/>
                </a:solidFill>
                <a:latin typeface="+mn-lt"/>
                <a:cs typeface="Verdana" charset="0"/>
              </a:rPr>
              <a:t>7 </a:t>
            </a:r>
            <a:r>
              <a:rPr lang="en-AU" sz="2800" dirty="0" err="1">
                <a:solidFill>
                  <a:schemeClr val="bg1"/>
                </a:solidFill>
                <a:latin typeface="+mn-lt"/>
                <a:cs typeface="Verdana" charset="0"/>
              </a:rPr>
              <a:t>yo</a:t>
            </a:r>
            <a:r>
              <a:rPr lang="en-AU" sz="2800" dirty="0">
                <a:solidFill>
                  <a:schemeClr val="bg1"/>
                </a:solidFill>
                <a:latin typeface="+mn-lt"/>
                <a:cs typeface="Verdana" charset="0"/>
              </a:rPr>
              <a:t> female involved in MVA</a:t>
            </a:r>
          </a:p>
        </p:txBody>
      </p:sp>
      <p:sp>
        <p:nvSpPr>
          <p:cNvPr id="25604" name="Rectangle 3"/>
          <p:cNvSpPr>
            <a:spLocks noChangeArrowheads="1"/>
          </p:cNvSpPr>
          <p:nvPr/>
        </p:nvSpPr>
        <p:spPr bwMode="auto">
          <a:xfrm>
            <a:off x="6176688" y="1763902"/>
            <a:ext cx="309322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AU" sz="3200" dirty="0">
                <a:solidFill>
                  <a:srgbClr val="FF6600"/>
                </a:solidFill>
                <a:latin typeface="+mn-lt"/>
                <a:cs typeface="Verdana" charset="0"/>
              </a:rPr>
              <a:t>ETT, NGT</a:t>
            </a:r>
          </a:p>
          <a:p>
            <a:r>
              <a:rPr lang="en-AU" sz="3200" dirty="0">
                <a:solidFill>
                  <a:srgbClr val="FF6600"/>
                </a:solidFill>
                <a:latin typeface="+mn-lt"/>
                <a:cs typeface="Verdana" charset="0"/>
              </a:rPr>
              <a:t>Bilateral lung contusion</a:t>
            </a:r>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446" y="790575"/>
            <a:ext cx="5724525" cy="4362450"/>
          </a:xfrm>
          <a:prstGeom prst="rect">
            <a:avLst/>
          </a:prstGeom>
          <a:noFill/>
          <a:ln>
            <a:noFill/>
          </a:ln>
        </p:spPr>
      </p:pic>
    </p:spTree>
    <p:extLst>
      <p:ext uri="{BB962C8B-B14F-4D97-AF65-F5344CB8AC3E}">
        <p14:creationId xmlns:p14="http://schemas.microsoft.com/office/powerpoint/2010/main" val="184458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txBox="1">
            <a:spLocks noChangeArrowheads="1"/>
          </p:cNvSpPr>
          <p:nvPr/>
        </p:nvSpPr>
        <p:spPr bwMode="auto">
          <a:xfrm>
            <a:off x="6264275" y="3213100"/>
            <a:ext cx="2879725"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ts val="500"/>
              </a:spcBef>
              <a:spcAft>
                <a:spcPts val="500"/>
              </a:spcAft>
            </a:pPr>
            <a:r>
              <a:rPr lang="en-AU" sz="2800" dirty="0">
                <a:solidFill>
                  <a:schemeClr val="bg1"/>
                </a:solidFill>
                <a:latin typeface="+mn-lt"/>
                <a:cs typeface="Verdana" charset="0"/>
              </a:rPr>
              <a:t>14 </a:t>
            </a:r>
            <a:r>
              <a:rPr lang="en-AU" sz="2800" dirty="0" err="1">
                <a:solidFill>
                  <a:schemeClr val="bg1"/>
                </a:solidFill>
                <a:latin typeface="+mn-lt"/>
                <a:cs typeface="Verdana" charset="0"/>
              </a:rPr>
              <a:t>yo</a:t>
            </a:r>
            <a:r>
              <a:rPr lang="en-AU" sz="2800" dirty="0">
                <a:solidFill>
                  <a:schemeClr val="bg1"/>
                </a:solidFill>
                <a:latin typeface="+mn-lt"/>
                <a:cs typeface="Verdana" charset="0"/>
              </a:rPr>
              <a:t> male involved in MVA</a:t>
            </a:r>
          </a:p>
        </p:txBody>
      </p:sp>
      <p:sp>
        <p:nvSpPr>
          <p:cNvPr id="26628" name="Rectangle 3"/>
          <p:cNvSpPr>
            <a:spLocks noChangeArrowheads="1"/>
          </p:cNvSpPr>
          <p:nvPr/>
        </p:nvSpPr>
        <p:spPr bwMode="auto">
          <a:xfrm>
            <a:off x="6106447" y="2043460"/>
            <a:ext cx="303755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AU" sz="3200" dirty="0">
                <a:solidFill>
                  <a:srgbClr val="FF6600"/>
                </a:solidFill>
                <a:latin typeface="+mn-lt"/>
                <a:cs typeface="Verdana" charset="0"/>
              </a:rPr>
              <a:t>Large R &amp; small L pneumothorax</a:t>
            </a:r>
          </a:p>
        </p:txBody>
      </p:sp>
      <p:pic>
        <p:nvPicPr>
          <p:cNvPr id="31745" name="Picture 1" descr="M:\work stuff\Pics\clinical pics\bilat ptx\ptx pre icc\71819.jpg"/>
          <p:cNvPicPr>
            <a:picLocks noChangeAspect="1" noChangeArrowheads="1"/>
          </p:cNvPicPr>
          <p:nvPr/>
        </p:nvPicPr>
        <p:blipFill>
          <a:blip r:embed="rId3"/>
          <a:srcRect l="7577"/>
          <a:stretch>
            <a:fillRect/>
          </a:stretch>
        </p:blipFill>
        <p:spPr bwMode="auto">
          <a:xfrm>
            <a:off x="-161703" y="265966"/>
            <a:ext cx="6252142" cy="5554972"/>
          </a:xfrm>
          <a:prstGeom prst="rect">
            <a:avLst/>
          </a:prstGeom>
          <a:noFill/>
        </p:spPr>
      </p:pic>
    </p:spTree>
    <p:extLst>
      <p:ext uri="{BB962C8B-B14F-4D97-AF65-F5344CB8AC3E}">
        <p14:creationId xmlns:p14="http://schemas.microsoft.com/office/powerpoint/2010/main" val="40494358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2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Rectangle 4"/>
          <p:cNvSpPr txBox="1">
            <a:spLocks noChangeArrowheads="1"/>
          </p:cNvSpPr>
          <p:nvPr/>
        </p:nvSpPr>
        <p:spPr bwMode="auto">
          <a:xfrm>
            <a:off x="4498210" y="5852400"/>
            <a:ext cx="4319147"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ts val="500"/>
              </a:spcBef>
              <a:spcAft>
                <a:spcPts val="500"/>
              </a:spcAft>
            </a:pPr>
            <a:r>
              <a:rPr lang="en-AU" sz="2800" dirty="0">
                <a:solidFill>
                  <a:schemeClr val="bg1"/>
                </a:solidFill>
                <a:latin typeface="+mn-lt"/>
                <a:cs typeface="Verdana" charset="0"/>
              </a:rPr>
              <a:t>3 </a:t>
            </a:r>
            <a:r>
              <a:rPr lang="en-AU" sz="2800" dirty="0" err="1">
                <a:solidFill>
                  <a:schemeClr val="bg1"/>
                </a:solidFill>
                <a:latin typeface="+mn-lt"/>
                <a:cs typeface="Verdana" charset="0"/>
              </a:rPr>
              <a:t>yo</a:t>
            </a:r>
            <a:r>
              <a:rPr lang="en-AU" sz="2800" dirty="0">
                <a:solidFill>
                  <a:schemeClr val="bg1"/>
                </a:solidFill>
                <a:latin typeface="+mn-lt"/>
                <a:cs typeface="Verdana" charset="0"/>
              </a:rPr>
              <a:t> male, head injury</a:t>
            </a:r>
          </a:p>
        </p:txBody>
      </p:sp>
      <p:sp>
        <p:nvSpPr>
          <p:cNvPr id="27652" name="Rectangle 3"/>
          <p:cNvSpPr>
            <a:spLocks noChangeArrowheads="1"/>
          </p:cNvSpPr>
          <p:nvPr/>
        </p:nvSpPr>
        <p:spPr bwMode="auto">
          <a:xfrm>
            <a:off x="682625" y="5537548"/>
            <a:ext cx="328288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AU" sz="3200" dirty="0">
                <a:solidFill>
                  <a:srgbClr val="FF6600"/>
                </a:solidFill>
                <a:latin typeface="+mn-lt"/>
                <a:cs typeface="Verdana" charset="0"/>
              </a:rPr>
              <a:t>Healing posterior rib fractures</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3737"/>
            <a:ext cx="6657783" cy="4997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76674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5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8675" name="Picture 2" descr="DSCN3300"/>
          <p:cNvPicPr>
            <a:picLocks noChangeAspect="1" noChangeArrowheads="1"/>
          </p:cNvPicPr>
          <p:nvPr/>
        </p:nvPicPr>
        <p:blipFill>
          <a:blip r:embed="rId3" cstate="print">
            <a:grayscl/>
            <a:extLst>
              <a:ext uri="{BEBA8EAE-BF5A-486C-A8C5-ECC9F3942E4B}">
                <a14:imgProps xmlns:a14="http://schemas.microsoft.com/office/drawing/2010/main">
                  <a14:imgLayer r:embed="rId4">
                    <a14:imgEffect>
                      <a14:brightnessContrast bright="-20000" contrast="21000"/>
                    </a14:imgEffect>
                  </a14:imgLayer>
                </a14:imgProps>
              </a:ext>
              <a:ext uri="{28A0092B-C50C-407E-A947-70E740481C1C}">
                <a14:useLocalDpi xmlns:a14="http://schemas.microsoft.com/office/drawing/2010/main"/>
              </a:ext>
            </a:extLst>
          </a:blip>
          <a:srcRect/>
          <a:stretch>
            <a:fillRect/>
          </a:stretch>
        </p:blipFill>
        <p:spPr bwMode="auto">
          <a:xfrm>
            <a:off x="30163" y="44450"/>
            <a:ext cx="4254500" cy="679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2270" y="136071"/>
            <a:ext cx="4230687" cy="317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4" name="Rectangle 4"/>
          <p:cNvSpPr txBox="1">
            <a:spLocks noChangeArrowheads="1"/>
          </p:cNvSpPr>
          <p:nvPr/>
        </p:nvSpPr>
        <p:spPr bwMode="auto">
          <a:xfrm>
            <a:off x="3788229" y="4319587"/>
            <a:ext cx="1958633" cy="1512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ts val="500"/>
              </a:spcBef>
              <a:spcAft>
                <a:spcPts val="500"/>
              </a:spcAft>
            </a:pPr>
            <a:r>
              <a:rPr lang="en-AU" sz="2800" dirty="0">
                <a:solidFill>
                  <a:schemeClr val="bg1"/>
                </a:solidFill>
                <a:latin typeface="+mn-lt"/>
                <a:cs typeface="Verdana" charset="0"/>
              </a:rPr>
              <a:t>Same child </a:t>
            </a:r>
            <a:r>
              <a:rPr lang="en-AU" sz="2800" dirty="0">
                <a:solidFill>
                  <a:srgbClr val="FF6600"/>
                </a:solidFill>
                <a:latin typeface="+mn-lt"/>
                <a:cs typeface="Verdana" charset="0"/>
              </a:rPr>
              <a:t>– further #’s on survey</a:t>
            </a:r>
          </a:p>
        </p:txBody>
      </p:sp>
      <p:pic>
        <p:nvPicPr>
          <p:cNvPr id="61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6407" y="3190875"/>
            <a:ext cx="2878137" cy="319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2431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noChangeArrowheads="1"/>
          </p:cNvSpPr>
          <p:nvPr>
            <p:ph type="title"/>
          </p:nvPr>
        </p:nvSpPr>
        <p:spPr>
          <a:noFill/>
        </p:spPr>
        <p:txBody>
          <a:bodyPr/>
          <a:lstStyle/>
          <a:p>
            <a:r>
              <a:rPr lang="en-US" sz="4800" dirty="0">
                <a:solidFill>
                  <a:schemeClr val="bg1"/>
                </a:solidFill>
              </a:rPr>
              <a:t>Trauma Radiology</a:t>
            </a:r>
          </a:p>
        </p:txBody>
      </p:sp>
      <p:sp>
        <p:nvSpPr>
          <p:cNvPr id="4099" name="Rectangle 4"/>
          <p:cNvSpPr>
            <a:spLocks noGrp="1" noChangeArrowheads="1"/>
          </p:cNvSpPr>
          <p:nvPr>
            <p:ph idx="1"/>
          </p:nvPr>
        </p:nvSpPr>
        <p:spPr>
          <a:xfrm>
            <a:off x="828675" y="1858092"/>
            <a:ext cx="7858125" cy="4206875"/>
          </a:xfrm>
        </p:spPr>
        <p:txBody>
          <a:bodyPr/>
          <a:lstStyle/>
          <a:p>
            <a:pPr>
              <a:buFontTx/>
              <a:buNone/>
            </a:pPr>
            <a:r>
              <a:rPr lang="en-US" sz="2400" dirty="0">
                <a:solidFill>
                  <a:srgbClr val="000000"/>
                </a:solidFill>
                <a:cs typeface="Verdana" charset="0"/>
              </a:rPr>
              <a:t>On completing this workshop, you will be able to:</a:t>
            </a:r>
          </a:p>
          <a:p>
            <a:pPr>
              <a:buFontTx/>
              <a:buNone/>
            </a:pPr>
            <a:endParaRPr lang="en-US" sz="2400" dirty="0">
              <a:solidFill>
                <a:srgbClr val="000000"/>
              </a:solidFill>
              <a:cs typeface="Verdana" charset="0"/>
            </a:endParaRPr>
          </a:p>
          <a:p>
            <a:r>
              <a:rPr lang="en-AU" sz="2400" dirty="0">
                <a:solidFill>
                  <a:srgbClr val="000000"/>
                </a:solidFill>
                <a:cs typeface="Verdana" charset="0"/>
              </a:rPr>
              <a:t>Have an approach to analysing the following trauma radiology images:</a:t>
            </a:r>
          </a:p>
          <a:p>
            <a:pPr lvl="1"/>
            <a:r>
              <a:rPr lang="en-AU" sz="2000" dirty="0">
                <a:solidFill>
                  <a:srgbClr val="000000"/>
                </a:solidFill>
                <a:cs typeface="Verdana" charset="0"/>
              </a:rPr>
              <a:t>lateral cervical spine X-rays</a:t>
            </a:r>
          </a:p>
          <a:p>
            <a:pPr lvl="1"/>
            <a:r>
              <a:rPr lang="en-AU" sz="2000" dirty="0">
                <a:solidFill>
                  <a:srgbClr val="000000"/>
                </a:solidFill>
                <a:cs typeface="Verdana" charset="0"/>
              </a:rPr>
              <a:t>chest X-rays</a:t>
            </a:r>
          </a:p>
          <a:p>
            <a:pPr lvl="1"/>
            <a:r>
              <a:rPr lang="en-AU" sz="2000" dirty="0">
                <a:solidFill>
                  <a:srgbClr val="000000"/>
                </a:solidFill>
                <a:cs typeface="Verdana" charset="0"/>
              </a:rPr>
              <a:t>pelvic X-rays</a:t>
            </a:r>
          </a:p>
          <a:p>
            <a:pPr lvl="1"/>
            <a:r>
              <a:rPr lang="en-AU" sz="2000" dirty="0">
                <a:solidFill>
                  <a:srgbClr val="000000"/>
                </a:solidFill>
                <a:cs typeface="Verdana" charset="0"/>
              </a:rPr>
              <a:t>head CTs</a:t>
            </a:r>
          </a:p>
          <a:p>
            <a:r>
              <a:rPr lang="en-AU" sz="2400" dirty="0">
                <a:solidFill>
                  <a:srgbClr val="000000"/>
                </a:solidFill>
                <a:cs typeface="Verdana" charset="0"/>
              </a:rPr>
              <a:t>Recognise important injuries on radiology images that alter management. </a:t>
            </a:r>
            <a:endParaRPr lang="en-US" sz="2400" dirty="0">
              <a:solidFill>
                <a:srgbClr val="000000"/>
              </a:solidFill>
              <a:cs typeface="Verdana" charset="0"/>
            </a:endParaRPr>
          </a:p>
        </p:txBody>
      </p:sp>
    </p:spTree>
    <p:extLst>
      <p:ext uri="{BB962C8B-B14F-4D97-AF65-F5344CB8AC3E}">
        <p14:creationId xmlns:p14="http://schemas.microsoft.com/office/powerpoint/2010/main" val="25647216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txBox="1">
            <a:spLocks noChangeArrowheads="1"/>
          </p:cNvSpPr>
          <p:nvPr/>
        </p:nvSpPr>
        <p:spPr bwMode="auto">
          <a:xfrm>
            <a:off x="4476750" y="5588000"/>
            <a:ext cx="4524375" cy="10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AU" dirty="0">
                <a:solidFill>
                  <a:schemeClr val="bg1"/>
                </a:solidFill>
                <a:latin typeface="Verdana" charset="0"/>
                <a:cs typeface="Verdana" charset="0"/>
              </a:rPr>
              <a:t>9 </a:t>
            </a:r>
            <a:r>
              <a:rPr lang="en-AU" dirty="0" err="1">
                <a:solidFill>
                  <a:schemeClr val="bg1"/>
                </a:solidFill>
                <a:latin typeface="Verdana" charset="0"/>
                <a:cs typeface="Verdana" charset="0"/>
              </a:rPr>
              <a:t>yo</a:t>
            </a:r>
            <a:r>
              <a:rPr lang="en-AU" dirty="0">
                <a:solidFill>
                  <a:schemeClr val="bg1"/>
                </a:solidFill>
                <a:latin typeface="Verdana" charset="0"/>
                <a:cs typeface="Verdana" charset="0"/>
              </a:rPr>
              <a:t> male involved in rollover </a:t>
            </a:r>
            <a:r>
              <a:rPr lang="en-AU" dirty="0" err="1">
                <a:solidFill>
                  <a:schemeClr val="bg1"/>
                </a:solidFill>
                <a:latin typeface="Verdana" charset="0"/>
                <a:cs typeface="Verdana" charset="0"/>
              </a:rPr>
              <a:t>MVA</a:t>
            </a:r>
            <a:endParaRPr lang="en-AU" dirty="0">
              <a:solidFill>
                <a:schemeClr val="bg1"/>
              </a:solidFill>
              <a:latin typeface="Verdana" charset="0"/>
              <a:cs typeface="Verdana" charset="0"/>
            </a:endParaRPr>
          </a:p>
        </p:txBody>
      </p:sp>
      <p:sp>
        <p:nvSpPr>
          <p:cNvPr id="30724" name="Rectangle 3"/>
          <p:cNvSpPr>
            <a:spLocks noChangeArrowheads="1"/>
          </p:cNvSpPr>
          <p:nvPr/>
        </p:nvSpPr>
        <p:spPr bwMode="auto">
          <a:xfrm>
            <a:off x="321162" y="5405744"/>
            <a:ext cx="513859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US" sz="2800" dirty="0">
                <a:solidFill>
                  <a:srgbClr val="FF6600"/>
                </a:solidFill>
                <a:latin typeface="+mn-lt"/>
                <a:cs typeface="Verdana" charset="0"/>
              </a:rPr>
              <a:t>T6/7 fracture dislocation,</a:t>
            </a:r>
          </a:p>
          <a:p>
            <a:r>
              <a:rPr lang="en-US" sz="2800" dirty="0">
                <a:solidFill>
                  <a:srgbClr val="FF6600"/>
                </a:solidFill>
                <a:latin typeface="+mn-lt"/>
                <a:cs typeface="Verdana" charset="0"/>
              </a:rPr>
              <a:t>left sided rib fractures,</a:t>
            </a:r>
          </a:p>
          <a:p>
            <a:r>
              <a:rPr lang="en-US" sz="2800" dirty="0">
                <a:solidFill>
                  <a:srgbClr val="FF6600"/>
                </a:solidFill>
                <a:latin typeface="+mn-lt"/>
                <a:cs typeface="Verdana" charset="0"/>
              </a:rPr>
              <a:t>right haemothorax</a:t>
            </a:r>
          </a:p>
        </p:txBody>
      </p:sp>
      <p:pic>
        <p:nvPicPr>
          <p:cNvPr id="29700" name="Picture 2" descr="DSCN1686"/>
          <p:cNvPicPr>
            <a:picLocks noChangeAspect="1" noChangeArrowheads="1"/>
          </p:cNvPicPr>
          <p:nvPr/>
        </p:nvPicPr>
        <p:blipFill>
          <a:blip r:embed="rId3" cstate="print">
            <a:lum bright="-8000" contrast="-20000"/>
            <a:extLst>
              <a:ext uri="{28A0092B-C50C-407E-A947-70E740481C1C}">
                <a14:useLocalDpi xmlns:a14="http://schemas.microsoft.com/office/drawing/2010/main"/>
              </a:ext>
            </a:extLst>
          </a:blip>
          <a:srcRect/>
          <a:stretch>
            <a:fillRect/>
          </a:stretch>
        </p:blipFill>
        <p:spPr bwMode="auto">
          <a:xfrm>
            <a:off x="34925" y="-26988"/>
            <a:ext cx="7021513"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57961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2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2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2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Rectangle 4"/>
          <p:cNvSpPr txBox="1">
            <a:spLocks noChangeArrowheads="1"/>
          </p:cNvSpPr>
          <p:nvPr/>
        </p:nvSpPr>
        <p:spPr bwMode="auto">
          <a:xfrm>
            <a:off x="5474358" y="3560826"/>
            <a:ext cx="3299212"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AU" sz="2800" dirty="0">
                <a:solidFill>
                  <a:schemeClr val="bg1"/>
                </a:solidFill>
                <a:latin typeface="+mn-lt"/>
                <a:cs typeface="Verdana" charset="0"/>
              </a:rPr>
              <a:t>8 </a:t>
            </a:r>
            <a:r>
              <a:rPr lang="en-AU" sz="2800" dirty="0" err="1">
                <a:solidFill>
                  <a:schemeClr val="bg1"/>
                </a:solidFill>
                <a:latin typeface="+mn-lt"/>
                <a:cs typeface="Verdana" charset="0"/>
              </a:rPr>
              <a:t>yo</a:t>
            </a:r>
            <a:r>
              <a:rPr lang="en-AU" sz="2800" dirty="0">
                <a:solidFill>
                  <a:schemeClr val="bg1"/>
                </a:solidFill>
                <a:latin typeface="+mn-lt"/>
                <a:cs typeface="Verdana" charset="0"/>
              </a:rPr>
              <a:t> male involved in high speed </a:t>
            </a:r>
            <a:r>
              <a:rPr lang="en-AU" sz="2800" dirty="0" err="1">
                <a:solidFill>
                  <a:schemeClr val="bg1"/>
                </a:solidFill>
                <a:latin typeface="+mn-lt"/>
                <a:cs typeface="Verdana" charset="0"/>
              </a:rPr>
              <a:t>MVA</a:t>
            </a:r>
            <a:endParaRPr lang="en-AU" sz="2800" dirty="0">
              <a:solidFill>
                <a:schemeClr val="bg1"/>
              </a:solidFill>
              <a:latin typeface="+mn-lt"/>
              <a:cs typeface="Verdana" charset="0"/>
            </a:endParaRPr>
          </a:p>
        </p:txBody>
      </p:sp>
      <p:sp>
        <p:nvSpPr>
          <p:cNvPr id="31748" name="Rectangle 3"/>
          <p:cNvSpPr>
            <a:spLocks noChangeArrowheads="1"/>
          </p:cNvSpPr>
          <p:nvPr/>
        </p:nvSpPr>
        <p:spPr bwMode="auto">
          <a:xfrm>
            <a:off x="5435600" y="1131911"/>
            <a:ext cx="3673475"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800" dirty="0">
                <a:solidFill>
                  <a:srgbClr val="FF6600"/>
                </a:solidFill>
                <a:latin typeface="+mn-lt"/>
                <a:cs typeface="Verdana" charset="0"/>
              </a:rPr>
              <a:t>Pulmonary contusions,</a:t>
            </a:r>
          </a:p>
          <a:p>
            <a:r>
              <a:rPr lang="en-US" sz="2800" dirty="0">
                <a:solidFill>
                  <a:srgbClr val="FF6600"/>
                </a:solidFill>
                <a:latin typeface="+mn-lt"/>
                <a:cs typeface="Verdana" charset="0"/>
              </a:rPr>
              <a:t>subcutaneous emphysema,</a:t>
            </a:r>
          </a:p>
          <a:p>
            <a:r>
              <a:rPr lang="en-US" sz="2800" dirty="0" err="1">
                <a:solidFill>
                  <a:srgbClr val="FF6600"/>
                </a:solidFill>
                <a:latin typeface="+mn-lt"/>
                <a:cs typeface="Verdana" charset="0"/>
              </a:rPr>
              <a:t>Pneumomediastinum</a:t>
            </a:r>
            <a:r>
              <a:rPr lang="en-US" sz="2800" dirty="0">
                <a:solidFill>
                  <a:srgbClr val="FF6600"/>
                </a:solidFill>
                <a:latin typeface="+mn-lt"/>
                <a:cs typeface="Verdana" charset="0"/>
              </a:rPr>
              <a:t>,</a:t>
            </a:r>
          </a:p>
          <a:p>
            <a:r>
              <a:rPr lang="en-US" sz="2800" dirty="0">
                <a:solidFill>
                  <a:srgbClr val="FF6600"/>
                </a:solidFill>
                <a:latin typeface="+mn-lt"/>
                <a:cs typeface="Verdana" charset="0"/>
              </a:rPr>
              <a:t>bilateral chest drains</a:t>
            </a:r>
          </a:p>
        </p:txBody>
      </p:sp>
      <p:pic>
        <p:nvPicPr>
          <p:cNvPr id="30724" name="Picture 1026" descr="DSCN1687"/>
          <p:cNvPicPr>
            <a:picLocks noChangeAspect="1" noChangeArrowheads="1"/>
          </p:cNvPicPr>
          <p:nvPr/>
        </p:nvPicPr>
        <p:blipFill>
          <a:blip r:embed="rId3" cstate="print">
            <a:lum bright="6000" contrast="-26000"/>
            <a:extLst>
              <a:ext uri="{28A0092B-C50C-407E-A947-70E740481C1C}">
                <a14:useLocalDpi xmlns:a14="http://schemas.microsoft.com/office/drawing/2010/main"/>
              </a:ext>
            </a:extLst>
          </a:blip>
          <a:srcRect/>
          <a:stretch>
            <a:fillRect/>
          </a:stretch>
        </p:blipFill>
        <p:spPr bwMode="auto">
          <a:xfrm>
            <a:off x="34925" y="434945"/>
            <a:ext cx="5189538" cy="616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64981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4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74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74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18" y="274638"/>
            <a:ext cx="7574973" cy="1143000"/>
          </a:xfrm>
        </p:spPr>
        <p:txBody>
          <a:bodyPr/>
          <a:lstStyle/>
          <a:p>
            <a:r>
              <a:rPr lang="en-AU" sz="3600" dirty="0"/>
              <a:t>8 </a:t>
            </a:r>
            <a:r>
              <a:rPr lang="en-AU" sz="3600" dirty="0" err="1"/>
              <a:t>yo</a:t>
            </a:r>
            <a:r>
              <a:rPr lang="en-AU" sz="3600" dirty="0"/>
              <a:t> boy, intubated post head injury</a:t>
            </a:r>
          </a:p>
        </p:txBody>
      </p:sp>
      <p:sp>
        <p:nvSpPr>
          <p:cNvPr id="3" name="Content Placeholder 2"/>
          <p:cNvSpPr>
            <a:spLocks noGrp="1"/>
          </p:cNvSpPr>
          <p:nvPr>
            <p:ph sz="half" idx="1"/>
          </p:nvPr>
        </p:nvSpPr>
        <p:spPr/>
        <p:txBody>
          <a:bodyPr/>
          <a:lstStyle/>
          <a:p>
            <a:endParaRPr lang="en-AU"/>
          </a:p>
        </p:txBody>
      </p:sp>
      <p:sp>
        <p:nvSpPr>
          <p:cNvPr id="4" name="Content Placeholder 3"/>
          <p:cNvSpPr>
            <a:spLocks noGrp="1"/>
          </p:cNvSpPr>
          <p:nvPr>
            <p:ph sz="half" idx="2"/>
          </p:nvPr>
        </p:nvSpPr>
        <p:spPr/>
        <p:txBody>
          <a:bodyPr/>
          <a:lstStyle/>
          <a:p>
            <a:r>
              <a:rPr lang="en-AU" dirty="0">
                <a:solidFill>
                  <a:schemeClr val="accent6">
                    <a:lumMod val="75000"/>
                  </a:schemeClr>
                </a:solidFill>
              </a:rPr>
              <a:t>Right main bronchus intubation</a:t>
            </a:r>
          </a:p>
          <a:p>
            <a:r>
              <a:rPr lang="en-AU" dirty="0">
                <a:solidFill>
                  <a:schemeClr val="accent6">
                    <a:lumMod val="75000"/>
                  </a:schemeClr>
                </a:solidFill>
              </a:rPr>
              <a:t>Collapsed L lung</a:t>
            </a:r>
          </a:p>
          <a:p>
            <a:r>
              <a:rPr lang="en-AU" dirty="0">
                <a:solidFill>
                  <a:schemeClr val="accent6">
                    <a:lumMod val="75000"/>
                  </a:schemeClr>
                </a:solidFill>
              </a:rPr>
              <a:t>No NGT, dilated stomach</a:t>
            </a:r>
          </a:p>
        </p:txBody>
      </p:sp>
      <p:pic>
        <p:nvPicPr>
          <p:cNvPr id="5" name="Picture 4" descr="Initial portable anteroposterior chest x-ray demonstrating right mainstem intubation, whiteout of the left lung, and a large and irregular ETT cuff. "/>
          <p:cNvPicPr/>
          <p:nvPr/>
        </p:nvPicPr>
        <p:blipFill rotWithShape="1">
          <a:blip r:embed="rId3">
            <a:extLst>
              <a:ext uri="{28A0092B-C50C-407E-A947-70E740481C1C}">
                <a14:useLocalDpi xmlns:a14="http://schemas.microsoft.com/office/drawing/2010/main" val="0"/>
              </a:ext>
            </a:extLst>
          </a:blip>
          <a:srcRect l="3110" r="12201" b="1188"/>
          <a:stretch/>
        </p:blipFill>
        <p:spPr bwMode="auto">
          <a:xfrm>
            <a:off x="665018" y="1572419"/>
            <a:ext cx="3678382" cy="4527046"/>
          </a:xfrm>
          <a:prstGeom prst="rect">
            <a:avLst/>
          </a:prstGeom>
          <a:noFill/>
          <a:ln>
            <a:noFill/>
          </a:ln>
        </p:spPr>
      </p:pic>
    </p:spTree>
    <p:extLst>
      <p:ext uri="{BB962C8B-B14F-4D97-AF65-F5344CB8AC3E}">
        <p14:creationId xmlns:p14="http://schemas.microsoft.com/office/powerpoint/2010/main" val="28545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140" y="161088"/>
            <a:ext cx="7671215" cy="1143000"/>
          </a:xfrm>
        </p:spPr>
        <p:txBody>
          <a:bodyPr/>
          <a:lstStyle/>
          <a:p>
            <a:r>
              <a:rPr lang="en-AU" dirty="0"/>
              <a:t>10 </a:t>
            </a:r>
            <a:r>
              <a:rPr lang="en-AU" dirty="0" err="1"/>
              <a:t>yo</a:t>
            </a:r>
            <a:r>
              <a:rPr lang="en-AU" dirty="0"/>
              <a:t> boy – motorbike into wire</a:t>
            </a:r>
          </a:p>
        </p:txBody>
      </p:sp>
      <p:sp>
        <p:nvSpPr>
          <p:cNvPr id="3" name="Content Placeholder 2"/>
          <p:cNvSpPr>
            <a:spLocks noGrp="1"/>
          </p:cNvSpPr>
          <p:nvPr>
            <p:ph sz="half" idx="1"/>
          </p:nvPr>
        </p:nvSpPr>
        <p:spPr/>
        <p:txBody>
          <a:bodyPr/>
          <a:lstStyle/>
          <a:p>
            <a:endParaRPr lang="en-AU"/>
          </a:p>
        </p:txBody>
      </p:sp>
      <p:sp>
        <p:nvSpPr>
          <p:cNvPr id="4" name="Content Placeholder 3"/>
          <p:cNvSpPr>
            <a:spLocks noGrp="1"/>
          </p:cNvSpPr>
          <p:nvPr>
            <p:ph sz="half" idx="2"/>
          </p:nvPr>
        </p:nvSpPr>
        <p:spPr>
          <a:xfrm>
            <a:off x="5444836" y="1493707"/>
            <a:ext cx="3449782" cy="4525963"/>
          </a:xfrm>
        </p:spPr>
        <p:txBody>
          <a:bodyPr/>
          <a:lstStyle/>
          <a:p>
            <a:r>
              <a:rPr lang="en-AU" dirty="0">
                <a:solidFill>
                  <a:schemeClr val="accent6">
                    <a:lumMod val="75000"/>
                  </a:schemeClr>
                </a:solidFill>
              </a:rPr>
              <a:t>Extensive subcutaneous emphysema</a:t>
            </a:r>
          </a:p>
          <a:p>
            <a:r>
              <a:rPr lang="en-AU" dirty="0" err="1">
                <a:solidFill>
                  <a:schemeClr val="accent6">
                    <a:lumMod val="75000"/>
                  </a:schemeClr>
                </a:solidFill>
              </a:rPr>
              <a:t>Pneumomediastinum</a:t>
            </a:r>
            <a:endParaRPr lang="en-AU" dirty="0">
              <a:solidFill>
                <a:schemeClr val="accent6">
                  <a:lumMod val="75000"/>
                </a:schemeClr>
              </a:solidFill>
            </a:endParaRPr>
          </a:p>
          <a:p>
            <a:r>
              <a:rPr lang="en-AU" dirty="0">
                <a:solidFill>
                  <a:schemeClr val="accent6">
                    <a:lumMod val="75000"/>
                  </a:schemeClr>
                </a:solidFill>
              </a:rPr>
              <a:t>Likely ruptured major airway (larynx, trachea, bronchus)</a:t>
            </a:r>
          </a:p>
        </p:txBody>
      </p:sp>
      <p:pic>
        <p:nvPicPr>
          <p:cNvPr id="5" name="Picture 4"/>
          <p:cNvPicPr/>
          <p:nvPr/>
        </p:nvPicPr>
        <p:blipFill rotWithShape="1">
          <a:blip r:embed="rId2">
            <a:extLst>
              <a:ext uri="{28A0092B-C50C-407E-A947-70E740481C1C}">
                <a14:useLocalDpi xmlns:a14="http://schemas.microsoft.com/office/drawing/2010/main" val="0"/>
              </a:ext>
            </a:extLst>
          </a:blip>
          <a:srcRect l="-400" t="3106" r="15191" b="27345"/>
          <a:stretch/>
        </p:blipFill>
        <p:spPr bwMode="auto">
          <a:xfrm>
            <a:off x="270164" y="1452143"/>
            <a:ext cx="4883727" cy="4886312"/>
          </a:xfrm>
          <a:prstGeom prst="rect">
            <a:avLst/>
          </a:prstGeom>
          <a:noFill/>
          <a:ln>
            <a:noFill/>
          </a:ln>
        </p:spPr>
      </p:pic>
    </p:spTree>
    <p:extLst>
      <p:ext uri="{BB962C8B-B14F-4D97-AF65-F5344CB8AC3E}">
        <p14:creationId xmlns:p14="http://schemas.microsoft.com/office/powerpoint/2010/main" val="384432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6" descr="C:\My Documents\APLS 3rd Edition Active\Pelvic Rings.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4025" y="1700213"/>
            <a:ext cx="4683125"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6"/>
          <p:cNvSpPr>
            <a:spLocks noGrp="1" noChangeArrowheads="1"/>
          </p:cNvSpPr>
          <p:nvPr>
            <p:ph type="title"/>
          </p:nvPr>
        </p:nvSpPr>
        <p:spPr>
          <a:xfrm>
            <a:off x="533400" y="115888"/>
            <a:ext cx="7924800" cy="1066800"/>
          </a:xfrm>
          <a:noFill/>
        </p:spPr>
        <p:txBody>
          <a:bodyPr/>
          <a:lstStyle/>
          <a:p>
            <a:pPr algn="l" eaLnBrk="1" hangingPunct="1"/>
            <a:r>
              <a:rPr lang="en-US" sz="4800" dirty="0">
                <a:solidFill>
                  <a:srgbClr val="000000"/>
                </a:solidFill>
                <a:latin typeface="+mj-lt"/>
              </a:rPr>
              <a:t>Trauma radiology</a:t>
            </a:r>
          </a:p>
        </p:txBody>
      </p:sp>
      <p:sp>
        <p:nvSpPr>
          <p:cNvPr id="6" name="Rectangle 2"/>
          <p:cNvSpPr txBox="1">
            <a:spLocks noChangeArrowheads="1"/>
          </p:cNvSpPr>
          <p:nvPr/>
        </p:nvSpPr>
        <p:spPr bwMode="auto">
          <a:xfrm>
            <a:off x="4445376" y="4797425"/>
            <a:ext cx="5130800" cy="1828800"/>
          </a:xfrm>
          <a:prstGeom prst="rect">
            <a:avLst/>
          </a:prstGeom>
          <a:noFill/>
          <a:ln w="9525">
            <a:noFill/>
            <a:miter lim="800000"/>
            <a:headEnd/>
            <a:tailEnd/>
          </a:ln>
        </p:spPr>
        <p:txBody>
          <a:bodyPr anchor="ctr"/>
          <a:lstStyle/>
          <a:p>
            <a:pPr eaLnBrk="1" hangingPunct="1">
              <a:defRPr/>
            </a:pPr>
            <a:r>
              <a:rPr lang="en-US" sz="4800" kern="0" dirty="0">
                <a:solidFill>
                  <a:srgbClr val="FF6600"/>
                </a:solidFill>
                <a:latin typeface="+mj-lt"/>
                <a:ea typeface="+mj-ea"/>
                <a:cs typeface="+mj-cs"/>
              </a:rPr>
              <a:t>The pelvic rings</a:t>
            </a:r>
            <a:endParaRPr lang="en-US" sz="5400" kern="0" dirty="0">
              <a:solidFill>
                <a:srgbClr val="FF6600"/>
              </a:solidFill>
              <a:latin typeface="+mj-lt"/>
              <a:ea typeface="+mj-ea"/>
              <a:cs typeface="+mj-cs"/>
            </a:endParaRPr>
          </a:p>
        </p:txBody>
      </p:sp>
    </p:spTree>
    <p:extLst>
      <p:ext uri="{BB962C8B-B14F-4D97-AF65-F5344CB8AC3E}">
        <p14:creationId xmlns:p14="http://schemas.microsoft.com/office/powerpoint/2010/main" val="1416848884"/>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txBox="1">
            <a:spLocks noChangeArrowheads="1"/>
          </p:cNvSpPr>
          <p:nvPr/>
        </p:nvSpPr>
        <p:spPr bwMode="auto">
          <a:xfrm>
            <a:off x="4467078" y="5876925"/>
            <a:ext cx="31571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AU" dirty="0">
                <a:solidFill>
                  <a:schemeClr val="bg1"/>
                </a:solidFill>
                <a:latin typeface="+mn-lt"/>
                <a:cs typeface="Verdana" charset="0"/>
              </a:rPr>
              <a:t>14 </a:t>
            </a:r>
            <a:r>
              <a:rPr lang="en-AU" dirty="0" err="1">
                <a:solidFill>
                  <a:schemeClr val="bg1"/>
                </a:solidFill>
                <a:latin typeface="+mn-lt"/>
                <a:cs typeface="Verdana" charset="0"/>
              </a:rPr>
              <a:t>yo</a:t>
            </a:r>
            <a:r>
              <a:rPr lang="en-AU" dirty="0">
                <a:solidFill>
                  <a:schemeClr val="bg1"/>
                </a:solidFill>
                <a:latin typeface="+mn-lt"/>
                <a:cs typeface="Verdana" charset="0"/>
              </a:rPr>
              <a:t> pedestrian </a:t>
            </a:r>
            <a:r>
              <a:rPr lang="en-AU" dirty="0" err="1">
                <a:solidFill>
                  <a:schemeClr val="bg1"/>
                </a:solidFill>
                <a:latin typeface="+mn-lt"/>
                <a:cs typeface="Verdana" charset="0"/>
              </a:rPr>
              <a:t>vs</a:t>
            </a:r>
            <a:r>
              <a:rPr lang="en-AU" dirty="0">
                <a:solidFill>
                  <a:schemeClr val="bg1"/>
                </a:solidFill>
                <a:latin typeface="+mn-lt"/>
                <a:cs typeface="Verdana" charset="0"/>
              </a:rPr>
              <a:t> car</a:t>
            </a:r>
          </a:p>
        </p:txBody>
      </p:sp>
      <p:sp>
        <p:nvSpPr>
          <p:cNvPr id="37892" name="Rectangle 3"/>
          <p:cNvSpPr>
            <a:spLocks noChangeArrowheads="1"/>
          </p:cNvSpPr>
          <p:nvPr/>
        </p:nvSpPr>
        <p:spPr bwMode="auto">
          <a:xfrm>
            <a:off x="129454" y="5776903"/>
            <a:ext cx="396081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800" dirty="0">
                <a:solidFill>
                  <a:srgbClr val="FF6600"/>
                </a:solidFill>
                <a:latin typeface="+mn-lt"/>
                <a:cs typeface="Verdana" charset="0"/>
              </a:rPr>
              <a:t>Multiple pelvic fractures,</a:t>
            </a:r>
          </a:p>
          <a:p>
            <a:r>
              <a:rPr lang="en-US" sz="2800" dirty="0" err="1">
                <a:solidFill>
                  <a:srgbClr val="FF6600"/>
                </a:solidFill>
                <a:latin typeface="+mn-lt"/>
                <a:cs typeface="Verdana" charset="0"/>
              </a:rPr>
              <a:t>acetabular</a:t>
            </a:r>
            <a:r>
              <a:rPr lang="en-US" sz="2800" dirty="0">
                <a:solidFill>
                  <a:srgbClr val="FF6600"/>
                </a:solidFill>
                <a:latin typeface="+mn-lt"/>
                <a:cs typeface="Verdana" charset="0"/>
              </a:rPr>
              <a:t> fracture</a:t>
            </a:r>
          </a:p>
        </p:txBody>
      </p:sp>
      <p:pic>
        <p:nvPicPr>
          <p:cNvPr id="36868" name="Picture 2" descr="DSCN1698"/>
          <p:cNvPicPr>
            <a:picLocks noChangeAspect="1" noChangeArrowheads="1"/>
          </p:cNvPicPr>
          <p:nvPr/>
        </p:nvPicPr>
        <p:blipFill>
          <a:blip r:embed="rId3">
            <a:lum bright="10000" contrast="-10000"/>
            <a:extLst>
              <a:ext uri="{28A0092B-C50C-407E-A947-70E740481C1C}">
                <a14:useLocalDpi xmlns:a14="http://schemas.microsoft.com/office/drawing/2010/main"/>
              </a:ext>
            </a:extLst>
          </a:blip>
          <a:srcRect/>
          <a:stretch>
            <a:fillRect/>
          </a:stretch>
        </p:blipFill>
        <p:spPr bwMode="auto">
          <a:xfrm>
            <a:off x="-72990" y="0"/>
            <a:ext cx="7642225" cy="573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89086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89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txBox="1">
            <a:spLocks noChangeArrowheads="1"/>
          </p:cNvSpPr>
          <p:nvPr/>
        </p:nvSpPr>
        <p:spPr bwMode="auto">
          <a:xfrm>
            <a:off x="5620788" y="3500438"/>
            <a:ext cx="2952750"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AU" dirty="0">
                <a:solidFill>
                  <a:schemeClr val="bg1"/>
                </a:solidFill>
                <a:latin typeface="+mn-lt"/>
                <a:cs typeface="Verdana" charset="0"/>
              </a:rPr>
              <a:t>15 </a:t>
            </a:r>
            <a:r>
              <a:rPr lang="en-AU" dirty="0" err="1">
                <a:solidFill>
                  <a:schemeClr val="bg1"/>
                </a:solidFill>
                <a:latin typeface="+mn-lt"/>
                <a:cs typeface="Verdana" charset="0"/>
              </a:rPr>
              <a:t>yo</a:t>
            </a:r>
            <a:r>
              <a:rPr lang="en-AU" dirty="0">
                <a:solidFill>
                  <a:schemeClr val="bg1"/>
                </a:solidFill>
                <a:latin typeface="+mn-lt"/>
                <a:cs typeface="Verdana" charset="0"/>
              </a:rPr>
              <a:t> male, </a:t>
            </a:r>
          </a:p>
          <a:p>
            <a:r>
              <a:rPr lang="en-AU" dirty="0">
                <a:solidFill>
                  <a:schemeClr val="bg1"/>
                </a:solidFill>
                <a:latin typeface="+mn-lt"/>
                <a:cs typeface="Verdana" charset="0"/>
              </a:rPr>
              <a:t>high speed </a:t>
            </a:r>
            <a:r>
              <a:rPr lang="en-AU" dirty="0" err="1">
                <a:solidFill>
                  <a:schemeClr val="bg1"/>
                </a:solidFill>
                <a:latin typeface="+mn-lt"/>
                <a:cs typeface="Verdana" charset="0"/>
              </a:rPr>
              <a:t>MVA</a:t>
            </a:r>
            <a:endParaRPr lang="en-AU" dirty="0">
              <a:solidFill>
                <a:schemeClr val="bg1"/>
              </a:solidFill>
              <a:latin typeface="+mn-lt"/>
              <a:cs typeface="Verdana" charset="0"/>
            </a:endParaRPr>
          </a:p>
        </p:txBody>
      </p:sp>
      <p:sp>
        <p:nvSpPr>
          <p:cNvPr id="38916" name="Rectangle 3"/>
          <p:cNvSpPr>
            <a:spLocks noChangeArrowheads="1"/>
          </p:cNvSpPr>
          <p:nvPr/>
        </p:nvSpPr>
        <p:spPr bwMode="auto">
          <a:xfrm>
            <a:off x="5591143" y="2095685"/>
            <a:ext cx="337347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US" sz="3200" dirty="0">
                <a:solidFill>
                  <a:srgbClr val="FF6600"/>
                </a:solidFill>
                <a:latin typeface="+mn-lt"/>
                <a:cs typeface="Verdana" charset="0"/>
              </a:rPr>
              <a:t>Pelvic fractures,</a:t>
            </a:r>
          </a:p>
          <a:p>
            <a:r>
              <a:rPr lang="en-US" sz="3200" dirty="0">
                <a:solidFill>
                  <a:srgbClr val="FF6600"/>
                </a:solidFill>
                <a:latin typeface="+mn-lt"/>
                <a:cs typeface="Verdana" charset="0"/>
              </a:rPr>
              <a:t>dislocated right hip</a:t>
            </a:r>
          </a:p>
        </p:txBody>
      </p:sp>
      <p:pic>
        <p:nvPicPr>
          <p:cNvPr id="37892" name="Picture 2" descr="DSCN1699"/>
          <p:cNvPicPr>
            <a:picLocks noChangeAspect="1" noChangeArrowheads="1"/>
          </p:cNvPicPr>
          <p:nvPr/>
        </p:nvPicPr>
        <p:blipFill>
          <a:blip r:embed="rId3" cstate="print">
            <a:lum bright="12000" contrast="-12000"/>
            <a:extLst>
              <a:ext uri="{28A0092B-C50C-407E-A947-70E740481C1C}">
                <a14:useLocalDpi xmlns:a14="http://schemas.microsoft.com/office/drawing/2010/main"/>
              </a:ext>
            </a:extLst>
          </a:blip>
          <a:srcRect/>
          <a:stretch>
            <a:fillRect/>
          </a:stretch>
        </p:blipFill>
        <p:spPr bwMode="auto">
          <a:xfrm>
            <a:off x="0" y="-4763"/>
            <a:ext cx="52197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49539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91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9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txBox="1">
            <a:spLocks noChangeArrowheads="1"/>
          </p:cNvSpPr>
          <p:nvPr/>
        </p:nvSpPr>
        <p:spPr bwMode="auto">
          <a:xfrm>
            <a:off x="6588125" y="4344922"/>
            <a:ext cx="2663825" cy="134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AU" dirty="0">
                <a:solidFill>
                  <a:schemeClr val="bg1"/>
                </a:solidFill>
                <a:latin typeface="+mn-lt"/>
                <a:cs typeface="Verdana" charset="0"/>
              </a:rPr>
              <a:t>9 </a:t>
            </a:r>
            <a:r>
              <a:rPr lang="en-AU" dirty="0" err="1">
                <a:solidFill>
                  <a:schemeClr val="bg1"/>
                </a:solidFill>
                <a:latin typeface="+mn-lt"/>
                <a:cs typeface="Verdana" charset="0"/>
              </a:rPr>
              <a:t>yo</a:t>
            </a:r>
            <a:r>
              <a:rPr lang="en-AU" dirty="0">
                <a:solidFill>
                  <a:schemeClr val="bg1"/>
                </a:solidFill>
                <a:latin typeface="+mn-lt"/>
                <a:cs typeface="Verdana" charset="0"/>
              </a:rPr>
              <a:t> female involved in high speed </a:t>
            </a:r>
            <a:r>
              <a:rPr lang="en-AU" dirty="0" err="1">
                <a:solidFill>
                  <a:schemeClr val="bg1"/>
                </a:solidFill>
                <a:latin typeface="+mn-lt"/>
                <a:cs typeface="Verdana" charset="0"/>
              </a:rPr>
              <a:t>MVA</a:t>
            </a:r>
            <a:endParaRPr lang="en-AU" dirty="0">
              <a:solidFill>
                <a:schemeClr val="bg1"/>
              </a:solidFill>
              <a:latin typeface="+mn-lt"/>
              <a:cs typeface="Verdana" charset="0"/>
            </a:endParaRPr>
          </a:p>
        </p:txBody>
      </p:sp>
      <p:sp>
        <p:nvSpPr>
          <p:cNvPr id="41988" name="Rectangle 3"/>
          <p:cNvSpPr>
            <a:spLocks noChangeArrowheads="1"/>
          </p:cNvSpPr>
          <p:nvPr/>
        </p:nvSpPr>
        <p:spPr bwMode="auto">
          <a:xfrm>
            <a:off x="6623050" y="2622202"/>
            <a:ext cx="25209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800" dirty="0">
                <a:solidFill>
                  <a:srgbClr val="FF6600"/>
                </a:solidFill>
                <a:latin typeface="+mn-lt"/>
                <a:cs typeface="Verdana" charset="0"/>
              </a:rPr>
              <a:t>Multiple pelvic ring fractures, pubic diastasis</a:t>
            </a:r>
            <a:endParaRPr lang="en-AU" sz="2800" dirty="0">
              <a:solidFill>
                <a:srgbClr val="FF6600"/>
              </a:solidFill>
              <a:latin typeface="+mn-lt"/>
              <a:cs typeface="Verdana" charset="0"/>
            </a:endParaRPr>
          </a:p>
        </p:txBody>
      </p:sp>
      <p:pic>
        <p:nvPicPr>
          <p:cNvPr id="40964" name="Picture 2" descr="DSCN1702"/>
          <p:cNvPicPr>
            <a:picLocks noChangeAspect="1" noChangeArrowheads="1"/>
          </p:cNvPicPr>
          <p:nvPr/>
        </p:nvPicPr>
        <p:blipFill>
          <a:blip r:embed="rId3" cstate="print">
            <a:lum contrast="-22000"/>
            <a:extLst>
              <a:ext uri="{28A0092B-C50C-407E-A947-70E740481C1C}">
                <a14:useLocalDpi xmlns:a14="http://schemas.microsoft.com/office/drawing/2010/main"/>
              </a:ext>
            </a:extLst>
          </a:blip>
          <a:srcRect/>
          <a:stretch>
            <a:fillRect/>
          </a:stretch>
        </p:blipFill>
        <p:spPr bwMode="auto">
          <a:xfrm>
            <a:off x="34925" y="-26988"/>
            <a:ext cx="6553200" cy="548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38824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763070" y="-496934"/>
            <a:ext cx="3558210" cy="7786747"/>
          </a:xfrm>
          <a:prstGeom prst="rect">
            <a:avLst/>
          </a:prstGeom>
          <a:noFill/>
          <a:effectLst/>
        </p:spPr>
        <p:txBody>
          <a:bodyPr wrap="square" lIns="91440" tIns="45720" rIns="91440" bIns="45720">
            <a:spAutoFit/>
          </a:bodyPr>
          <a:lstStyle/>
          <a:p>
            <a:pPr algn="ctr"/>
            <a:r>
              <a:rPr lang="en-AU" sz="50000" b="1" cap="none" spc="0" dirty="0">
                <a:ln w="1905"/>
                <a:solidFill>
                  <a:srgbClr val="F26522"/>
                </a:solidFill>
                <a:latin typeface="+mj-lt"/>
              </a:rPr>
              <a:t>?</a:t>
            </a:r>
            <a:endParaRPr lang="en-AU" sz="50000" b="1" cap="none" spc="0" dirty="0">
              <a:ln w="1905"/>
              <a:solidFill>
                <a:srgbClr val="F26522"/>
              </a:solidFill>
            </a:endParaRPr>
          </a:p>
        </p:txBody>
      </p:sp>
    </p:spTree>
    <p:extLst>
      <p:ext uri="{BB962C8B-B14F-4D97-AF65-F5344CB8AC3E}">
        <p14:creationId xmlns:p14="http://schemas.microsoft.com/office/powerpoint/2010/main" val="2413460035"/>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6"/>
          <p:cNvSpPr>
            <a:spLocks noGrp="1" noChangeArrowheads="1"/>
          </p:cNvSpPr>
          <p:nvPr>
            <p:ph type="title"/>
          </p:nvPr>
        </p:nvSpPr>
        <p:spPr>
          <a:noFill/>
        </p:spPr>
        <p:txBody>
          <a:bodyPr/>
          <a:lstStyle/>
          <a:p>
            <a:pPr algn="l" eaLnBrk="1" hangingPunct="1"/>
            <a:r>
              <a:rPr lang="en-US" dirty="0">
                <a:solidFill>
                  <a:schemeClr val="bg1"/>
                </a:solidFill>
              </a:rPr>
              <a:t>Summary</a:t>
            </a:r>
            <a:endParaRPr lang="en-US" dirty="0"/>
          </a:p>
        </p:txBody>
      </p:sp>
      <p:sp>
        <p:nvSpPr>
          <p:cNvPr id="43011" name="Rectangle 4"/>
          <p:cNvSpPr>
            <a:spLocks noGrp="1" noChangeArrowheads="1"/>
          </p:cNvSpPr>
          <p:nvPr>
            <p:ph idx="1"/>
          </p:nvPr>
        </p:nvSpPr>
        <p:spPr>
          <a:xfrm>
            <a:off x="828675" y="1808163"/>
            <a:ext cx="7858125" cy="4206875"/>
          </a:xfrm>
        </p:spPr>
        <p:txBody>
          <a:bodyPr/>
          <a:lstStyle/>
          <a:p>
            <a:pPr>
              <a:buFontTx/>
              <a:buNone/>
            </a:pPr>
            <a:r>
              <a:rPr lang="en-US" sz="2400" dirty="0">
                <a:solidFill>
                  <a:schemeClr val="bg1"/>
                </a:solidFill>
                <a:cs typeface="Verdana" charset="0"/>
              </a:rPr>
              <a:t>You should now be able to:</a:t>
            </a:r>
          </a:p>
          <a:p>
            <a:pPr>
              <a:spcBef>
                <a:spcPts val="1776"/>
              </a:spcBef>
            </a:pPr>
            <a:r>
              <a:rPr lang="en-US" sz="2400" dirty="0">
                <a:solidFill>
                  <a:schemeClr val="bg1"/>
                </a:solidFill>
                <a:cs typeface="Verdana" charset="0"/>
              </a:rPr>
              <a:t>Approach the interpretation of common trauma radiology images.</a:t>
            </a:r>
          </a:p>
          <a:p>
            <a:pPr>
              <a:spcBef>
                <a:spcPts val="1776"/>
              </a:spcBef>
            </a:pPr>
            <a:r>
              <a:rPr lang="en-US" sz="2400">
                <a:solidFill>
                  <a:schemeClr val="bg1"/>
                </a:solidFill>
                <a:cs typeface="Verdana" charset="0"/>
              </a:rPr>
              <a:t>Identify important </a:t>
            </a:r>
            <a:r>
              <a:rPr lang="en-US" sz="2400" dirty="0">
                <a:solidFill>
                  <a:schemeClr val="bg1"/>
                </a:solidFill>
                <a:cs typeface="Verdana" charset="0"/>
              </a:rPr>
              <a:t>trauma injuries such as</a:t>
            </a:r>
          </a:p>
          <a:p>
            <a:pPr lvl="1">
              <a:spcBef>
                <a:spcPts val="1776"/>
              </a:spcBef>
            </a:pPr>
            <a:r>
              <a:rPr lang="en-US" sz="2000" dirty="0">
                <a:solidFill>
                  <a:schemeClr val="bg1"/>
                </a:solidFill>
                <a:cs typeface="Verdana" charset="0"/>
              </a:rPr>
              <a:t>Extradural and subdural intracranial </a:t>
            </a:r>
            <a:r>
              <a:rPr lang="en-US" sz="2000" dirty="0" err="1">
                <a:solidFill>
                  <a:schemeClr val="bg1"/>
                </a:solidFill>
                <a:cs typeface="Verdana" charset="0"/>
              </a:rPr>
              <a:t>haemorrhage</a:t>
            </a:r>
            <a:endParaRPr lang="en-US" sz="2000" dirty="0">
              <a:solidFill>
                <a:schemeClr val="bg1"/>
              </a:solidFill>
              <a:cs typeface="Verdana" charset="0"/>
            </a:endParaRPr>
          </a:p>
          <a:p>
            <a:pPr lvl="1">
              <a:spcBef>
                <a:spcPts val="1776"/>
              </a:spcBef>
            </a:pPr>
            <a:r>
              <a:rPr lang="en-US" sz="2000" dirty="0">
                <a:solidFill>
                  <a:schemeClr val="bg1"/>
                </a:solidFill>
                <a:cs typeface="Verdana" charset="0"/>
              </a:rPr>
              <a:t>Important cervical vertebral fractures</a:t>
            </a:r>
          </a:p>
          <a:p>
            <a:pPr lvl="1">
              <a:spcBef>
                <a:spcPts val="1776"/>
              </a:spcBef>
            </a:pPr>
            <a:r>
              <a:rPr lang="en-US" sz="2000" dirty="0">
                <a:solidFill>
                  <a:schemeClr val="bg1"/>
                </a:solidFill>
                <a:cs typeface="Verdana" charset="0"/>
              </a:rPr>
              <a:t>Chest injuries</a:t>
            </a:r>
          </a:p>
          <a:p>
            <a:pPr lvl="1">
              <a:spcBef>
                <a:spcPts val="1776"/>
              </a:spcBef>
            </a:pPr>
            <a:r>
              <a:rPr lang="en-US" sz="2000" dirty="0">
                <a:solidFill>
                  <a:schemeClr val="bg1"/>
                </a:solidFill>
                <a:cs typeface="Verdana" charset="0"/>
              </a:rPr>
              <a:t>Fractures of pelvic rings</a:t>
            </a:r>
          </a:p>
          <a:p>
            <a:pPr>
              <a:spcBef>
                <a:spcPts val="1776"/>
              </a:spcBef>
            </a:pPr>
            <a:endParaRPr lang="en-US" sz="2400" dirty="0">
              <a:solidFill>
                <a:schemeClr val="bg1"/>
              </a:solidFill>
              <a:cs typeface="Verdana" charset="0"/>
            </a:endParaRPr>
          </a:p>
        </p:txBody>
      </p:sp>
    </p:spTree>
    <p:extLst>
      <p:ext uri="{BB962C8B-B14F-4D97-AF65-F5344CB8AC3E}">
        <p14:creationId xmlns:p14="http://schemas.microsoft.com/office/powerpoint/2010/main" val="1955098679"/>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title"/>
          </p:nvPr>
        </p:nvSpPr>
        <p:spPr>
          <a:noFill/>
        </p:spPr>
        <p:txBody>
          <a:bodyPr/>
          <a:lstStyle/>
          <a:p>
            <a:pPr algn="l" eaLnBrk="1" hangingPunct="1"/>
            <a:r>
              <a:rPr lang="en-US" dirty="0" err="1">
                <a:solidFill>
                  <a:srgbClr val="000000"/>
                </a:solidFill>
              </a:rPr>
              <a:t>AAABCS</a:t>
            </a:r>
            <a:r>
              <a:rPr lang="en-US" dirty="0">
                <a:solidFill>
                  <a:srgbClr val="000000"/>
                </a:solidFill>
              </a:rPr>
              <a:t> approach</a:t>
            </a:r>
          </a:p>
        </p:txBody>
      </p:sp>
      <p:sp>
        <p:nvSpPr>
          <p:cNvPr id="5123" name="Rectangle 4"/>
          <p:cNvSpPr>
            <a:spLocks noGrp="1" noChangeArrowheads="1"/>
          </p:cNvSpPr>
          <p:nvPr>
            <p:ph idx="1"/>
          </p:nvPr>
        </p:nvSpPr>
        <p:spPr>
          <a:xfrm>
            <a:off x="828675" y="1694238"/>
            <a:ext cx="7858125" cy="4206875"/>
          </a:xfrm>
        </p:spPr>
        <p:txBody>
          <a:bodyPr/>
          <a:lstStyle/>
          <a:p>
            <a:pPr>
              <a:spcBef>
                <a:spcPts val="0"/>
              </a:spcBef>
            </a:pPr>
            <a:r>
              <a:rPr lang="en-US" sz="4800" b="1" dirty="0">
                <a:solidFill>
                  <a:srgbClr val="000000"/>
                </a:solidFill>
                <a:cs typeface="Verdana" charset="0"/>
              </a:rPr>
              <a:t>A</a:t>
            </a:r>
            <a:r>
              <a:rPr lang="en-US" sz="4800" dirty="0">
                <a:solidFill>
                  <a:srgbClr val="000000"/>
                </a:solidFill>
                <a:cs typeface="Verdana" charset="0"/>
              </a:rPr>
              <a:t>dequacy</a:t>
            </a:r>
          </a:p>
          <a:p>
            <a:pPr>
              <a:spcBef>
                <a:spcPts val="0"/>
              </a:spcBef>
            </a:pPr>
            <a:r>
              <a:rPr lang="en-US" sz="4800" b="1" dirty="0">
                <a:solidFill>
                  <a:srgbClr val="000000"/>
                </a:solidFill>
                <a:cs typeface="Verdana" charset="0"/>
              </a:rPr>
              <a:t>A</a:t>
            </a:r>
            <a:r>
              <a:rPr lang="en-US" sz="4800" dirty="0">
                <a:solidFill>
                  <a:srgbClr val="000000"/>
                </a:solidFill>
                <a:cs typeface="Verdana" charset="0"/>
              </a:rPr>
              <a:t>lignment</a:t>
            </a:r>
          </a:p>
          <a:p>
            <a:pPr>
              <a:spcBef>
                <a:spcPts val="0"/>
              </a:spcBef>
            </a:pPr>
            <a:r>
              <a:rPr lang="en-US" sz="4800" b="1" dirty="0">
                <a:solidFill>
                  <a:srgbClr val="000000"/>
                </a:solidFill>
                <a:cs typeface="Verdana" charset="0"/>
              </a:rPr>
              <a:t>A</a:t>
            </a:r>
            <a:r>
              <a:rPr lang="en-US" sz="4800" dirty="0">
                <a:solidFill>
                  <a:srgbClr val="000000"/>
                </a:solidFill>
                <a:cs typeface="Verdana" charset="0"/>
              </a:rPr>
              <a:t>pparatus</a:t>
            </a:r>
          </a:p>
          <a:p>
            <a:pPr>
              <a:spcBef>
                <a:spcPts val="0"/>
              </a:spcBef>
            </a:pPr>
            <a:r>
              <a:rPr lang="en-US" sz="4800" b="1" dirty="0">
                <a:solidFill>
                  <a:srgbClr val="000000"/>
                </a:solidFill>
                <a:cs typeface="Verdana" charset="0"/>
              </a:rPr>
              <a:t>B</a:t>
            </a:r>
            <a:r>
              <a:rPr lang="en-US" sz="4800" dirty="0">
                <a:solidFill>
                  <a:srgbClr val="000000"/>
                </a:solidFill>
                <a:cs typeface="Verdana" charset="0"/>
              </a:rPr>
              <a:t>ones</a:t>
            </a:r>
          </a:p>
          <a:p>
            <a:pPr>
              <a:spcBef>
                <a:spcPts val="0"/>
              </a:spcBef>
            </a:pPr>
            <a:r>
              <a:rPr lang="en-US" sz="4800" b="1" dirty="0">
                <a:solidFill>
                  <a:srgbClr val="000000"/>
                </a:solidFill>
                <a:cs typeface="Verdana" charset="0"/>
              </a:rPr>
              <a:t>C</a:t>
            </a:r>
            <a:r>
              <a:rPr lang="en-US" sz="4800" dirty="0">
                <a:solidFill>
                  <a:srgbClr val="000000"/>
                </a:solidFill>
                <a:cs typeface="Verdana" charset="0"/>
              </a:rPr>
              <a:t>artilage and</a:t>
            </a:r>
          </a:p>
          <a:p>
            <a:pPr>
              <a:spcBef>
                <a:spcPts val="0"/>
              </a:spcBef>
            </a:pPr>
            <a:r>
              <a:rPr lang="en-US" sz="4800" b="1" dirty="0">
                <a:solidFill>
                  <a:srgbClr val="000000"/>
                </a:solidFill>
                <a:cs typeface="Verdana" charset="0"/>
              </a:rPr>
              <a:t>S</a:t>
            </a:r>
            <a:r>
              <a:rPr lang="en-US" sz="4800" dirty="0">
                <a:solidFill>
                  <a:srgbClr val="000000"/>
                </a:solidFill>
                <a:cs typeface="Verdana" charset="0"/>
              </a:rPr>
              <a:t>oft tissues</a:t>
            </a:r>
          </a:p>
        </p:txBody>
      </p:sp>
    </p:spTree>
    <p:extLst>
      <p:ext uri="{BB962C8B-B14F-4D97-AF65-F5344CB8AC3E}">
        <p14:creationId xmlns:p14="http://schemas.microsoft.com/office/powerpoint/2010/main" val="469838626"/>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213916"/>
            <a:ext cx="7567306" cy="1143000"/>
          </a:xfrm>
        </p:spPr>
        <p:txBody>
          <a:bodyPr/>
          <a:lstStyle/>
          <a:p>
            <a:r>
              <a:rPr lang="en-AU" dirty="0"/>
              <a:t>Lateral view – lines of alignment</a:t>
            </a:r>
          </a:p>
        </p:txBody>
      </p:sp>
      <p:pic>
        <p:nvPicPr>
          <p:cNvPr id="6" name="Content Placeholder 5" descr="3_xs_2_F.jpg"/>
          <p:cNvPicPr>
            <a:picLocks noGrp="1" noChangeAspect="1"/>
          </p:cNvPicPr>
          <p:nvPr>
            <p:ph sz="half" idx="1"/>
          </p:nvPr>
        </p:nvPicPr>
        <p:blipFill>
          <a:blip r:embed="rId3"/>
          <a:stretch>
            <a:fillRect/>
          </a:stretch>
        </p:blipFill>
        <p:spPr>
          <a:xfrm>
            <a:off x="563897" y="1299137"/>
            <a:ext cx="5031855" cy="5325789"/>
          </a:xfrm>
        </p:spPr>
      </p:pic>
      <p:sp>
        <p:nvSpPr>
          <p:cNvPr id="4" name="Content Placeholder 3"/>
          <p:cNvSpPr>
            <a:spLocks noGrp="1"/>
          </p:cNvSpPr>
          <p:nvPr>
            <p:ph sz="half" idx="2"/>
          </p:nvPr>
        </p:nvSpPr>
        <p:spPr/>
        <p:txBody>
          <a:bodyPr/>
          <a:lstStyle/>
          <a:p>
            <a:endParaRPr lang="en-AU"/>
          </a:p>
        </p:txBody>
      </p:sp>
      <p:sp>
        <p:nvSpPr>
          <p:cNvPr id="1026" name="AutoShape 2" descr="Image result for paediatric cervical spine trauma radiolog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AU"/>
          </a:p>
        </p:txBody>
      </p:sp>
      <p:pic>
        <p:nvPicPr>
          <p:cNvPr id="7" name="irc_mi" descr="Image result for lines on lateral c spine">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5671950" y="2086768"/>
            <a:ext cx="3333750" cy="3552825"/>
          </a:xfrm>
          <a:prstGeom prst="rect">
            <a:avLst/>
          </a:prstGeom>
          <a:noFill/>
          <a:ln>
            <a:noFill/>
          </a:ln>
        </p:spPr>
      </p:pic>
      <p:sp>
        <p:nvSpPr>
          <p:cNvPr id="3" name="TextBox 2">
            <a:extLst>
              <a:ext uri="{FF2B5EF4-FFF2-40B4-BE49-F238E27FC236}">
                <a16:creationId xmlns:a16="http://schemas.microsoft.com/office/drawing/2014/main" id="{EC3443D8-95DC-41E7-80B9-BBA9945A7B22}"/>
              </a:ext>
            </a:extLst>
          </p:cNvPr>
          <p:cNvSpPr txBox="1"/>
          <p:nvPr/>
        </p:nvSpPr>
        <p:spPr>
          <a:xfrm>
            <a:off x="621048" y="3962031"/>
            <a:ext cx="621966" cy="253916"/>
          </a:xfrm>
          <a:prstGeom prst="rect">
            <a:avLst/>
          </a:prstGeom>
          <a:solidFill>
            <a:schemeClr val="tx1"/>
          </a:solidFill>
        </p:spPr>
        <p:txBody>
          <a:bodyPr wrap="square" rtlCol="0">
            <a:spAutoFit/>
          </a:bodyPr>
          <a:lstStyle/>
          <a:p>
            <a:r>
              <a:rPr lang="en-AU" sz="1050" dirty="0">
                <a:solidFill>
                  <a:schemeClr val="bg1">
                    <a:lumMod val="75000"/>
                  </a:schemeClr>
                </a:solidFill>
              </a:rPr>
              <a:t>laminae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Odontoid view</a:t>
            </a:r>
          </a:p>
        </p:txBody>
      </p:sp>
      <p:sp>
        <p:nvSpPr>
          <p:cNvPr id="8194" name="Rectangle 4"/>
          <p:cNvSpPr>
            <a:spLocks noGrp="1" noChangeArrowheads="1"/>
          </p:cNvSpPr>
          <p:nvPr>
            <p:ph idx="1"/>
          </p:nvPr>
        </p:nvSpPr>
        <p:spPr/>
        <p:txBody>
          <a:bodyPr/>
          <a:lstStyle/>
          <a:p>
            <a:pPr>
              <a:buFontTx/>
              <a:buNone/>
            </a:pPr>
            <a:r>
              <a:rPr lang="en-US" sz="4400" dirty="0">
                <a:solidFill>
                  <a:srgbClr val="FFFFFF"/>
                </a:solidFill>
                <a:latin typeface="+mj-lt"/>
                <a:cs typeface="Verdana" charset="0"/>
              </a:rPr>
              <a:t>Odontoid view</a:t>
            </a:r>
          </a:p>
        </p:txBody>
      </p:sp>
      <p:pic>
        <p:nvPicPr>
          <p:cNvPr id="8195" name="Picture 1026" descr="CASE02F"/>
          <p:cNvPicPr>
            <a:picLocks noChangeAspect="1" noChangeArrowheads="1"/>
          </p:cNvPicPr>
          <p:nvPr/>
        </p:nvPicPr>
        <p:blipFill>
          <a:blip r:embed="rId3">
            <a:lum contrast="30000"/>
            <a:extLst>
              <a:ext uri="{28A0092B-C50C-407E-A947-70E740481C1C}">
                <a14:useLocalDpi xmlns:a14="http://schemas.microsoft.com/office/drawing/2010/main"/>
              </a:ext>
            </a:extLst>
          </a:blip>
          <a:srcRect/>
          <a:stretch>
            <a:fillRect/>
          </a:stretch>
        </p:blipFill>
        <p:spPr bwMode="auto">
          <a:xfrm>
            <a:off x="811679" y="1205503"/>
            <a:ext cx="7335837"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0877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6"/>
          <p:cNvPicPr>
            <a:picLocks noChangeAspect="1" noChangeArrowheads="1"/>
          </p:cNvPicPr>
          <p:nvPr/>
        </p:nvPicPr>
        <p:blipFill>
          <a:blip r:embed="rId3">
            <a:lum contrast="-14000"/>
            <a:extLst>
              <a:ext uri="{28A0092B-C50C-407E-A947-70E740481C1C}">
                <a14:useLocalDpi xmlns:a14="http://schemas.microsoft.com/office/drawing/2010/main"/>
              </a:ext>
            </a:extLst>
          </a:blip>
          <a:srcRect/>
          <a:stretch>
            <a:fillRect/>
          </a:stretch>
        </p:blipFill>
        <p:spPr bwMode="auto">
          <a:xfrm>
            <a:off x="323850" y="188913"/>
            <a:ext cx="3960813" cy="6423025"/>
          </a:xfrm>
          <a:prstGeom prst="rect">
            <a:avLst/>
          </a:prstGeom>
          <a:gradFill rotWithShape="0">
            <a:gsLst>
              <a:gs pos="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Rectangle 4"/>
          <p:cNvSpPr txBox="1">
            <a:spLocks noChangeArrowheads="1"/>
          </p:cNvSpPr>
          <p:nvPr/>
        </p:nvSpPr>
        <p:spPr bwMode="auto">
          <a:xfrm>
            <a:off x="4513667" y="2799808"/>
            <a:ext cx="4421863" cy="1791242"/>
          </a:xfrm>
          <a:prstGeom prst="rect">
            <a:avLst/>
          </a:prstGeom>
          <a:noFill/>
          <a:ln w="9525">
            <a:noFill/>
            <a:miter lim="800000"/>
            <a:headEnd/>
            <a:tailEnd/>
          </a:ln>
        </p:spPr>
        <p:txBody>
          <a:bodyPr/>
          <a:lstStyle/>
          <a:p>
            <a:pPr indent="-342900">
              <a:spcBef>
                <a:spcPct val="20000"/>
              </a:spcBef>
              <a:defRPr/>
            </a:pPr>
            <a:r>
              <a:rPr lang="en-US" sz="2800" kern="0" dirty="0">
                <a:solidFill>
                  <a:schemeClr val="bg1"/>
                </a:solidFill>
                <a:latin typeface="+mn-lt"/>
                <a:ea typeface="Verdana" pitchFamily="34" charset="0"/>
                <a:cs typeface="Verdana" pitchFamily="34" charset="0"/>
              </a:rPr>
              <a:t>7 </a:t>
            </a:r>
            <a:r>
              <a:rPr lang="en-US" sz="2800" kern="0" dirty="0" err="1">
                <a:solidFill>
                  <a:schemeClr val="bg1"/>
                </a:solidFill>
                <a:latin typeface="+mn-lt"/>
                <a:ea typeface="Verdana" pitchFamily="34" charset="0"/>
                <a:cs typeface="Verdana" pitchFamily="34" charset="0"/>
              </a:rPr>
              <a:t>yo</a:t>
            </a:r>
            <a:r>
              <a:rPr lang="en-US" sz="2800" kern="0" dirty="0">
                <a:solidFill>
                  <a:schemeClr val="bg1"/>
                </a:solidFill>
                <a:latin typeface="+mn-lt"/>
                <a:ea typeface="Verdana" pitchFamily="34" charset="0"/>
                <a:cs typeface="Verdana" pitchFamily="34" charset="0"/>
              </a:rPr>
              <a:t> female unrestrained passenger in MVA </a:t>
            </a:r>
          </a:p>
        </p:txBody>
      </p:sp>
    </p:spTree>
    <p:extLst>
      <p:ext uri="{BB962C8B-B14F-4D97-AF65-F5344CB8AC3E}">
        <p14:creationId xmlns:p14="http://schemas.microsoft.com/office/powerpoint/2010/main" val="2969859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txBox="1">
            <a:spLocks noChangeArrowheads="1"/>
          </p:cNvSpPr>
          <p:nvPr/>
        </p:nvSpPr>
        <p:spPr bwMode="auto">
          <a:xfrm>
            <a:off x="4787900" y="3284538"/>
            <a:ext cx="4208832" cy="1306512"/>
          </a:xfrm>
          <a:prstGeom prst="rect">
            <a:avLst/>
          </a:prstGeom>
          <a:noFill/>
          <a:ln w="9525">
            <a:noFill/>
            <a:miter lim="800000"/>
            <a:headEnd/>
            <a:tailEnd/>
          </a:ln>
        </p:spPr>
        <p:txBody>
          <a:bodyPr/>
          <a:lstStyle/>
          <a:p>
            <a:pPr indent="-342900">
              <a:spcBef>
                <a:spcPct val="20000"/>
              </a:spcBef>
              <a:defRPr/>
            </a:pPr>
            <a:r>
              <a:rPr lang="en-US" sz="2800" kern="0" dirty="0">
                <a:solidFill>
                  <a:schemeClr val="bg1"/>
                </a:solidFill>
                <a:latin typeface="+mn-lt"/>
                <a:ea typeface="Verdana" pitchFamily="34" charset="0"/>
                <a:cs typeface="Verdana" pitchFamily="34" charset="0"/>
              </a:rPr>
              <a:t>7 </a:t>
            </a:r>
            <a:r>
              <a:rPr lang="en-US" sz="2800" kern="0" dirty="0" err="1">
                <a:solidFill>
                  <a:schemeClr val="bg1"/>
                </a:solidFill>
                <a:latin typeface="+mn-lt"/>
                <a:ea typeface="Verdana" pitchFamily="34" charset="0"/>
                <a:cs typeface="Verdana" pitchFamily="34" charset="0"/>
              </a:rPr>
              <a:t>yo</a:t>
            </a:r>
            <a:r>
              <a:rPr lang="en-US" sz="2800" kern="0" dirty="0">
                <a:solidFill>
                  <a:schemeClr val="bg1"/>
                </a:solidFill>
                <a:latin typeface="+mn-lt"/>
                <a:ea typeface="Verdana" pitchFamily="34" charset="0"/>
                <a:cs typeface="Verdana" pitchFamily="34" charset="0"/>
              </a:rPr>
              <a:t> female unrestrained passenger in MVA </a:t>
            </a:r>
          </a:p>
        </p:txBody>
      </p:sp>
      <p:sp>
        <p:nvSpPr>
          <p:cNvPr id="10244" name="Rectangle 3"/>
          <p:cNvSpPr>
            <a:spLocks noChangeArrowheads="1"/>
          </p:cNvSpPr>
          <p:nvPr/>
        </p:nvSpPr>
        <p:spPr bwMode="auto">
          <a:xfrm>
            <a:off x="4716463" y="2063009"/>
            <a:ext cx="38163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AU" sz="3200" dirty="0">
                <a:solidFill>
                  <a:srgbClr val="FF6600"/>
                </a:solidFill>
                <a:latin typeface="+mn-lt"/>
                <a:cs typeface="Verdana" charset="0"/>
              </a:rPr>
              <a:t>Hangman’s Fracture</a:t>
            </a:r>
          </a:p>
          <a:p>
            <a:r>
              <a:rPr lang="en-AU" sz="3200" dirty="0">
                <a:solidFill>
                  <a:srgbClr val="FF6600"/>
                </a:solidFill>
                <a:latin typeface="+mn-lt"/>
                <a:cs typeface="Verdana" charset="0"/>
              </a:rPr>
              <a:t> pedicle # C2</a:t>
            </a:r>
          </a:p>
        </p:txBody>
      </p:sp>
      <p:pic>
        <p:nvPicPr>
          <p:cNvPr id="2" name="Picture 5" descr="CASE03B"/>
          <p:cNvPicPr>
            <a:picLocks noChangeAspect="1" noChangeArrowheads="1"/>
          </p:cNvPicPr>
          <p:nvPr/>
        </p:nvPicPr>
        <p:blipFill>
          <a:blip r:embed="rId3">
            <a:lum bright="4000" contrast="-20000"/>
            <a:extLst>
              <a:ext uri="{28A0092B-C50C-407E-A947-70E740481C1C}">
                <a14:useLocalDpi xmlns:a14="http://schemas.microsoft.com/office/drawing/2010/main"/>
              </a:ext>
            </a:extLst>
          </a:blip>
          <a:srcRect/>
          <a:stretch>
            <a:fillRect/>
          </a:stretch>
        </p:blipFill>
        <p:spPr bwMode="auto">
          <a:xfrm>
            <a:off x="323850" y="190500"/>
            <a:ext cx="3960813" cy="642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62997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txBox="1">
            <a:spLocks noChangeArrowheads="1"/>
          </p:cNvSpPr>
          <p:nvPr/>
        </p:nvSpPr>
        <p:spPr bwMode="auto">
          <a:xfrm>
            <a:off x="4716463" y="3284538"/>
            <a:ext cx="3887787" cy="130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ts val="500"/>
              </a:spcBef>
              <a:spcAft>
                <a:spcPts val="500"/>
              </a:spcAft>
            </a:pPr>
            <a:r>
              <a:rPr lang="en-AU" sz="2800" dirty="0">
                <a:solidFill>
                  <a:srgbClr val="FFFFFF"/>
                </a:solidFill>
                <a:latin typeface="+mn-lt"/>
                <a:cs typeface="Verdana" charset="0"/>
              </a:rPr>
              <a:t>8 </a:t>
            </a:r>
            <a:r>
              <a:rPr lang="en-AU" sz="2800" dirty="0" err="1">
                <a:solidFill>
                  <a:srgbClr val="FFFFFF"/>
                </a:solidFill>
                <a:latin typeface="+mn-lt"/>
                <a:cs typeface="Verdana" charset="0"/>
              </a:rPr>
              <a:t>yo</a:t>
            </a:r>
            <a:r>
              <a:rPr lang="en-AU" sz="2800" dirty="0">
                <a:solidFill>
                  <a:srgbClr val="FFFFFF"/>
                </a:solidFill>
                <a:latin typeface="+mn-lt"/>
                <a:cs typeface="Verdana" charset="0"/>
              </a:rPr>
              <a:t> male</a:t>
            </a:r>
          </a:p>
          <a:p>
            <a:pPr>
              <a:spcBef>
                <a:spcPts val="500"/>
              </a:spcBef>
              <a:spcAft>
                <a:spcPts val="500"/>
              </a:spcAft>
            </a:pPr>
            <a:r>
              <a:rPr lang="en-AU" sz="2800" dirty="0">
                <a:solidFill>
                  <a:srgbClr val="FFFFFF"/>
                </a:solidFill>
                <a:latin typeface="+mn-lt"/>
                <a:cs typeface="Verdana" charset="0"/>
              </a:rPr>
              <a:t>Motor vehicle accident</a:t>
            </a:r>
          </a:p>
        </p:txBody>
      </p:sp>
      <p:sp>
        <p:nvSpPr>
          <p:cNvPr id="11268" name="Rectangle 3"/>
          <p:cNvSpPr>
            <a:spLocks noChangeArrowheads="1"/>
          </p:cNvSpPr>
          <p:nvPr/>
        </p:nvSpPr>
        <p:spPr bwMode="auto">
          <a:xfrm>
            <a:off x="4643438" y="2138711"/>
            <a:ext cx="41052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AU" sz="3200" dirty="0">
                <a:solidFill>
                  <a:srgbClr val="FF6600"/>
                </a:solidFill>
                <a:latin typeface="+mn-lt"/>
                <a:cs typeface="Verdana" charset="0"/>
              </a:rPr>
              <a:t>Odontoid fracture</a:t>
            </a:r>
          </a:p>
          <a:p>
            <a:r>
              <a:rPr lang="en-AU" sz="3200" dirty="0">
                <a:solidFill>
                  <a:srgbClr val="FF6600"/>
                </a:solidFill>
                <a:latin typeface="+mn-lt"/>
                <a:cs typeface="Verdana" charset="0"/>
              </a:rPr>
              <a:t>NGT, ETT</a:t>
            </a:r>
          </a:p>
        </p:txBody>
      </p:sp>
      <p:pic>
        <p:nvPicPr>
          <p:cNvPr id="12292" name="Picture 3" descr="CASE05I"/>
          <p:cNvPicPr>
            <a:picLocks noChangeAspect="1" noChangeArrowheads="1"/>
          </p:cNvPicPr>
          <p:nvPr/>
        </p:nvPicPr>
        <p:blipFill>
          <a:blip r:embed="rId3">
            <a:lum bright="8000" contrast="-12000"/>
            <a:extLst>
              <a:ext uri="{28A0092B-C50C-407E-A947-70E740481C1C}">
                <a14:useLocalDpi xmlns:a14="http://schemas.microsoft.com/office/drawing/2010/main"/>
              </a:ext>
            </a:extLst>
          </a:blip>
          <a:srcRect/>
          <a:stretch>
            <a:fillRect/>
          </a:stretch>
        </p:blipFill>
        <p:spPr bwMode="auto">
          <a:xfrm>
            <a:off x="755650" y="68263"/>
            <a:ext cx="3311525" cy="670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51028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028"/>
          <p:cNvPicPr>
            <a:picLocks noChangeAspect="1" noChangeArrowheads="1"/>
          </p:cNvPicPr>
          <p:nvPr/>
        </p:nvPicPr>
        <p:blipFill>
          <a:blip r:embed="rId3">
            <a:lum bright="-6000" contrast="-20000"/>
            <a:extLst>
              <a:ext uri="{28A0092B-C50C-407E-A947-70E740481C1C}">
                <a14:useLocalDpi xmlns:a14="http://schemas.microsoft.com/office/drawing/2010/main"/>
              </a:ext>
            </a:extLst>
          </a:blip>
          <a:srcRect/>
          <a:stretch>
            <a:fillRect/>
          </a:stretch>
        </p:blipFill>
        <p:spPr bwMode="auto">
          <a:xfrm>
            <a:off x="107950" y="49243"/>
            <a:ext cx="4679950" cy="6762750"/>
          </a:xfrm>
          <a:prstGeom prst="rect">
            <a:avLst/>
          </a:prstGeom>
          <a:gradFill rotWithShape="0">
            <a:gsLst>
              <a:gs pos="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 name="Picture 1029"/>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137704" y="3857624"/>
            <a:ext cx="400773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4"/>
          <p:cNvSpPr txBox="1">
            <a:spLocks noChangeArrowheads="1"/>
          </p:cNvSpPr>
          <p:nvPr/>
        </p:nvSpPr>
        <p:spPr bwMode="auto">
          <a:xfrm>
            <a:off x="5286550" y="1070147"/>
            <a:ext cx="3443224" cy="130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ts val="500"/>
              </a:spcBef>
              <a:spcAft>
                <a:spcPts val="500"/>
              </a:spcAft>
            </a:pPr>
            <a:r>
              <a:rPr lang="en-AU" sz="2800" dirty="0">
                <a:solidFill>
                  <a:schemeClr val="bg1"/>
                </a:solidFill>
                <a:latin typeface="+mn-lt"/>
                <a:cs typeface="Verdana" charset="0"/>
              </a:rPr>
              <a:t>7 </a:t>
            </a:r>
            <a:r>
              <a:rPr lang="en-AU" sz="2800" dirty="0" err="1">
                <a:solidFill>
                  <a:schemeClr val="bg1"/>
                </a:solidFill>
                <a:latin typeface="+mn-lt"/>
                <a:cs typeface="Verdana" charset="0"/>
              </a:rPr>
              <a:t>yo</a:t>
            </a:r>
            <a:r>
              <a:rPr lang="en-AU" sz="2800" dirty="0">
                <a:solidFill>
                  <a:schemeClr val="bg1"/>
                </a:solidFill>
                <a:latin typeface="+mn-lt"/>
                <a:cs typeface="Verdana" charset="0"/>
              </a:rPr>
              <a:t> male, neck pain after diving into shallow water</a:t>
            </a:r>
          </a:p>
        </p:txBody>
      </p:sp>
    </p:spTree>
    <p:extLst>
      <p:ext uri="{BB962C8B-B14F-4D97-AF65-F5344CB8AC3E}">
        <p14:creationId xmlns:p14="http://schemas.microsoft.com/office/powerpoint/2010/main" val="27768024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PLS f2f">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APLS f2f.pot</Template>
  <TotalTime>2606</TotalTime>
  <Words>1504</Words>
  <Application>Microsoft Office PowerPoint</Application>
  <PresentationFormat>On-screen Show (4:3)</PresentationFormat>
  <Paragraphs>281</Paragraphs>
  <Slides>29</Slides>
  <Notes>24</Notes>
  <HiddenSlides>4</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29</vt:i4>
      </vt:variant>
    </vt:vector>
  </HeadingPairs>
  <TitlesOfParts>
    <vt:vector size="37" baseType="lpstr">
      <vt:lpstr>Arial</vt:lpstr>
      <vt:lpstr>Calibri</vt:lpstr>
      <vt:lpstr>Verdana</vt:lpstr>
      <vt:lpstr>APLS f2f</vt:lpstr>
      <vt:lpstr>Custom Design</vt:lpstr>
      <vt:lpstr>1_Custom Design</vt:lpstr>
      <vt:lpstr>2_Custom Design</vt:lpstr>
      <vt:lpstr>3_Custom Design</vt:lpstr>
      <vt:lpstr>PowerPoint Presentation</vt:lpstr>
      <vt:lpstr>Trauma Radiology</vt:lpstr>
      <vt:lpstr>AAABCS approach</vt:lpstr>
      <vt:lpstr>Lateral view – lines of alignment</vt:lpstr>
      <vt:lpstr>Odontoid view</vt:lpstr>
      <vt:lpstr>PowerPoint Presentation</vt:lpstr>
      <vt:lpstr>PowerPoint Presentation</vt:lpstr>
      <vt:lpstr>PowerPoint Presentation</vt:lpstr>
      <vt:lpstr>PowerPoint Presentation</vt:lpstr>
      <vt:lpstr>PowerPoint Presentation</vt:lpstr>
      <vt:lpstr>Intubated 7 year old</vt:lpstr>
      <vt:lpstr>Approach to head CT interpretation</vt:lpstr>
      <vt:lpstr>4 yo – fall from bunk, initially OK, now vomiting and drowsy</vt:lpstr>
      <vt:lpstr>15 yo boy – motorcross rider, head injury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8 yo boy, intubated post head injury</vt:lpstr>
      <vt:lpstr>10 yo boy – motorbike into wire</vt:lpstr>
      <vt:lpstr>Trauma radiology</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 Starrs</dc:creator>
  <cp:lastModifiedBy>Tiarni Riddle</cp:lastModifiedBy>
  <cp:revision>58</cp:revision>
  <dcterms:created xsi:type="dcterms:W3CDTF">2015-03-19T07:24:52Z</dcterms:created>
  <dcterms:modified xsi:type="dcterms:W3CDTF">2025-02-12T02:57:31Z</dcterms:modified>
</cp:coreProperties>
</file>