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72" r:id="rId7"/>
  </p:sldMasterIdLst>
  <p:notesMasterIdLst>
    <p:notesMasterId r:id="rId24"/>
  </p:notesMasterIdLst>
  <p:sldIdLst>
    <p:sldId id="256" r:id="rId8"/>
    <p:sldId id="276" r:id="rId9"/>
    <p:sldId id="258" r:id="rId10"/>
    <p:sldId id="259" r:id="rId11"/>
    <p:sldId id="260" r:id="rId12"/>
    <p:sldId id="261" r:id="rId13"/>
    <p:sldId id="262" r:id="rId14"/>
    <p:sldId id="277" r:id="rId15"/>
    <p:sldId id="264" r:id="rId16"/>
    <p:sldId id="273" r:id="rId17"/>
    <p:sldId id="272" r:id="rId18"/>
    <p:sldId id="265" r:id="rId19"/>
    <p:sldId id="266" r:id="rId20"/>
    <p:sldId id="267" r:id="rId21"/>
    <p:sldId id="27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2A5AF-E56E-4E1F-8CDD-655921160FBF}" v="1" dt="2025-01-21T05:14:01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 autoAdjust="0"/>
    <p:restoredTop sz="82576" autoAdjust="0"/>
  </p:normalViewPr>
  <p:slideViewPr>
    <p:cSldViewPr snapToGrid="0" snapToObjects="1">
      <p:cViewPr varScale="1">
        <p:scale>
          <a:sx n="86" d="100"/>
          <a:sy n="86" d="100"/>
        </p:scale>
        <p:origin x="2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Cichero" userId="S::jane.cichero@apls.org.au::2bb3ff8a-5444-459b-adb5-b80172da4fd1" providerId="AD" clId="Web-{CA890B1A-F931-49E1-9C9F-7A2814F4D3B6}"/>
    <pc:docChg chg="modSld">
      <pc:chgData name="Jane Cichero" userId="S::jane.cichero@apls.org.au::2bb3ff8a-5444-459b-adb5-b80172da4fd1" providerId="AD" clId="Web-{CA890B1A-F931-49E1-9C9F-7A2814F4D3B6}" dt="2024-12-11T03:15:57.914" v="1" actId="1076"/>
      <pc:docMkLst>
        <pc:docMk/>
      </pc:docMkLst>
      <pc:sldChg chg="modSp">
        <pc:chgData name="Jane Cichero" userId="S::jane.cichero@apls.org.au::2bb3ff8a-5444-459b-adb5-b80172da4fd1" providerId="AD" clId="Web-{CA890B1A-F931-49E1-9C9F-7A2814F4D3B6}" dt="2024-12-11T03:15:57.914" v="1" actId="1076"/>
        <pc:sldMkLst>
          <pc:docMk/>
          <pc:sldMk cId="0" sldId="277"/>
        </pc:sldMkLst>
        <pc:picChg chg="mod">
          <ac:chgData name="Jane Cichero" userId="S::jane.cichero@apls.org.au::2bb3ff8a-5444-459b-adb5-b80172da4fd1" providerId="AD" clId="Web-{CA890B1A-F931-49E1-9C9F-7A2814F4D3B6}" dt="2024-12-11T03:15:57.914" v="1" actId="1076"/>
          <ac:picMkLst>
            <pc:docMk/>
            <pc:sldMk cId="0" sldId="277"/>
            <ac:picMk id="1026" creationId="{B8999C21-A11D-7D56-6EC9-27356A59959B}"/>
          </ac:picMkLst>
        </pc:picChg>
      </pc:sldChg>
    </pc:docChg>
  </pc:docChgLst>
  <pc:docChgLst>
    <pc:chgData name="Jane Stanford" userId="5b034049-ff3a-4a5c-9d87-97d00394cbbd" providerId="ADAL" clId="{43F2A5AF-E56E-4E1F-8CDD-655921160FBF}"/>
    <pc:docChg chg="addSld delSld modSld">
      <pc:chgData name="Jane Stanford" userId="5b034049-ff3a-4a5c-9d87-97d00394cbbd" providerId="ADAL" clId="{43F2A5AF-E56E-4E1F-8CDD-655921160FBF}" dt="2025-01-21T05:14:04.447" v="3" actId="47"/>
      <pc:docMkLst>
        <pc:docMk/>
      </pc:docMkLst>
      <pc:sldChg chg="modNotesTx">
        <pc:chgData name="Jane Stanford" userId="5b034049-ff3a-4a5c-9d87-97d00394cbbd" providerId="ADAL" clId="{43F2A5AF-E56E-4E1F-8CDD-655921160FBF}" dt="2025-01-21T05:12:50.804" v="1"/>
        <pc:sldMkLst>
          <pc:docMk/>
          <pc:sldMk cId="1701340321" sldId="273"/>
        </pc:sldMkLst>
      </pc:sldChg>
      <pc:sldChg chg="del">
        <pc:chgData name="Jane Stanford" userId="5b034049-ff3a-4a5c-9d87-97d00394cbbd" providerId="ADAL" clId="{43F2A5AF-E56E-4E1F-8CDD-655921160FBF}" dt="2025-01-21T05:14:04.447" v="3" actId="47"/>
        <pc:sldMkLst>
          <pc:docMk/>
          <pc:sldMk cId="274186443" sldId="274"/>
        </pc:sldMkLst>
      </pc:sldChg>
      <pc:sldChg chg="add">
        <pc:chgData name="Jane Stanford" userId="5b034049-ff3a-4a5c-9d87-97d00394cbbd" providerId="ADAL" clId="{43F2A5AF-E56E-4E1F-8CDD-655921160FBF}" dt="2025-01-21T05:14:01.097" v="2"/>
        <pc:sldMkLst>
          <pc:docMk/>
          <pc:sldMk cId="1588602853" sldId="278"/>
        </pc:sldMkLst>
      </pc:sldChg>
    </pc:docChg>
  </pc:docChgLst>
  <pc:docChgLst>
    <pc:chgData name="Noel Roberts" userId="feac1395-663b-4a5f-8faf-efd03d15787b" providerId="ADAL" clId="{3DDFF053-2164-234F-9148-1E5406495EAD}"/>
    <pc:docChg chg="custSel addSld delSld modSld">
      <pc:chgData name="Noel Roberts" userId="feac1395-663b-4a5f-8faf-efd03d15787b" providerId="ADAL" clId="{3DDFF053-2164-234F-9148-1E5406495EAD}" dt="2024-12-11T02:46:02.938" v="153" actId="20577"/>
      <pc:docMkLst>
        <pc:docMk/>
      </pc:docMkLst>
      <pc:sldChg chg="del">
        <pc:chgData name="Noel Roberts" userId="feac1395-663b-4a5f-8faf-efd03d15787b" providerId="ADAL" clId="{3DDFF053-2164-234F-9148-1E5406495EAD}" dt="2024-12-10T12:20:52.486" v="28" actId="2696"/>
        <pc:sldMkLst>
          <pc:docMk/>
          <pc:sldMk cId="0" sldId="263"/>
        </pc:sldMkLst>
      </pc:sldChg>
      <pc:sldChg chg="add modNotesTx">
        <pc:chgData name="Noel Roberts" userId="feac1395-663b-4a5f-8faf-efd03d15787b" providerId="ADAL" clId="{3DDFF053-2164-234F-9148-1E5406495EAD}" dt="2024-12-11T02:46:02.938" v="153" actId="20577"/>
        <pc:sldMkLst>
          <pc:docMk/>
          <pc:sldMk cId="274186443" sldId="274"/>
        </pc:sldMkLst>
      </pc:sldChg>
      <pc:sldChg chg="modSp add">
        <pc:chgData name="Noel Roberts" userId="feac1395-663b-4a5f-8faf-efd03d15787b" providerId="ADAL" clId="{3DDFF053-2164-234F-9148-1E5406495EAD}" dt="2024-12-10T12:20:25.485" v="27" actId="1036"/>
        <pc:sldMkLst>
          <pc:docMk/>
          <pc:sldMk cId="0" sldId="277"/>
        </pc:sldMkLst>
        <pc:picChg chg="mod">
          <ac:chgData name="Noel Roberts" userId="feac1395-663b-4a5f-8faf-efd03d15787b" providerId="ADAL" clId="{3DDFF053-2164-234F-9148-1E5406495EAD}" dt="2024-12-10T12:19:37.216" v="3" actId="1076"/>
          <ac:picMkLst>
            <pc:docMk/>
            <pc:sldMk cId="0" sldId="277"/>
            <ac:picMk id="1026" creationId="{B8999C21-A11D-7D56-6EC9-27356A59959B}"/>
          </ac:picMkLst>
        </pc:picChg>
        <pc:picChg chg="mod">
          <ac:chgData name="Noel Roberts" userId="feac1395-663b-4a5f-8faf-efd03d15787b" providerId="ADAL" clId="{3DDFF053-2164-234F-9148-1E5406495EAD}" dt="2024-12-10T12:20:25.485" v="27" actId="1036"/>
          <ac:picMkLst>
            <pc:docMk/>
            <pc:sldMk cId="0" sldId="277"/>
            <ac:picMk id="1028" creationId="{E4C1F46C-B7C9-9421-662F-2FB4270A43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DDB3-6433-4022-82FD-52E32E89C1BD}" type="datetimeFigureOut">
              <a:rPr lang="en-AU" smtClean="0"/>
              <a:t>21/01/2025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63144-0110-4ADA-A192-006D64AFF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97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.net.au/news/2018-07-06/school-children-singing-could-save-indigenous-language/994011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acknowledge the traditional owners of the land on which we meet – the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&lt;INSERT&gt; people of the &lt;insert&gt; Nation. 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recognise their continuing connection to land, waters and culture.  We pay our respects to their Elders, past, present and emerging. 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 we re-state our shared commitment to advancing Aboriginal and Torres Strait Islander health and education as core business of APLS.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Image:</a:t>
            </a:r>
            <a:r>
              <a:rPr lang="en-AU" dirty="0" err="1">
                <a:hlinkClick r:id="rId3"/>
              </a:rPr>
              <a:t>https</a:t>
            </a:r>
            <a:r>
              <a:rPr lang="en-AU" dirty="0">
                <a:hlinkClick r:id="rId3"/>
              </a:rPr>
              <a:t>://www.abc.net.au/news/2018-07-06/school-children-singing-could-save-indigenous-language/9940118</a:t>
            </a: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ea typeface="ＭＳ Ｐゴシック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article for 12 tips for pre-brief</a:t>
            </a:r>
          </a:p>
          <a:p>
            <a:endParaRPr lang="en-US" dirty="0"/>
          </a:p>
          <a:p>
            <a:r>
              <a:rPr lang="en-AU" b="0" i="0" dirty="0">
                <a:solidFill>
                  <a:srgbClr val="212121"/>
                </a:solidFill>
                <a:effectLst/>
                <a:latin typeface="BlinkMacSystemFont"/>
              </a:rPr>
              <a:t>Somerville SG, Harrison NM, Lewis SA. Twelve tips for the pre-brief to promote psychological safety in simulation-based education. Med Teach. 2023 Dec;45(12):1349-1356. </a:t>
            </a:r>
            <a:r>
              <a:rPr lang="en-AU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AU" b="0" i="0" dirty="0">
                <a:solidFill>
                  <a:srgbClr val="212121"/>
                </a:solidFill>
                <a:effectLst/>
                <a:latin typeface="BlinkMacSystemFont"/>
              </a:rPr>
              <a:t>: 10.1080/0142159X.2023.2214305. </a:t>
            </a:r>
            <a:r>
              <a:rPr lang="en-AU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AU" b="0" i="0" dirty="0">
                <a:solidFill>
                  <a:srgbClr val="212121"/>
                </a:solidFill>
                <a:effectLst/>
                <a:latin typeface="BlinkMacSystemFont"/>
              </a:rPr>
              <a:t> 2023 May 21. PMID: 37210674.</a:t>
            </a:r>
          </a:p>
          <a:p>
            <a:endParaRPr lang="en-AU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en-US" dirty="0"/>
              <a:t>https://www.tandfonline.com/doi/epdf/10.1080/0142159X.2023.2214305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621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52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4446D-C841-480E-9B33-9C6FD1E0EFD4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The content of this is actually</a:t>
            </a:r>
            <a:r>
              <a:rPr lang="en-AU" baseline="0" dirty="0"/>
              <a:t> a good prompt</a:t>
            </a:r>
            <a:endParaRPr lang="en-A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9BDBA-61BD-4B24-99E1-00F5040B29A3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APLS feedback can be emailed to feedback@apls.org.au, or via online feedback forms.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5D343A-FD6F-4E1B-8516-F13D130015CF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aware of your mobile use and effects on colleagues learning, we understand you have many commitments</a:t>
            </a:r>
          </a:p>
          <a:p>
            <a:r>
              <a:rPr lang="en-US" dirty="0"/>
              <a:t>Rest rooms are ………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Meals are served …….. Pre-notified your special </a:t>
            </a:r>
            <a:r>
              <a:rPr lang="en-US" b="1" dirty="0"/>
              <a:t>Dietary requirements – see co-Ordinator/look out for your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Make sure you get some rest, don’t attend if infectious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72E52-ABFA-B24E-82E5-E221F64999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8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09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acknowledge the traditional owners of the land on which we meet – the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&lt;INSERT&gt; people of the &lt;insert&gt; Nation. 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recognise their continuing connection to land, waters and culture.  We pay our respects to their Elders, past, present and emerging.  Together we re-state our shared commitment to advancing Aboriginal and Torres Strait Islander health and education as core business of APLS.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4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AU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8EB737-E98D-42AF-BEB7-4482BEB590BB}" type="slidenum">
              <a:rPr lang="en-AU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ea typeface="ＭＳ Ｐゴシック" pitchFamily="34" charset="-128"/>
              </a:rPr>
              <a:t>Activity: Ask the candidates to find the other members of their </a:t>
            </a:r>
            <a:r>
              <a:rPr lang="en-AU" altLang="en-US" dirty="0">
                <a:ea typeface="ＭＳ Ｐゴシック" pitchFamily="34" charset="-128"/>
              </a:rPr>
              <a:t>“</a:t>
            </a:r>
            <a:r>
              <a:rPr lang="en-AU" dirty="0">
                <a:ea typeface="ＭＳ Ｐゴシック" pitchFamily="34" charset="-128"/>
              </a:rPr>
              <a:t>coloured</a:t>
            </a:r>
            <a:r>
              <a:rPr lang="en-AU" altLang="en-US" dirty="0">
                <a:ea typeface="ＭＳ Ｐゴシック" pitchFamily="34" charset="-128"/>
              </a:rPr>
              <a:t>”</a:t>
            </a:r>
            <a:r>
              <a:rPr lang="en-AU" dirty="0">
                <a:ea typeface="ＭＳ Ｐゴシック" pitchFamily="34" charset="-128"/>
              </a:rPr>
              <a:t> group, sit together and take a few minutes to get to know each other.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ea typeface="ＭＳ Ｐゴシック" pitchFamily="34" charset="-128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dirty="0">
                <a:ea typeface="ＭＳ Ｐゴシック" pitchFamily="34" charset="-128"/>
              </a:rPr>
              <a:t>Faculty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introduces themselves and states who they are mentoring.  This includes the course coordinator who takes this opportunity to address any housekeeping. 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AU" dirty="0">
                <a:ea typeface="ＭＳ Ｐゴシック" pitchFamily="34" charset="-128"/>
              </a:rPr>
              <a:t>Then ask everyone to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 themselves</a:t>
            </a:r>
            <a:r>
              <a:rPr lang="en-AU" baseline="0" dirty="0">
                <a:ea typeface="ＭＳ Ｐゴシック" pitchFamily="34" charset="-128"/>
              </a:rPr>
              <a:t> – consider asking what they would have done if they were not in their current profession.</a:t>
            </a:r>
            <a:endParaRPr lang="en-AU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AU" dirty="0">
              <a:ea typeface="ＭＳ Ｐゴシック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F0C-CE91-4ACB-9610-3C9C95384287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Pre-course</a:t>
            </a:r>
            <a:r>
              <a:rPr lang="en-AU" baseline="0" dirty="0"/>
              <a:t> online learning designed to draw out the clinical priorities of the APLS manual</a:t>
            </a:r>
            <a:endParaRPr lang="en-AU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7F2FAF-E5BC-482F-B205-77E4CDDE6127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Over the next 3 days</a:t>
            </a:r>
            <a:r>
              <a:rPr lang="en-AU" baseline="0" dirty="0"/>
              <a:t> we will further consolidate this theory, learn the skills required to put this theory into practice</a:t>
            </a: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Low</a:t>
            </a:r>
            <a:r>
              <a:rPr lang="en-AU" baseline="0" dirty="0"/>
              <a:t> fidelity scenarios, designed to consolidate learning when resources are limited.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More time is allocated to </a:t>
            </a:r>
            <a:r>
              <a:rPr lang="en-AU" b="1" baseline="0" dirty="0"/>
              <a:t>practicing</a:t>
            </a:r>
            <a:r>
              <a:rPr lang="en-AU" baseline="0" dirty="0"/>
              <a:t> structured approach in different clinical scenarios, followed by debriefing (12 mins scenario/ 8 mins group discussion of learning from the case)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Acknowledge stress of ‘performing’ in front of peers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Need candidates to ‘suspend belief’ to maximise the benefits from this form of learning.  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Candidates will be expected to a ‘hands on’ team leader: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Prepare for the case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Examine the manikin (to elicit clinical cues from instructor)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Guide the roles of their assistants (other members of their colour group)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Maintain responsibility for team member actions.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 dirty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 dirty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Test your acquisition</a:t>
            </a:r>
            <a:r>
              <a:rPr lang="en-AU" baseline="0" dirty="0"/>
              <a:t> for these skills &amp; knowledge</a:t>
            </a: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196B-A9B5-4597-81F3-4A3D0A5A8D73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16534" y="4528282"/>
            <a:ext cx="5729029" cy="2208918"/>
          </a:xfr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-18662" y="1932803"/>
            <a:ext cx="3064358" cy="23058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27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6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0128"/>
            <a:ext cx="5111750" cy="52737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088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3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245" y="2130425"/>
            <a:ext cx="6989707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0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5BF0-E94A-D542-9132-98539F53C0D6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8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812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83C2D4-5A6C-4B4C-82CC-AB0CE98E3DA2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86F7B-9DD0-7446-9B1C-33162A14C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5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3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03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64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28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40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286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600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1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0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with%20green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292" y="440310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292" y="1918997"/>
            <a:ext cx="7858508" cy="420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AU" dirty="0"/>
          </a:p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4880" y="6553392"/>
            <a:ext cx="424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APLS f2f welcome &amp; aims</a:t>
            </a:r>
          </a:p>
        </p:txBody>
      </p:sp>
    </p:spTree>
    <p:extLst>
      <p:ext uri="{BB962C8B-B14F-4D97-AF65-F5344CB8AC3E}">
        <p14:creationId xmlns:p14="http://schemas.microsoft.com/office/powerpoint/2010/main" val="421675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just%20logo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12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924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sic%20with%20gree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4564"/>
            <a:ext cx="6983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91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47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5BF0-E94A-D542-9132-98539F53C0D6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16534" y="5068388"/>
            <a:ext cx="5729029" cy="1668811"/>
          </a:xfrm>
        </p:spPr>
        <p:txBody>
          <a:bodyPr/>
          <a:lstStyle/>
          <a:p>
            <a:r>
              <a:rPr lang="en-AU" dirty="0"/>
              <a:t>Welcome &amp; Aims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/>
        </p:blipFill>
        <p:spPr>
          <a:xfrm>
            <a:off x="-192797" y="1982081"/>
            <a:ext cx="3237685" cy="2160000"/>
          </a:xfrm>
        </p:spPr>
      </p:pic>
      <p:sp>
        <p:nvSpPr>
          <p:cNvPr id="5" name="TextBox 4"/>
          <p:cNvSpPr txBox="1"/>
          <p:nvPr/>
        </p:nvSpPr>
        <p:spPr>
          <a:xfrm>
            <a:off x="342900" y="438150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7</a:t>
            </a:r>
            <a:r>
              <a:rPr lang="en-AU" sz="4000" baseline="30000" dirty="0">
                <a:solidFill>
                  <a:schemeClr val="bg1"/>
                </a:solidFill>
              </a:rPr>
              <a:t>th</a:t>
            </a:r>
            <a:r>
              <a:rPr lang="en-AU" sz="4000" dirty="0">
                <a:solidFill>
                  <a:schemeClr val="bg1"/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54294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DB0-54ED-5340-92B0-81AC4D5C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92" y="1767509"/>
            <a:ext cx="7858508" cy="49174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200" dirty="0"/>
              <a:t>During the course you may : </a:t>
            </a:r>
          </a:p>
          <a:p>
            <a:pPr marL="457200" lvl="1" indent="0">
              <a:buNone/>
            </a:pPr>
            <a:r>
              <a:rPr lang="en-US" dirty="0"/>
              <a:t>feel challenged</a:t>
            </a:r>
          </a:p>
          <a:p>
            <a:pPr marL="457200" lvl="1" indent="0">
              <a:buNone/>
            </a:pPr>
            <a:r>
              <a:rPr lang="en-US" dirty="0"/>
              <a:t>be worried or anxious</a:t>
            </a:r>
          </a:p>
          <a:p>
            <a:pPr marL="457200" lvl="1" indent="0">
              <a:buNone/>
            </a:pPr>
            <a:r>
              <a:rPr lang="en-US" dirty="0"/>
              <a:t>try new things </a:t>
            </a:r>
          </a:p>
          <a:p>
            <a:pPr marL="857250" lvl="2" indent="0">
              <a:buNone/>
            </a:pPr>
            <a:endParaRPr lang="en-US" sz="3200" dirty="0"/>
          </a:p>
          <a:p>
            <a:pPr marL="57150" indent="0">
              <a:buNone/>
            </a:pPr>
            <a:r>
              <a:rPr lang="en-US" sz="3200" dirty="0"/>
              <a:t>We recognise this and will be supportive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292" y="426504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Respect and feeling safe</a:t>
            </a:r>
          </a:p>
        </p:txBody>
      </p:sp>
    </p:spTree>
    <p:extLst>
      <p:ext uri="{BB962C8B-B14F-4D97-AF65-F5344CB8AC3E}">
        <p14:creationId xmlns:p14="http://schemas.microsoft.com/office/powerpoint/2010/main" val="170134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DB0-54ED-5340-92B0-81AC4D5C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92" y="1609859"/>
            <a:ext cx="8126522" cy="49174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3100" dirty="0"/>
              <a:t>We acknowledge that you are</a:t>
            </a:r>
          </a:p>
          <a:p>
            <a:pPr marL="457200" lvl="1" indent="0">
              <a:buNone/>
            </a:pPr>
            <a:r>
              <a:rPr lang="en-US" sz="3100" dirty="0"/>
              <a:t>Skilled</a:t>
            </a:r>
          </a:p>
          <a:p>
            <a:pPr marL="457200" lvl="1" indent="0">
              <a:buNone/>
            </a:pPr>
            <a:r>
              <a:rPr lang="en-US" sz="3100" dirty="0"/>
              <a:t>Inquisitive</a:t>
            </a:r>
          </a:p>
          <a:p>
            <a:pPr marL="457200" lvl="1" indent="0">
              <a:buNone/>
            </a:pPr>
            <a:r>
              <a:rPr lang="en-US" sz="3100" dirty="0"/>
              <a:t>Motivated</a:t>
            </a:r>
          </a:p>
          <a:p>
            <a:pPr marL="57150" indent="0">
              <a:buNone/>
            </a:pPr>
            <a:r>
              <a:rPr lang="en-US" sz="3100" dirty="0"/>
              <a:t>and bring a wealth of life and work experience</a:t>
            </a:r>
          </a:p>
          <a:p>
            <a:pPr marL="57150" indent="0">
              <a:buNone/>
            </a:pPr>
            <a:endParaRPr lang="en-US" sz="1400" dirty="0"/>
          </a:p>
          <a:p>
            <a:pPr marL="57150" indent="0">
              <a:buNone/>
            </a:pPr>
            <a:r>
              <a:rPr lang="en-US" sz="3100" dirty="0"/>
              <a:t>APLS f2f course aims to enhance everyone’s learning - candidates and instructors</a:t>
            </a:r>
          </a:p>
          <a:p>
            <a:pPr marL="57150" indent="0">
              <a:buNone/>
            </a:pPr>
            <a:r>
              <a:rPr lang="en-US" sz="3100" dirty="0"/>
              <a:t>By sharing, listening, respecting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292" y="426504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Respect and feeling safe</a:t>
            </a:r>
          </a:p>
        </p:txBody>
      </p:sp>
    </p:spTree>
    <p:extLst>
      <p:ext uri="{BB962C8B-B14F-4D97-AF65-F5344CB8AC3E}">
        <p14:creationId xmlns:p14="http://schemas.microsoft.com/office/powerpoint/2010/main" val="40752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Expectations</a:t>
            </a:r>
            <a:br>
              <a:rPr lang="en-US" sz="4000" b="1" dirty="0">
                <a:solidFill>
                  <a:schemeClr val="tx1"/>
                </a:solidFill>
                <a:latin typeface="+mn-lt"/>
              </a:rPr>
            </a:br>
            <a:endParaRPr lang="en-US" sz="2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292" y="1648474"/>
            <a:ext cx="4242472" cy="42071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800" b="1" dirty="0"/>
              <a:t>You &amp; Faculty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Prepared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read the manual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pre-course online learning</a:t>
            </a:r>
          </a:p>
          <a:p>
            <a:pPr marL="0" lvl="1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Attend all sessions on time</a:t>
            </a:r>
          </a:p>
          <a:p>
            <a:pPr marL="0" lvl="1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GB" sz="2800" dirty="0">
                <a:latin typeface="Calibri" pitchFamily="34" charset="0"/>
                <a:ea typeface="Verdana" pitchFamily="34" charset="0"/>
                <a:cs typeface="Verdana" pitchFamily="34" charset="0"/>
              </a:rPr>
              <a:t>Support your faculty &amp; fellow candidates</a:t>
            </a:r>
          </a:p>
          <a:p>
            <a:pPr marL="0" lvl="1">
              <a:lnSpc>
                <a:spcPct val="150000"/>
              </a:lnSpc>
              <a:buNone/>
            </a:pPr>
            <a:r>
              <a:rPr lang="en-GB" sz="2800" b="1" dirty="0">
                <a:ea typeface="Verdana" pitchFamily="34" charset="0"/>
                <a:cs typeface="Verdana" pitchFamily="34" charset="0"/>
              </a:rPr>
              <a:t>Enjoy yourself</a:t>
            </a:r>
          </a:p>
          <a:p>
            <a:pPr>
              <a:buNone/>
            </a:pPr>
            <a:endParaRPr lang="en-AU" sz="2800" b="1" dirty="0"/>
          </a:p>
          <a:p>
            <a:pPr>
              <a:buNone/>
            </a:pPr>
            <a:endParaRPr lang="en-AU" sz="2800" dirty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Meeting 2_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849" y="3089511"/>
            <a:ext cx="5153218" cy="34354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34887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Educational 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51825" y="1862514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3200" dirty="0"/>
              <a:t>Mentoring</a:t>
            </a:r>
          </a:p>
          <a:p>
            <a:pPr>
              <a:buNone/>
            </a:pPr>
            <a:r>
              <a:rPr lang="en-AU" sz="3200" dirty="0"/>
              <a:t>Critiquing</a:t>
            </a:r>
          </a:p>
          <a:p>
            <a:pPr>
              <a:buNone/>
            </a:pPr>
            <a:r>
              <a:rPr lang="en-AU" sz="3200" dirty="0"/>
              <a:t>Feedback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Content Placeholder 5" descr="A group of women attending to a baby&#10;&#10;Description automatically generated">
            <a:extLst>
              <a:ext uri="{FF2B5EF4-FFF2-40B4-BE49-F238E27FC236}">
                <a16:creationId xmlns:a16="http://schemas.microsoft.com/office/drawing/2014/main" id="{84EB025D-1923-2554-5A06-3B7264E3F9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374" r="14502"/>
          <a:stretch/>
        </p:blipFill>
        <p:spPr>
          <a:xfrm>
            <a:off x="3394303" y="1491593"/>
            <a:ext cx="5726271" cy="5014871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563664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Post course support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2" y="1627632"/>
            <a:ext cx="4456940" cy="489105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AU" sz="3000" b="1" dirty="0"/>
              <a:t>Access to website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b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APLS online learning for one month following completion of the f2f program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APLS app &amp; algorithms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PAC Conference on demand, bite</a:t>
            </a:r>
            <a:r>
              <a:rPr lang="mr-IN" sz="3000" dirty="0"/>
              <a:t>–</a:t>
            </a:r>
            <a:r>
              <a:rPr lang="en-AU" sz="3000" dirty="0"/>
              <a:t>size video updates, newsletters</a:t>
            </a:r>
          </a:p>
          <a:p>
            <a:pPr marL="0" indent="0">
              <a:spcBef>
                <a:spcPts val="0"/>
              </a:spcBef>
              <a:buNone/>
            </a:pPr>
            <a:endParaRPr lang="en-AU" sz="3000" dirty="0"/>
          </a:p>
          <a:p>
            <a:pPr marL="0" indent="0">
              <a:spcBef>
                <a:spcPts val="0"/>
              </a:spcBef>
              <a:buNone/>
            </a:pPr>
            <a:r>
              <a:rPr lang="en-AU" sz="3000" dirty="0"/>
              <a:t>APLS Community of Practice</a:t>
            </a:r>
          </a:p>
          <a:p>
            <a:pPr marL="0" indent="0">
              <a:spcBef>
                <a:spcPts val="0"/>
              </a:spcBef>
              <a:buNone/>
            </a:pPr>
            <a:endParaRPr lang="en-AU" sz="2400" dirty="0"/>
          </a:p>
          <a:p>
            <a:pPr marL="0" indent="0">
              <a:spcBef>
                <a:spcPts val="0"/>
              </a:spcBef>
              <a:buNone/>
            </a:pPr>
            <a:r>
              <a:rPr lang="en-AU" sz="2800" b="1" dirty="0"/>
              <a:t>Feedback of experiences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 descr="A screenshot of a cell phone showing a person measuring a person's head&#10;&#10;Description automatically generated">
            <a:extLst>
              <a:ext uri="{FF2B5EF4-FFF2-40B4-BE49-F238E27FC236}">
                <a16:creationId xmlns:a16="http://schemas.microsoft.com/office/drawing/2014/main" id="{8412D8BB-2E41-727B-CBEF-9D72A2FAE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899" y="1347311"/>
            <a:ext cx="3021151" cy="523036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E2DBF9-87B4-478A-0D84-5665AA7B6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2" r="17141" b="4502"/>
          <a:stretch/>
        </p:blipFill>
        <p:spPr>
          <a:xfrm>
            <a:off x="6071036" y="3429000"/>
            <a:ext cx="2932828" cy="3188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AD6272-034C-CC9B-4135-B715E836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39738"/>
            <a:ext cx="6708775" cy="1325562"/>
          </a:xfrm>
        </p:spPr>
        <p:txBody>
          <a:bodyPr wrap="square" anchor="ctr"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ea typeface="ＭＳ Ｐゴシック"/>
              </a:rPr>
              <a:t>House Keeping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CA077-BA02-94FA-641F-B5F4563D3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1542381"/>
            <a:ext cx="2364342" cy="2359715"/>
          </a:xfrm>
          <a:prstGeom prst="rect">
            <a:avLst/>
          </a:prstGeom>
        </p:spPr>
      </p:pic>
      <p:pic>
        <p:nvPicPr>
          <p:cNvPr id="9" name="Picture 4" descr="900+ Ignoring Phone Outside Stock Photos, Pictures &amp; Royalty-Free Images -  iStock">
            <a:extLst>
              <a:ext uri="{FF2B5EF4-FFF2-40B4-BE49-F238E27FC236}">
                <a16:creationId xmlns:a16="http://schemas.microsoft.com/office/drawing/2014/main" id="{F5F48E1E-85B7-F028-97B2-850495B01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41" y="4226028"/>
            <a:ext cx="3284521" cy="20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F2A978F6-4961-F091-7679-30FCB1C3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65" y="1542381"/>
            <a:ext cx="2460339" cy="24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3070" y="-496934"/>
            <a:ext cx="3558210" cy="77867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0000" b="1" cap="none" spc="0" dirty="0">
                <a:ln w="1905"/>
                <a:solidFill>
                  <a:srgbClr val="F26522"/>
                </a:solidFill>
                <a:latin typeface="+mj-lt"/>
              </a:rPr>
              <a:t>?</a:t>
            </a:r>
            <a:endParaRPr lang="en-AU" sz="50000" b="1" cap="none" spc="0" dirty="0">
              <a:ln w="1905"/>
              <a:solidFill>
                <a:srgbClr val="F2652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knowledgement of Country : ABC iview">
            <a:extLst>
              <a:ext uri="{FF2B5EF4-FFF2-40B4-BE49-F238E27FC236}">
                <a16:creationId xmlns:a16="http://schemas.microsoft.com/office/drawing/2014/main" id="{9326363C-86F0-C5C6-CAD4-F409D0D6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3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APLS f2f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2" y="1918996"/>
            <a:ext cx="7858508" cy="45106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To consolidate the knowledge necessary for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b="1" dirty="0">
                <a:ea typeface="Verdana" pitchFamily="34" charset="0"/>
                <a:cs typeface="Verdana" pitchFamily="34" charset="0"/>
              </a:rPr>
              <a:t>effective treatment and </a:t>
            </a:r>
            <a:r>
              <a:rPr lang="en-US" b="1" dirty="0" err="1">
                <a:ea typeface="Verdana" pitchFamily="34" charset="0"/>
                <a:cs typeface="Verdana" pitchFamily="34" charset="0"/>
              </a:rPr>
              <a:t>stabilisation</a:t>
            </a:r>
            <a:r>
              <a:rPr lang="en-US" dirty="0">
                <a:ea typeface="Verdana" pitchFamily="34" charset="0"/>
                <a:cs typeface="Verdana" pitchFamily="34" charset="0"/>
              </a:rPr>
              <a:t> of children with life threatening emergencies</a:t>
            </a:r>
          </a:p>
          <a:p>
            <a:pPr marL="0" indent="0">
              <a:buNone/>
            </a:pPr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To teach the </a:t>
            </a:r>
            <a:r>
              <a:rPr lang="en-US" b="1" dirty="0">
                <a:ea typeface="Verdana" pitchFamily="34" charset="0"/>
                <a:cs typeface="Verdana" pitchFamily="34" charset="0"/>
              </a:rPr>
              <a:t>practical procedures</a:t>
            </a:r>
            <a:r>
              <a:rPr lang="en-US" dirty="0">
                <a:ea typeface="Verdana" pitchFamily="34" charset="0"/>
                <a:cs typeface="Verdana" pitchFamily="34" charset="0"/>
              </a:rPr>
              <a:t> necessary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dirty="0">
                <a:ea typeface="Verdana" pitchFamily="34" charset="0"/>
                <a:cs typeface="Verdana" pitchFamily="34" charset="0"/>
              </a:rPr>
              <a:t>for effective management of childhood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dirty="0">
                <a:ea typeface="Verdana" pitchFamily="34" charset="0"/>
                <a:cs typeface="Verdana" pitchFamily="34" charset="0"/>
              </a:rPr>
              <a:t>emergencies</a:t>
            </a:r>
          </a:p>
          <a:p>
            <a:pPr marL="0" indent="0">
              <a:buNone/>
            </a:pPr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 To test the </a:t>
            </a:r>
            <a:r>
              <a:rPr lang="en-US" b="1" dirty="0">
                <a:ea typeface="Verdana" pitchFamily="34" charset="0"/>
                <a:cs typeface="Verdana" pitchFamily="34" charset="0"/>
              </a:rPr>
              <a:t>acquisition of these skills</a:t>
            </a:r>
          </a:p>
          <a:p>
            <a:endParaRPr lang="en-AU" dirty="0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828292" y="214754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APLS f2f Program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Content Placeholder 23"/>
          <p:cNvSpPr txBox="1">
            <a:spLocks/>
          </p:cNvSpPr>
          <p:nvPr/>
        </p:nvSpPr>
        <p:spPr>
          <a:xfrm>
            <a:off x="2279583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2279583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3318" y="1600200"/>
            <a:ext cx="1838425" cy="45259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4474143" y="1600200"/>
            <a:ext cx="1838425" cy="4525963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6464968" y="1600200"/>
            <a:ext cx="1838425" cy="4525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441158" y="1600200"/>
            <a:ext cx="1838425" cy="452596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tx1"/>
                </a:solidFill>
              </a:rPr>
              <a:t>Pre-course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80688" y="2044700"/>
            <a:ext cx="74171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3200" dirty="0">
                <a:ea typeface="Verdana" pitchFamily="34" charset="0"/>
                <a:cs typeface="Verdana" pitchFamily="34" charset="0"/>
              </a:rPr>
              <a:t>Pre-course Online Learning  </a:t>
            </a:r>
          </a:p>
          <a:p>
            <a:pPr eaLnBrk="1" hangingPunct="1">
              <a:buFont typeface="Arial" charset="0"/>
              <a:buChar char="•"/>
            </a:pPr>
            <a:endParaRPr lang="en-GB" sz="3200" dirty="0"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3200" dirty="0">
                <a:ea typeface="Verdana" pitchFamily="34" charset="0"/>
                <a:cs typeface="Verdana" pitchFamily="34" charset="0"/>
              </a:rPr>
              <a:t>Manual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132856"/>
            <a:ext cx="2286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over: Advanced Paediatric Life Support, Seventh Edition, Edited By Stephanie Smith">
            <a:extLst>
              <a:ext uri="{FF2B5EF4-FFF2-40B4-BE49-F238E27FC236}">
                <a16:creationId xmlns:a16="http://schemas.microsoft.com/office/drawing/2014/main" id="{0669389E-F1DC-2476-6C75-EEA4DF28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47" y="2829530"/>
            <a:ext cx="288750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8185"/>
            <a:ext cx="6709166" cy="1325562"/>
          </a:xfrm>
          <a:noFill/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f2f Content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61464" y="1617385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/>
              <a:t>Practical</a:t>
            </a:r>
          </a:p>
          <a:p>
            <a:pPr marL="0" indent="0">
              <a:buNone/>
            </a:pPr>
            <a:r>
              <a:rPr lang="en-AU" sz="3200" dirty="0"/>
              <a:t>Skill Stations</a:t>
            </a:r>
          </a:p>
          <a:p>
            <a:pPr marL="0" indent="0">
              <a:buNone/>
            </a:pPr>
            <a:r>
              <a:rPr lang="en-AU" sz="3200" dirty="0"/>
              <a:t>Discussions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5568" y="1621919"/>
            <a:ext cx="3888432" cy="2589883"/>
          </a:xfrm>
          <a:prstGeom prst="rect">
            <a:avLst/>
          </a:prstGeom>
          <a:noFill/>
        </p:spPr>
      </p:pic>
      <p:pic>
        <p:nvPicPr>
          <p:cNvPr id="12293" name="Picture 5" descr="Y:\New website\Images\General images\IMG_5671_sma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7714" y="3605683"/>
            <a:ext cx="4248472" cy="283837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3200" b="1" dirty="0"/>
              <a:t>Practical</a:t>
            </a:r>
          </a:p>
          <a:p>
            <a:pPr>
              <a:buNone/>
            </a:pPr>
            <a:r>
              <a:rPr lang="en-AU" sz="3200" dirty="0"/>
              <a:t>Scenarios</a:t>
            </a:r>
          </a:p>
          <a:p>
            <a:pPr>
              <a:buNone/>
            </a:pPr>
            <a:endParaRPr lang="en-AU" sz="3200" dirty="0"/>
          </a:p>
          <a:p>
            <a:pPr>
              <a:buNone/>
            </a:pPr>
            <a:r>
              <a:rPr lang="en-AU" sz="3200" dirty="0"/>
              <a:t>‘hands on’</a:t>
            </a:r>
          </a:p>
          <a:p>
            <a:pPr>
              <a:buNone/>
            </a:pPr>
            <a:r>
              <a:rPr lang="en-AU" sz="3200" dirty="0"/>
              <a:t>Team leader</a:t>
            </a:r>
          </a:p>
        </p:txBody>
      </p:sp>
      <p:pic>
        <p:nvPicPr>
          <p:cNvPr id="12289" name="Picture 1" descr="Y:\New website\Images\General images\IMG_58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28105" y="1835872"/>
            <a:ext cx="6241611" cy="4161074"/>
          </a:xfrm>
          <a:prstGeom prst="rect">
            <a:avLst/>
          </a:prstGeom>
          <a:noFill/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28292" y="238185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f2f Content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f2f content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 b="1" dirty="0"/>
              <a:t>Assessment</a:t>
            </a:r>
            <a:endParaRPr lang="en-AU" sz="3200" dirty="0"/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 dirty="0"/>
              <a:t>Skills: repeated practice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 dirty="0"/>
              <a:t>Scenarios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 dirty="0"/>
              <a:t>True/False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True False Test Stock Illustrations – 1,504 True False Test Stock Illustrations, Vectors &amp; Clipart - Dreamstime">
            <a:extLst>
              <a:ext uri="{FF2B5EF4-FFF2-40B4-BE49-F238E27FC236}">
                <a16:creationId xmlns:a16="http://schemas.microsoft.com/office/drawing/2014/main" id="{B8999C21-A11D-7D56-6EC9-27356A599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16" r="-4716" b="23593"/>
          <a:stretch/>
        </p:blipFill>
        <p:spPr bwMode="auto">
          <a:xfrm>
            <a:off x="6143788" y="4378648"/>
            <a:ext cx="2815155" cy="203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4C1F46C-B7C9-9421-662F-2FB4270A4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3899" b="14120"/>
          <a:stretch/>
        </p:blipFill>
        <p:spPr bwMode="auto">
          <a:xfrm>
            <a:off x="6117902" y="814439"/>
            <a:ext cx="2839112" cy="32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f2f Format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/>
              <a:t>Life Support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Serious Illness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Serious Injury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886232"/>
            <a:ext cx="3240360" cy="1822086"/>
          </a:xfrm>
          <a:prstGeom prst="rect">
            <a:avLst/>
          </a:prstGeom>
        </p:spPr>
      </p:pic>
      <p:pic>
        <p:nvPicPr>
          <p:cNvPr id="6" name="Picture 5" descr="Sc 3b pt 1 343_19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749411"/>
            <a:ext cx="3240359" cy="1822086"/>
          </a:xfrm>
          <a:prstGeom prst="rect">
            <a:avLst/>
          </a:prstGeom>
        </p:spPr>
      </p:pic>
      <p:pic>
        <p:nvPicPr>
          <p:cNvPr id="8" name="Picture 7" descr="General still 343_193 (2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653434"/>
            <a:ext cx="3267075" cy="1837729"/>
          </a:xfrm>
          <a:prstGeom prst="rect">
            <a:avLst/>
          </a:prstGeom>
        </p:spPr>
      </p:pic>
      <p:sp>
        <p:nvSpPr>
          <p:cNvPr id="9" name="Pie 8"/>
          <p:cNvSpPr/>
          <p:nvPr/>
        </p:nvSpPr>
        <p:spPr>
          <a:xfrm rot="10800000">
            <a:off x="7392200" y="298381"/>
            <a:ext cx="1703668" cy="1102246"/>
          </a:xfrm>
          <a:prstGeom prst="pie">
            <a:avLst>
              <a:gd name="adj1" fmla="val 42438"/>
              <a:gd name="adj2" fmla="val 1620000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APLS f2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E1E16F145F408CF9D9286F765813" ma:contentTypeVersion="15" ma:contentTypeDescription="Create a new document." ma:contentTypeScope="" ma:versionID="567c7427e570342535a55ece6bff896f">
  <xsd:schema xmlns:xsd="http://www.w3.org/2001/XMLSchema" xmlns:xs="http://www.w3.org/2001/XMLSchema" xmlns:p="http://schemas.microsoft.com/office/2006/metadata/properties" xmlns:ns2="db5422e6-9a8a-4cfc-8f83-318cb0c4622d" xmlns:ns3="1b91f460-6f54-4286-ad54-c44c93e1d7e8" targetNamespace="http://schemas.microsoft.com/office/2006/metadata/properties" ma:root="true" ma:fieldsID="06554c36b75f9c9c0e72581a5c2d8fbe" ns2:_="" ns3:_="">
    <xsd:import namespace="db5422e6-9a8a-4cfc-8f83-318cb0c4622d"/>
    <xsd:import namespace="1b91f460-6f54-4286-ad54-c44c93e1d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422e6-9a8a-4cfc-8f83-318cb0c462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6d71174-41a5-4bc0-a2af-627ca6597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1f460-6f54-4286-ad54-c44c93e1d7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ffb7a39-5ee1-41c6-8dab-22dd9c8e2b5f}" ma:internalName="TaxCatchAll" ma:showField="CatchAllData" ma:web="1b91f460-6f54-4286-ad54-c44c93e1d7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91f460-6f54-4286-ad54-c44c93e1d7e8" xsi:nil="true"/>
    <lcf76f155ced4ddcb4097134ff3c332f xmlns="db5422e6-9a8a-4cfc-8f83-318cb0c4622d">
      <Terms xmlns="http://schemas.microsoft.com/office/infopath/2007/PartnerControls"/>
    </lcf76f155ced4ddcb4097134ff3c332f>
    <SharedWithUsers xmlns="1b91f460-6f54-4286-ad54-c44c93e1d7e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04173AB-8108-487D-BF2F-F42AC76CB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422e6-9a8a-4cfc-8f83-318cb0c4622d"/>
    <ds:schemaRef ds:uri="1b91f460-6f54-4286-ad54-c44c93e1d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BD6DC2-C599-49D5-A47C-B8AA8F8F47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FC5171-3E23-4FD4-AFE0-57129AC74D89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c56afaf0-23ba-448b-ab68-9310c18ab4ef"/>
    <ds:schemaRef ds:uri="http://purl.org/dc/elements/1.1/"/>
    <ds:schemaRef ds:uri="http://schemas.microsoft.com/office/infopath/2007/PartnerControls"/>
    <ds:schemaRef ds:uri="http://purl.org/dc/dcmitype/"/>
    <ds:schemaRef ds:uri="1b91f460-6f54-4286-ad54-c44c93e1d7e8"/>
    <ds:schemaRef ds:uri="db5422e6-9a8a-4cfc-8f83-318cb0c4622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APLS f2f</Template>
  <TotalTime>9123</TotalTime>
  <Words>807</Words>
  <Application>Microsoft Office PowerPoint</Application>
  <PresentationFormat>On-screen Show (4:3)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BlinkMacSystemFont</vt:lpstr>
      <vt:lpstr>ＭＳ Ｐゴシック</vt:lpstr>
      <vt:lpstr>Arial</vt:lpstr>
      <vt:lpstr>Calibri</vt:lpstr>
      <vt:lpstr>Century Gothic</vt:lpstr>
      <vt:lpstr>Verdana</vt:lpstr>
      <vt:lpstr>APLS f2f</vt:lpstr>
      <vt:lpstr>Custom Design</vt:lpstr>
      <vt:lpstr>1_Custom Design</vt:lpstr>
      <vt:lpstr>2_Custom Design</vt:lpstr>
      <vt:lpstr>PowerPoint Presentation</vt:lpstr>
      <vt:lpstr>PowerPoint Presentation</vt:lpstr>
      <vt:lpstr>APLS f2f Program</vt:lpstr>
      <vt:lpstr>PowerPoint Presentation</vt:lpstr>
      <vt:lpstr> Pre-course</vt:lpstr>
      <vt:lpstr> f2f Content </vt:lpstr>
      <vt:lpstr>PowerPoint Presentation</vt:lpstr>
      <vt:lpstr>f2f content</vt:lpstr>
      <vt:lpstr>f2f Format</vt:lpstr>
      <vt:lpstr>PowerPoint Presentation</vt:lpstr>
      <vt:lpstr>PowerPoint Presentation</vt:lpstr>
      <vt:lpstr>Expectations </vt:lpstr>
      <vt:lpstr>Educational Support</vt:lpstr>
      <vt:lpstr>Post course support </vt:lpstr>
      <vt:lpstr>House Keeping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janes</dc:creator>
  <cp:lastModifiedBy>Jane Stanford</cp:lastModifiedBy>
  <cp:revision>43</cp:revision>
  <dcterms:created xsi:type="dcterms:W3CDTF">2015-03-20T07:35:20Z</dcterms:created>
  <dcterms:modified xsi:type="dcterms:W3CDTF">2025-01-21T05:14:09Z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0x0101002D35E1E16F145F408CF9D9286F765813</vt:lpwstr>
  </property>
  <property fmtid="{D5CDD505-2E9C-101B-9397-08002B2CF9AE}" pid="3" name="Order">
    <vt:r8>3386700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