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  <p:sldMasterId id="2147483670" r:id="rId3"/>
    <p:sldMasterId id="2147483672" r:id="rId4"/>
  </p:sldMasterIdLst>
  <p:notesMasterIdLst>
    <p:notesMasterId r:id="rId19"/>
  </p:notesMasterIdLst>
  <p:handoutMasterIdLst>
    <p:handoutMasterId r:id="rId20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4" r:id="rId14"/>
    <p:sldId id="275" r:id="rId15"/>
    <p:sldId id="267" r:id="rId16"/>
    <p:sldId id="271" r:id="rId17"/>
    <p:sldId id="270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8">
          <p15:clr>
            <a:srgbClr val="A4A3A4"/>
          </p15:clr>
        </p15:guide>
        <p15:guide id="2" pos="5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F059DD-F0C2-594A-92CD-573AA72D7FD0}" v="24" dt="2024-12-15T04:21:40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33" autoAdjust="0"/>
    <p:restoredTop sz="60753" autoAdjust="0"/>
  </p:normalViewPr>
  <p:slideViewPr>
    <p:cSldViewPr snapToGrid="0" snapToObjects="1" showGuides="1">
      <p:cViewPr varScale="1">
        <p:scale>
          <a:sx n="85" d="100"/>
          <a:sy n="85" d="100"/>
        </p:scale>
        <p:origin x="2544" y="168"/>
      </p:cViewPr>
      <p:guideLst>
        <p:guide orient="horz" pos="2118"/>
        <p:guide pos="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Roberts" userId="feac1395-663b-4a5f-8faf-efd03d15787b" providerId="ADAL" clId="{C9F059DD-F0C2-594A-92CD-573AA72D7FD0}"/>
    <pc:docChg chg="undo custSel addSld delSld modSld">
      <pc:chgData name="Noel Roberts" userId="feac1395-663b-4a5f-8faf-efd03d15787b" providerId="ADAL" clId="{C9F059DD-F0C2-594A-92CD-573AA72D7FD0}" dt="2024-12-15T04:22:07.737" v="408" actId="2696"/>
      <pc:docMkLst>
        <pc:docMk/>
      </pc:docMkLst>
      <pc:sldChg chg="modNotesTx">
        <pc:chgData name="Noel Roberts" userId="feac1395-663b-4a5f-8faf-efd03d15787b" providerId="ADAL" clId="{C9F059DD-F0C2-594A-92CD-573AA72D7FD0}" dt="2024-12-15T03:57:23.141" v="55" actId="113"/>
        <pc:sldMkLst>
          <pc:docMk/>
          <pc:sldMk cId="3900309725" sldId="257"/>
        </pc:sldMkLst>
      </pc:sldChg>
      <pc:sldChg chg="modSp">
        <pc:chgData name="Noel Roberts" userId="feac1395-663b-4a5f-8faf-efd03d15787b" providerId="ADAL" clId="{C9F059DD-F0C2-594A-92CD-573AA72D7FD0}" dt="2024-12-15T03:59:36.722" v="62" actId="20577"/>
        <pc:sldMkLst>
          <pc:docMk/>
          <pc:sldMk cId="3033292178" sldId="262"/>
        </pc:sldMkLst>
        <pc:spChg chg="mod">
          <ac:chgData name="Noel Roberts" userId="feac1395-663b-4a5f-8faf-efd03d15787b" providerId="ADAL" clId="{C9F059DD-F0C2-594A-92CD-573AA72D7FD0}" dt="2024-12-15T03:59:36.722" v="62" actId="20577"/>
          <ac:spMkLst>
            <pc:docMk/>
            <pc:sldMk cId="3033292178" sldId="262"/>
            <ac:spMk id="6146" creationId="{00000000-0000-0000-0000-000000000000}"/>
          </ac:spMkLst>
        </pc:spChg>
      </pc:sldChg>
      <pc:sldChg chg="modNotesTx">
        <pc:chgData name="Noel Roberts" userId="feac1395-663b-4a5f-8faf-efd03d15787b" providerId="ADAL" clId="{C9F059DD-F0C2-594A-92CD-573AA72D7FD0}" dt="2024-12-15T04:01:52.005" v="80" actId="20577"/>
        <pc:sldMkLst>
          <pc:docMk/>
          <pc:sldMk cId="2660033834" sldId="263"/>
        </pc:sldMkLst>
      </pc:sldChg>
      <pc:sldChg chg="modNotesTx">
        <pc:chgData name="Noel Roberts" userId="feac1395-663b-4a5f-8faf-efd03d15787b" providerId="ADAL" clId="{C9F059DD-F0C2-594A-92CD-573AA72D7FD0}" dt="2024-12-15T04:04:04.692" v="81"/>
        <pc:sldMkLst>
          <pc:docMk/>
          <pc:sldMk cId="928914675" sldId="264"/>
        </pc:sldMkLst>
      </pc:sldChg>
      <pc:sldChg chg="del modNotesTx">
        <pc:chgData name="Noel Roberts" userId="feac1395-663b-4a5f-8faf-efd03d15787b" providerId="ADAL" clId="{C9F059DD-F0C2-594A-92CD-573AA72D7FD0}" dt="2024-12-15T04:20:16.045" v="396" actId="2696"/>
        <pc:sldMkLst>
          <pc:docMk/>
          <pc:sldMk cId="2166711009" sldId="266"/>
        </pc:sldMkLst>
      </pc:sldChg>
      <pc:sldChg chg="del">
        <pc:chgData name="Noel Roberts" userId="feac1395-663b-4a5f-8faf-efd03d15787b" providerId="ADAL" clId="{C9F059DD-F0C2-594A-92CD-573AA72D7FD0}" dt="2024-12-15T04:22:07.737" v="408" actId="2696"/>
        <pc:sldMkLst>
          <pc:docMk/>
          <pc:sldMk cId="0" sldId="272"/>
        </pc:sldMkLst>
      </pc:sldChg>
      <pc:sldChg chg="del">
        <pc:chgData name="Noel Roberts" userId="feac1395-663b-4a5f-8faf-efd03d15787b" providerId="ADAL" clId="{C9F059DD-F0C2-594A-92CD-573AA72D7FD0}" dt="2024-12-15T04:20:37.729" v="398" actId="2696"/>
        <pc:sldMkLst>
          <pc:docMk/>
          <pc:sldMk cId="2349794534" sldId="273"/>
        </pc:sldMkLst>
      </pc:sldChg>
      <pc:sldChg chg="addSp delSp modSp add mod modAnim modNotesTx">
        <pc:chgData name="Noel Roberts" userId="feac1395-663b-4a5f-8faf-efd03d15787b" providerId="ADAL" clId="{C9F059DD-F0C2-594A-92CD-573AA72D7FD0}" dt="2024-12-15T04:20:23.797" v="397"/>
        <pc:sldMkLst>
          <pc:docMk/>
          <pc:sldMk cId="1912812570" sldId="274"/>
        </pc:sldMkLst>
        <pc:spChg chg="mod">
          <ac:chgData name="Noel Roberts" userId="feac1395-663b-4a5f-8faf-efd03d15787b" providerId="ADAL" clId="{C9F059DD-F0C2-594A-92CD-573AA72D7FD0}" dt="2024-12-15T04:12:54.329" v="144" actId="1035"/>
          <ac:spMkLst>
            <pc:docMk/>
            <pc:sldMk cId="1912812570" sldId="274"/>
            <ac:spMk id="11266" creationId="{A63A944F-80D9-1171-D617-CB10B4F1B5EE}"/>
          </ac:spMkLst>
        </pc:spChg>
        <pc:graphicFrameChg chg="del modGraphic">
          <ac:chgData name="Noel Roberts" userId="feac1395-663b-4a5f-8faf-efd03d15787b" providerId="ADAL" clId="{C9F059DD-F0C2-594A-92CD-573AA72D7FD0}" dt="2024-12-15T04:05:50.231" v="84" actId="478"/>
          <ac:graphicFrameMkLst>
            <pc:docMk/>
            <pc:sldMk cId="1912812570" sldId="274"/>
            <ac:graphicFrameMk id="4" creationId="{22AE8DD5-DCDA-8FA1-C7EE-50779FB6F8DB}"/>
          </ac:graphicFrameMkLst>
        </pc:graphicFrameChg>
        <pc:graphicFrameChg chg="add del mod">
          <ac:chgData name="Noel Roberts" userId="feac1395-663b-4a5f-8faf-efd03d15787b" providerId="ADAL" clId="{C9F059DD-F0C2-594A-92CD-573AA72D7FD0}" dt="2024-12-15T04:16:52.100" v="161" actId="478"/>
          <ac:graphicFrameMkLst>
            <pc:docMk/>
            <pc:sldMk cId="1912812570" sldId="274"/>
            <ac:graphicFrameMk id="6" creationId="{F0EB5121-F47F-8AE7-79D7-36C2FD6E899D}"/>
          </ac:graphicFrameMkLst>
        </pc:graphicFrameChg>
        <pc:graphicFrameChg chg="add del mod">
          <ac:chgData name="Noel Roberts" userId="feac1395-663b-4a5f-8faf-efd03d15787b" providerId="ADAL" clId="{C9F059DD-F0C2-594A-92CD-573AA72D7FD0}" dt="2024-12-15T04:17:15.281" v="163" actId="478"/>
          <ac:graphicFrameMkLst>
            <pc:docMk/>
            <pc:sldMk cId="1912812570" sldId="274"/>
            <ac:graphicFrameMk id="7" creationId="{B339D3AB-D78E-3ED4-C8F9-5BD435BDFFF8}"/>
          </ac:graphicFrameMkLst>
        </pc:graphicFrameChg>
        <pc:picChg chg="add del mod">
          <ac:chgData name="Noel Roberts" userId="feac1395-663b-4a5f-8faf-efd03d15787b" providerId="ADAL" clId="{C9F059DD-F0C2-594A-92CD-573AA72D7FD0}" dt="2024-12-15T04:11:27.788" v="127" actId="478"/>
          <ac:picMkLst>
            <pc:docMk/>
            <pc:sldMk cId="1912812570" sldId="274"/>
            <ac:picMk id="2" creationId="{3653C125-95DD-BFF3-1B27-64180DA151FE}"/>
          </ac:picMkLst>
        </pc:picChg>
        <pc:picChg chg="add del mod">
          <ac:chgData name="Noel Roberts" userId="feac1395-663b-4a5f-8faf-efd03d15787b" providerId="ADAL" clId="{C9F059DD-F0C2-594A-92CD-573AA72D7FD0}" dt="2024-12-15T04:11:34.554" v="129" actId="478"/>
          <ac:picMkLst>
            <pc:docMk/>
            <pc:sldMk cId="1912812570" sldId="274"/>
            <ac:picMk id="3" creationId="{5A1E77E9-BFBD-7E3C-353D-8560867FAAF5}"/>
          </ac:picMkLst>
        </pc:picChg>
        <pc:picChg chg="add mod">
          <ac:chgData name="Noel Roberts" userId="feac1395-663b-4a5f-8faf-efd03d15787b" providerId="ADAL" clId="{C9F059DD-F0C2-594A-92CD-573AA72D7FD0}" dt="2024-12-15T04:13:19.974" v="155" actId="1035"/>
          <ac:picMkLst>
            <pc:docMk/>
            <pc:sldMk cId="1912812570" sldId="274"/>
            <ac:picMk id="5" creationId="{B4D189D9-F7A1-27E7-C87A-03ED05E059AF}"/>
          </ac:picMkLst>
        </pc:picChg>
      </pc:sldChg>
      <pc:sldChg chg="addSp delSp modSp add mod modClrScheme delAnim chgLayout">
        <pc:chgData name="Noel Roberts" userId="feac1395-663b-4a5f-8faf-efd03d15787b" providerId="ADAL" clId="{C9F059DD-F0C2-594A-92CD-573AA72D7FD0}" dt="2024-12-15T04:22:05.129" v="407"/>
        <pc:sldMkLst>
          <pc:docMk/>
          <pc:sldMk cId="1836073474" sldId="275"/>
        </pc:sldMkLst>
        <pc:spChg chg="add del mod">
          <ac:chgData name="Noel Roberts" userId="feac1395-663b-4a5f-8faf-efd03d15787b" providerId="ADAL" clId="{C9F059DD-F0C2-594A-92CD-573AA72D7FD0}" dt="2024-12-15T04:21:33.086" v="403" actId="478"/>
          <ac:spMkLst>
            <pc:docMk/>
            <pc:sldMk cId="1836073474" sldId="275"/>
            <ac:spMk id="4" creationId="{9F4C2F5A-61E0-6792-C13C-CA2CBD9CD69F}"/>
          </ac:spMkLst>
        </pc:spChg>
        <pc:spChg chg="add del mod">
          <ac:chgData name="Noel Roberts" userId="feac1395-663b-4a5f-8faf-efd03d15787b" providerId="ADAL" clId="{C9F059DD-F0C2-594A-92CD-573AA72D7FD0}" dt="2024-12-15T04:22:05.129" v="407"/>
          <ac:spMkLst>
            <pc:docMk/>
            <pc:sldMk cId="1836073474" sldId="275"/>
            <ac:spMk id="6" creationId="{D2FFB076-0EE7-2C7B-9E5B-68048E3BED7F}"/>
          </ac:spMkLst>
        </pc:spChg>
        <pc:spChg chg="del">
          <ac:chgData name="Noel Roberts" userId="feac1395-663b-4a5f-8faf-efd03d15787b" providerId="ADAL" clId="{C9F059DD-F0C2-594A-92CD-573AA72D7FD0}" dt="2024-12-15T04:21:21.892" v="402" actId="478"/>
          <ac:spMkLst>
            <pc:docMk/>
            <pc:sldMk cId="1836073474" sldId="275"/>
            <ac:spMk id="11266" creationId="{FE2C112B-AA2C-114E-419E-B3A52F09F90E}"/>
          </ac:spMkLst>
        </pc:spChg>
        <pc:picChg chg="add mod">
          <ac:chgData name="Noel Roberts" userId="feac1395-663b-4a5f-8faf-efd03d15787b" providerId="ADAL" clId="{C9F059DD-F0C2-594A-92CD-573AA72D7FD0}" dt="2024-12-15T04:21:14.347" v="401"/>
          <ac:picMkLst>
            <pc:docMk/>
            <pc:sldMk cId="1836073474" sldId="275"/>
            <ac:picMk id="2" creationId="{B444BCA7-37F8-E7FE-6682-7F9D1AB0F901}"/>
          </ac:picMkLst>
        </pc:picChg>
        <pc:picChg chg="del">
          <ac:chgData name="Noel Roberts" userId="feac1395-663b-4a5f-8faf-efd03d15787b" providerId="ADAL" clId="{C9F059DD-F0C2-594A-92CD-573AA72D7FD0}" dt="2024-12-15T04:21:11.397" v="400" actId="478"/>
          <ac:picMkLst>
            <pc:docMk/>
            <pc:sldMk cId="1836073474" sldId="275"/>
            <ac:picMk id="5" creationId="{F2F55FA9-E934-9A36-6DC1-78DF5D7DC7D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409C1-AADB-4499-B75A-6F7A97D45C37}" type="datetimeFigureOut">
              <a:rPr lang="en-AU" smtClean="0"/>
              <a:pPr/>
              <a:t>15/12/2024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4EE44-FB39-4F6D-80DA-9D7250000EA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BD2786E-49B5-B347-BE5C-4C233F693D5C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 dirty="0"/>
              <a:t>Click to edit Master text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68433CD-91E4-D743-AA5B-0A88A1915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40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b="1" dirty="0">
                <a:latin typeface="Calibri" charset="0"/>
              </a:rPr>
              <a:t>Don’t forget to read the notes under the slides.</a:t>
            </a: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dirty="0">
                <a:latin typeface="Calibri" charset="0"/>
              </a:rPr>
              <a:t>Updated for use with APLS ANZ 7e manual, </a:t>
            </a:r>
            <a:r>
              <a:rPr lang="en-AU" baseline="0" dirty="0">
                <a:latin typeface="Calibri" charset="0"/>
              </a:rPr>
              <a:t> &amp; pre-course online learning modules</a:t>
            </a:r>
          </a:p>
          <a:p>
            <a:pPr eaLnBrk="1" hangingPunct="1">
              <a:spcBef>
                <a:spcPct val="0"/>
              </a:spcBef>
            </a:pPr>
            <a:endParaRPr lang="en-AU" b="1" baseline="0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b="1" baseline="0" dirty="0">
                <a:latin typeface="Calibri" charset="0"/>
              </a:rPr>
              <a:t>Concepts Appendix B 7</a:t>
            </a:r>
            <a:r>
              <a:rPr lang="en-AU" b="1" baseline="30000" dirty="0">
                <a:latin typeface="Calibri" charset="0"/>
              </a:rPr>
              <a:t>th</a:t>
            </a:r>
            <a:r>
              <a:rPr lang="en-AU" b="1" baseline="0" dirty="0">
                <a:latin typeface="Calibri" charset="0"/>
              </a:rPr>
              <a:t> Ed pp 358</a:t>
            </a:r>
          </a:p>
          <a:p>
            <a:pPr eaLnBrk="1" hangingPunct="1">
              <a:spcBef>
                <a:spcPct val="0"/>
              </a:spcBef>
            </a:pPr>
            <a:endParaRPr lang="en-AU" b="1" baseline="0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Dehydration does not cause death, shock does. Shock may occur with the loss of 20 ml/kg 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As a guide, the child with dehydration and no shock can be assumed to be 5% dehydrated; if shock is present, then 10% dehydration or greater has occurred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The treatment of shock requires the rapid administration of an intravascular volume of fluid that approximates in electrolyte content to plasma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The treatment of dehydration requires a gradual replacement of fluids with an electrolyte content that relates to the electrolyte losses, or to the total body electrolyte content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In most situations, the preferred fluid type is sodium chloride 0.9% (with glucose 5% +/− potassium for maintenance fluid). </a:t>
            </a:r>
            <a:r>
              <a:rPr lang="en-GB" b="1" dirty="0" err="1">
                <a:latin typeface="Calibri" charset="0"/>
              </a:rPr>
              <a:t>Plasmalyte</a:t>
            </a:r>
            <a:r>
              <a:rPr lang="en-GB" b="1" dirty="0">
                <a:latin typeface="Calibri" charset="0"/>
              </a:rPr>
              <a:t> 148 or Hartmann’s are alternative solutions. Hypotonic fluids containing a sodium concentration less than plasma are NOT recommended for routine use in children. These fluids are associated with morbidity/mortality secondary to hyponatraemia.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53E11B8-CECE-D949-A6BB-28A8C34FD00B}" type="slidenum">
              <a:rPr lang="en-AU" sz="1200"/>
              <a:pPr/>
              <a:t>1</a:t>
            </a:fld>
            <a:endParaRPr lang="en-AU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33533-2B37-C73E-FD7D-9405BB668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3E8CE7D1-CA18-A701-CA2E-35B6662232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4E5BB0AA-1654-3367-50A1-E771AE51D1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latin typeface="Calibri" charset="0"/>
              </a:rPr>
              <a:t>Instructor’s Notes</a:t>
            </a:r>
          </a:p>
          <a:p>
            <a:r>
              <a:rPr lang="en-US" dirty="0">
                <a:latin typeface="Calibri" charset="0"/>
              </a:rPr>
              <a:t>Weight is the only objective measure of acute fluid losses from the body.</a:t>
            </a:r>
          </a:p>
          <a:p>
            <a:endParaRPr lang="en-US" dirty="0">
              <a:latin typeface="Calibri" charset="0"/>
            </a:endParaRPr>
          </a:p>
          <a:p>
            <a:r>
              <a:rPr lang="en-US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Signs/ Symptoms	                         Notes/Caveats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Reduced urine output	                         Beware watery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diarrhoea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Dry mouth	                                             Mouth breathers may be dry, while fluid ingestion may moisten mouth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Wingdings" pitchFamily="2" charset="2"/>
              </a:rPr>
              <a:t>Reduced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skin turgor	                         Difficult to interpret in malnourished children.  Particularly unreliable in overweight children and in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hypernatraemic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dehydration 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Sunken anterior fontanelle	               Only useful if fontanelle well patent, and in absence of disorders such as meningitis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Sunken eyes	                                   Very difficult to assess, although mothers may give accurate assessment	</a:t>
            </a: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1D641433-83AA-D32D-D6AF-629C37EFAD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F47482A-91F6-1F4F-B75D-E014AD7F1054}" type="slidenum">
              <a:rPr lang="en-AU" sz="1200"/>
              <a:pPr/>
              <a:t>10</a:t>
            </a:fld>
            <a:endParaRPr lang="en-AU" sz="1200"/>
          </a:p>
        </p:txBody>
      </p:sp>
    </p:spTree>
    <p:extLst>
      <p:ext uri="{BB962C8B-B14F-4D97-AF65-F5344CB8AC3E}">
        <p14:creationId xmlns:p14="http://schemas.microsoft.com/office/powerpoint/2010/main" val="4163662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B9AE9-8057-15F0-9C45-1C61D101B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13469B76-D516-6257-993C-5F17003AFA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A2306BB7-DDB1-7182-FE1B-C20E3C14A2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latin typeface="Calibri" charset="0"/>
              </a:rPr>
              <a:t>Instructor’s Notes</a:t>
            </a:r>
          </a:p>
          <a:p>
            <a:r>
              <a:rPr lang="en-US" dirty="0">
                <a:latin typeface="Calibri" charset="0"/>
              </a:rPr>
              <a:t>Weight is the only objective measure of acute fluid losses from the body.</a:t>
            </a:r>
          </a:p>
          <a:p>
            <a:endParaRPr lang="en-US" dirty="0">
              <a:latin typeface="Calibri" charset="0"/>
            </a:endParaRPr>
          </a:p>
          <a:p>
            <a:r>
              <a:rPr lang="en-US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Signs/ Symptoms	                         Notes/Caveats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Reduced urine output	                         Beware watery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diarrhoea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Dry mouth	                                             Mouth breathers may be dry, while fluid ingestion may moisten mouth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Wingdings" pitchFamily="2" charset="2"/>
              </a:rPr>
              <a:t>Reduced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skin turgor	                         Difficult to interpret in malnourished children.  Particularly unreliable in overweight children and in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hypernatraemic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dehydration 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Sunken anterior fontanelle	               Only useful if fontanelle well patent, and in absence of disorders such as meningitis	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Sunken eyes	                                   Very difficult to assess, although mothers may give accurate assessment	</a:t>
            </a: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133C7C09-8117-D8A7-449F-E8A266A117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F47482A-91F6-1F4F-B75D-E014AD7F1054}" type="slidenum">
              <a:rPr lang="en-AU" sz="1200"/>
              <a:pPr/>
              <a:t>11</a:t>
            </a:fld>
            <a:endParaRPr lang="en-AU" sz="1200"/>
          </a:p>
        </p:txBody>
      </p:sp>
    </p:spTree>
    <p:extLst>
      <p:ext uri="{BB962C8B-B14F-4D97-AF65-F5344CB8AC3E}">
        <p14:creationId xmlns:p14="http://schemas.microsoft.com/office/powerpoint/2010/main" val="3216501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EB17063-FAF2-5C4A-A3AE-644F1F033779}" type="slidenum">
              <a:rPr lang="en-AU" sz="1200"/>
              <a:pPr/>
              <a:t>12</a:t>
            </a:fld>
            <a:endParaRPr lang="en-AU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F491F-83E0-47CA-8838-5BCF5CCB4CFA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092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E56D95B-9D23-3A43-A7F6-F6B9543D6EA9}" type="slidenum">
              <a:rPr lang="en-AU" sz="1200"/>
              <a:pPr/>
              <a:t>14</a:t>
            </a:fld>
            <a:endParaRPr lang="en-A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800" b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Equipment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800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Overhead projector/Screen/Computer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Aim for </a:t>
            </a:r>
            <a:r>
              <a:rPr lang="en-A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inter-group learning using expertise within the group.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endParaRPr lang="en-GB" sz="1800" b="1" kern="1200" dirty="0">
              <a:effectLst/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800" b="1" kern="1200" dirty="0">
                <a:effectLst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Session Resources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cases as basis for candidate recall/application of knowledge for </a:t>
            </a:r>
            <a:r>
              <a:rPr lang="en-A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clinical context.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1: Assessment/Mx of 5-10% dehydration without shock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2: 10% dehydration/↓Na</a:t>
            </a:r>
            <a:r>
              <a:rPr lang="en-A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3: &gt; 10% dehydration/↑ Na</a:t>
            </a:r>
            <a:r>
              <a:rPr lang="en-AU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 shock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4: no dehydration/SIADH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/>
            <a:r>
              <a:rPr lang="en-GB" dirty="0">
                <a:latin typeface="Calibri" charset="0"/>
              </a:rPr>
              <a:t>Resources on slides – consider use of whiteboard for reference data</a:t>
            </a:r>
          </a:p>
          <a:p>
            <a:pPr marL="685800" lvl="1" indent="-228600"/>
            <a:r>
              <a:rPr lang="en-GB" dirty="0">
                <a:latin typeface="Calibri" charset="0"/>
              </a:rPr>
              <a:t>Normal Fluid requirements (slide 9)</a:t>
            </a:r>
          </a:p>
          <a:p>
            <a:pPr marL="685800" lvl="1" indent="-228600"/>
            <a:r>
              <a:rPr lang="en-GB" dirty="0">
                <a:latin typeface="Calibri" charset="0"/>
              </a:rPr>
              <a:t>Clinical features (slide 10 &amp; 11)</a:t>
            </a:r>
          </a:p>
          <a:p>
            <a:pPr marL="685800" lvl="1" indent="-228600"/>
            <a:r>
              <a:rPr lang="en-GB" dirty="0">
                <a:latin typeface="Calibri" charset="0"/>
              </a:rPr>
              <a:t>Deficit calculation (slide 12)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5C3C186-B573-B846-8BA5-DA7BFD247FB5}" type="slidenum">
              <a:rPr lang="en-AU" sz="1200"/>
              <a:pPr/>
              <a:t>2</a:t>
            </a:fld>
            <a:endParaRPr lang="en-A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1" dirty="0">
                <a:latin typeface="Calibri" charset="0"/>
              </a:rPr>
              <a:t>Initial</a:t>
            </a:r>
            <a:r>
              <a:rPr lang="en-AU" b="1" baseline="0" dirty="0">
                <a:latin typeface="Calibri" charset="0"/>
              </a:rPr>
              <a:t> Information</a:t>
            </a:r>
            <a:endParaRPr lang="en-AU" b="1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Discuss assessment of dehydration</a:t>
            </a:r>
          </a:p>
          <a:p>
            <a:pPr>
              <a:buFontTx/>
              <a:buNone/>
            </a:pPr>
            <a:r>
              <a:rPr lang="en-GB" dirty="0">
                <a:latin typeface="Calibri" charset="0"/>
              </a:rPr>
              <a:t>Failing / failed oral rehydration</a:t>
            </a:r>
          </a:p>
          <a:p>
            <a:pPr>
              <a:buFontTx/>
              <a:buNone/>
            </a:pPr>
            <a:r>
              <a:rPr lang="en-GB" dirty="0">
                <a:latin typeface="Calibri" charset="0"/>
              </a:rPr>
              <a:t>Oliguria ?</a:t>
            </a:r>
          </a:p>
          <a:p>
            <a:endParaRPr lang="en-GB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Discuss management options</a:t>
            </a:r>
          </a:p>
          <a:p>
            <a:pPr>
              <a:buFontTx/>
              <a:buNone/>
            </a:pPr>
            <a:r>
              <a:rPr lang="en-GB" dirty="0">
                <a:latin typeface="Calibri" charset="0"/>
              </a:rPr>
              <a:t>Calculate fluid prescription – deficit and maintenance +/- </a:t>
            </a:r>
            <a:r>
              <a:rPr lang="en-GB" dirty="0" err="1">
                <a:latin typeface="Calibri" charset="0"/>
              </a:rPr>
              <a:t>ongoing</a:t>
            </a:r>
            <a:r>
              <a:rPr lang="en-GB" dirty="0">
                <a:latin typeface="Calibri" charset="0"/>
              </a:rPr>
              <a:t> losses</a:t>
            </a:r>
          </a:p>
          <a:p>
            <a:pPr>
              <a:buFontTx/>
              <a:buNone/>
            </a:pPr>
            <a:r>
              <a:rPr lang="en-GB" dirty="0">
                <a:latin typeface="Calibri" charset="0"/>
              </a:rPr>
              <a:t>What route ? </a:t>
            </a:r>
          </a:p>
          <a:p>
            <a:pPr>
              <a:buFontTx/>
              <a:buNone/>
            </a:pPr>
            <a:r>
              <a:rPr lang="en-GB" dirty="0">
                <a:latin typeface="Calibri" charset="0"/>
              </a:rPr>
              <a:t>How much ?</a:t>
            </a:r>
          </a:p>
          <a:p>
            <a:pPr>
              <a:buFontTx/>
              <a:buNone/>
            </a:pPr>
            <a:r>
              <a:rPr lang="en-GB" dirty="0">
                <a:latin typeface="Calibri" charset="0"/>
              </a:rPr>
              <a:t>What type ?</a:t>
            </a:r>
          </a:p>
          <a:p>
            <a:pPr>
              <a:buFontTx/>
              <a:buNone/>
            </a:pPr>
            <a:r>
              <a:rPr lang="en-GB" dirty="0">
                <a:latin typeface="Calibri" charset="0"/>
              </a:rPr>
              <a:t>? Repeat electrolyte test?</a:t>
            </a:r>
          </a:p>
          <a:p>
            <a:endParaRPr lang="en-AU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D25CACD-6B92-C049-8D0A-9A2A50D12FE9}" type="slidenum">
              <a:rPr lang="en-AU" sz="1200"/>
              <a:pPr/>
              <a:t>3</a:t>
            </a:fld>
            <a:endParaRPr lang="en-A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1" dirty="0">
                <a:latin typeface="Calibri" charset="0"/>
              </a:rPr>
              <a:t>Instructor Information</a:t>
            </a:r>
          </a:p>
          <a:p>
            <a:r>
              <a:rPr lang="en-GB" dirty="0">
                <a:latin typeface="Calibri" charset="0"/>
              </a:rPr>
              <a:t>Diagnosis: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– 5-10% dehydrated – not shocked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Guide weight 10kg. 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Deficit ~600ml </a:t>
            </a:r>
          </a:p>
          <a:p>
            <a:r>
              <a:rPr lang="en-GB" dirty="0">
                <a:latin typeface="Calibri" charset="0"/>
              </a:rPr>
              <a:t>NG or IV fluid therapy</a:t>
            </a:r>
          </a:p>
          <a:p>
            <a:endParaRPr lang="en-GB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Electrolytes (</a:t>
            </a:r>
            <a:r>
              <a:rPr lang="en-US" dirty="0">
                <a:latin typeface="Calibri" charset="0"/>
              </a:rPr>
              <a:t>if checked) are unremarkable</a:t>
            </a: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E356227-E76F-524F-A62E-837A86A350D6}" type="slidenum">
              <a:rPr lang="en-AU" sz="1200"/>
              <a:pPr/>
              <a:t>4</a:t>
            </a:fld>
            <a:endParaRPr lang="en-A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>
                <a:latin typeface="Calibri" charset="0"/>
              </a:rPr>
              <a:t>Click to animate – information is displayed in stages. </a:t>
            </a:r>
          </a:p>
          <a:p>
            <a:r>
              <a:rPr lang="en-AU" b="1" dirty="0">
                <a:latin typeface="Calibri" charset="0"/>
              </a:rPr>
              <a:t>Initial Information</a:t>
            </a:r>
          </a:p>
          <a:p>
            <a:r>
              <a:rPr lang="en-GB" dirty="0">
                <a:latin typeface="Calibri" charset="0"/>
              </a:rPr>
              <a:t>Discuss the possibility of shock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Discuss management of mild to moderate </a:t>
            </a:r>
            <a:r>
              <a:rPr lang="en-GB" dirty="0" err="1">
                <a:latin typeface="Calibri" charset="0"/>
              </a:rPr>
              <a:t>hyponatraemia</a:t>
            </a:r>
            <a:endParaRPr lang="en-GB" dirty="0">
              <a:latin typeface="Calibri" charset="0"/>
            </a:endParaRPr>
          </a:p>
          <a:p>
            <a:r>
              <a:rPr lang="en-AU" b="1" dirty="0">
                <a:latin typeface="Calibri" charset="0"/>
              </a:rPr>
              <a:t>Further Information</a:t>
            </a:r>
          </a:p>
          <a:p>
            <a:r>
              <a:rPr lang="en-GB" dirty="0">
                <a:latin typeface="Calibri" charset="0"/>
              </a:rPr>
              <a:t>Discuss management</a:t>
            </a:r>
            <a:endParaRPr lang="en-AU" dirty="0">
              <a:latin typeface="Calibri" charset="0"/>
            </a:endParaRPr>
          </a:p>
          <a:p>
            <a:r>
              <a:rPr lang="en-AU" b="1" dirty="0">
                <a:latin typeface="Calibri" charset="0"/>
              </a:rPr>
              <a:t>Instructor</a:t>
            </a:r>
            <a:r>
              <a:rPr lang="en-AU" b="1" baseline="0" dirty="0">
                <a:latin typeface="Calibri" charset="0"/>
              </a:rPr>
              <a:t> Information</a:t>
            </a:r>
            <a:endParaRPr lang="en-AU" b="1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Diagnosis: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10% dehydrated. </a:t>
            </a:r>
            <a:endParaRPr lang="en-AU" dirty="0">
              <a:latin typeface="Calibri" charset="0"/>
            </a:endParaRPr>
          </a:p>
          <a:p>
            <a:r>
              <a:rPr lang="en-GB" dirty="0" err="1">
                <a:latin typeface="Calibri" charset="0"/>
              </a:rPr>
              <a:t>Hyponatraemic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Guide weight 10kg. 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Deficit 1000ml</a:t>
            </a:r>
          </a:p>
          <a:p>
            <a:r>
              <a:rPr lang="en-GB" dirty="0">
                <a:latin typeface="Calibri" charset="0"/>
              </a:rPr>
              <a:t>Fluid bolus, then reassess.  Replace deficit and maintenance with isotonic fluid with potassium added.  Recheck electrolytes soon after commencing.</a:t>
            </a:r>
            <a:endParaRPr lang="en-AU" dirty="0">
              <a:latin typeface="Calibri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7B4DAF7-9016-5E46-88DC-CD8F1942FC05}" type="slidenum">
              <a:rPr lang="en-AU" sz="1200"/>
              <a:pPr/>
              <a:t>5</a:t>
            </a:fld>
            <a:endParaRPr lang="en-AU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>
                <a:latin typeface="Calibri" charset="0"/>
              </a:rPr>
              <a:t>Click to animate. </a:t>
            </a:r>
          </a:p>
          <a:p>
            <a:r>
              <a:rPr lang="en-AU" b="1" dirty="0">
                <a:latin typeface="Calibri" charset="0"/>
              </a:rPr>
              <a:t>Initial Information</a:t>
            </a:r>
          </a:p>
          <a:p>
            <a:r>
              <a:rPr lang="en-GB" dirty="0">
                <a:latin typeface="Calibri" charset="0"/>
              </a:rPr>
              <a:t>Discuss assessment of dehydration</a:t>
            </a:r>
            <a:endParaRPr lang="en-AU" dirty="0">
              <a:latin typeface="Calibri" charset="0"/>
            </a:endParaRPr>
          </a:p>
          <a:p>
            <a:r>
              <a:rPr lang="en-AU" b="1" dirty="0">
                <a:latin typeface="Calibri" charset="0"/>
              </a:rPr>
              <a:t>Further Information</a:t>
            </a:r>
          </a:p>
          <a:p>
            <a:r>
              <a:rPr lang="en-GB" dirty="0">
                <a:latin typeface="Calibri" charset="0"/>
              </a:rPr>
              <a:t>Discuss management</a:t>
            </a:r>
            <a:endParaRPr lang="en-AU" dirty="0">
              <a:latin typeface="Calibri" charset="0"/>
            </a:endParaRPr>
          </a:p>
          <a:p>
            <a:endParaRPr lang="en-GB" dirty="0">
              <a:latin typeface="Calibri" charset="0"/>
            </a:endParaRPr>
          </a:p>
          <a:p>
            <a:r>
              <a:rPr lang="en-AU" b="1" dirty="0">
                <a:latin typeface="Calibri" charset="0"/>
              </a:rPr>
              <a:t>Instructor Information</a:t>
            </a:r>
          </a:p>
          <a:p>
            <a:r>
              <a:rPr lang="en-GB" dirty="0">
                <a:latin typeface="Calibri" charset="0"/>
              </a:rPr>
              <a:t>Diagnosis: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&gt;10% dehydrated. </a:t>
            </a:r>
            <a:r>
              <a:rPr lang="en-GB" dirty="0" err="1">
                <a:latin typeface="Calibri" charset="0"/>
              </a:rPr>
              <a:t>Hypernatraemic</a:t>
            </a:r>
            <a:r>
              <a:rPr lang="en-GB" dirty="0">
                <a:latin typeface="Calibri" charset="0"/>
              </a:rPr>
              <a:t>.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Guide weight 5kg. </a:t>
            </a:r>
            <a:endParaRPr lang="en-AU" dirty="0">
              <a:latin typeface="Calibri" charset="0"/>
            </a:endParaRPr>
          </a:p>
          <a:p>
            <a:r>
              <a:rPr lang="en-GB" dirty="0">
                <a:latin typeface="Calibri" charset="0"/>
              </a:rPr>
              <a:t>Deficit 500ml +</a:t>
            </a:r>
          </a:p>
          <a:p>
            <a:r>
              <a:rPr lang="en-GB" dirty="0">
                <a:latin typeface="Calibri" charset="0"/>
              </a:rPr>
              <a:t>Treat shock then aim for slow lowering of sodium at a rate of no more than 0.5mmol/</a:t>
            </a:r>
            <a:r>
              <a:rPr lang="en-GB" dirty="0" err="1">
                <a:latin typeface="Calibri" charset="0"/>
              </a:rPr>
              <a:t>hr</a:t>
            </a:r>
            <a:r>
              <a:rPr lang="en-GB" dirty="0">
                <a:latin typeface="Calibri" charset="0"/>
              </a:rPr>
              <a:t>, monitoring electrolytes frequently.</a:t>
            </a:r>
            <a:endParaRPr lang="en-AU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95B8DE4-67C9-0642-A354-3C40ECEB409D}" type="slidenum">
              <a:rPr lang="en-AU" sz="1200"/>
              <a:pPr/>
              <a:t>6</a:t>
            </a:fld>
            <a:endParaRPr lang="en-A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b="1" dirty="0">
                <a:latin typeface="+mn-lt"/>
              </a:rPr>
              <a:t>Initial</a:t>
            </a:r>
            <a:r>
              <a:rPr lang="en-AU" b="1" baseline="0" dirty="0">
                <a:latin typeface="+mn-lt"/>
              </a:rPr>
              <a:t> Information</a:t>
            </a:r>
            <a:endParaRPr lang="en-AU" b="1" dirty="0">
              <a:latin typeface="+mn-lt"/>
            </a:endParaRPr>
          </a:p>
          <a:p>
            <a:r>
              <a:rPr lang="en-GB" dirty="0">
                <a:latin typeface="+mn-lt"/>
              </a:rPr>
              <a:t>Discuss initial assessment</a:t>
            </a:r>
            <a:endParaRPr lang="en-AU" dirty="0">
              <a:latin typeface="+mn-lt"/>
            </a:endParaRPr>
          </a:p>
          <a:p>
            <a:r>
              <a:rPr lang="en-AU" b="1" dirty="0">
                <a:latin typeface="+mn-lt"/>
              </a:rPr>
              <a:t>Further Information</a:t>
            </a:r>
          </a:p>
          <a:p>
            <a:r>
              <a:rPr lang="en-GB" dirty="0">
                <a:latin typeface="+mn-lt"/>
              </a:rPr>
              <a:t>Discuss assessment of dehydration</a:t>
            </a:r>
            <a:endParaRPr lang="en-AU" dirty="0">
              <a:latin typeface="+mn-lt"/>
            </a:endParaRPr>
          </a:p>
          <a:p>
            <a:r>
              <a:rPr lang="en-AU" b="1" dirty="0">
                <a:latin typeface="+mn-lt"/>
              </a:rPr>
              <a:t>Further Information</a:t>
            </a:r>
          </a:p>
          <a:p>
            <a:r>
              <a:rPr lang="en-GB" dirty="0">
                <a:latin typeface="+mn-lt"/>
              </a:rPr>
              <a:t>Discuss management</a:t>
            </a:r>
            <a:endParaRPr lang="en-AU" dirty="0">
              <a:latin typeface="+mn-lt"/>
            </a:endParaRPr>
          </a:p>
          <a:p>
            <a:r>
              <a:rPr lang="en-AU" b="1" dirty="0">
                <a:latin typeface="+mn-lt"/>
              </a:rPr>
              <a:t>Instructor Information</a:t>
            </a:r>
          </a:p>
          <a:p>
            <a:r>
              <a:rPr lang="en-GB" dirty="0">
                <a:latin typeface="+mn-lt"/>
              </a:rPr>
              <a:t>Diagnosis:</a:t>
            </a:r>
            <a:endParaRPr lang="en-AU" dirty="0">
              <a:latin typeface="+mn-lt"/>
            </a:endParaRPr>
          </a:p>
          <a:p>
            <a:r>
              <a:rPr lang="en-GB" dirty="0">
                <a:latin typeface="+mn-lt"/>
              </a:rPr>
              <a:t>0% dehydrated. SIADH</a:t>
            </a:r>
            <a:endParaRPr lang="en-AU" dirty="0">
              <a:latin typeface="+mn-lt"/>
            </a:endParaRPr>
          </a:p>
          <a:p>
            <a:r>
              <a:rPr lang="en-GB" dirty="0">
                <a:latin typeface="+mn-lt"/>
              </a:rPr>
              <a:t>Guide weight 16kg. Deficit 0ml.</a:t>
            </a:r>
          </a:p>
          <a:p>
            <a:r>
              <a:rPr lang="en-GB" dirty="0">
                <a:latin typeface="+mn-lt"/>
              </a:rPr>
              <a:t>Treat seizures with 3-5 ml/kg of 3% NaCl over 15 mins.  Following cessation of seizures, aim to raise the serum sodium slowly (no more than 8mmol/day).  Monitor electrolytes frequently.</a:t>
            </a:r>
            <a:endParaRPr lang="en-AU" dirty="0">
              <a:latin typeface="+mn-lt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933D1CF-D4E6-7E48-9629-EB8AA2E03630}" type="slidenum">
              <a:rPr lang="en-AU" sz="1200"/>
              <a:pPr/>
              <a:t>7</a:t>
            </a:fld>
            <a:endParaRPr lang="en-AU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AU" b="1" baseline="0" dirty="0">
                <a:latin typeface="Calibri" charset="0"/>
              </a:rPr>
              <a:t>Concepts Appendix B 7</a:t>
            </a:r>
            <a:r>
              <a:rPr lang="en-AU" b="1" baseline="30000" dirty="0">
                <a:latin typeface="Calibri" charset="0"/>
              </a:rPr>
              <a:t>th</a:t>
            </a:r>
            <a:r>
              <a:rPr lang="en-AU" b="1" baseline="0" dirty="0">
                <a:latin typeface="Calibri" charset="0"/>
              </a:rPr>
              <a:t> Ed pp 358</a:t>
            </a:r>
          </a:p>
          <a:p>
            <a:pPr eaLnBrk="1" hangingPunct="1">
              <a:spcBef>
                <a:spcPct val="0"/>
              </a:spcBef>
            </a:pPr>
            <a:endParaRPr lang="en-AU" b="1" baseline="0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Dehydration does not cause death, shock does. Shock may occur with the loss of 20 ml/kg 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As a guide, the child with dehydration and no shock can be assumed to be 5% dehydrated; if shock is present, then 10% dehydration or greater has occurred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The treatment of shock requires the rapid administration of an intravascular volume of fluid that approximates in electrolyte content to plasma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The treatment of dehydration requires a gradual replacement of fluids with an electrolyte content that relates to the electrolyte losses, or to the total body electrolyte content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b="1" dirty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b="1" dirty="0">
                <a:latin typeface="Calibri" charset="0"/>
              </a:rPr>
              <a:t>In most situations, the preferred fluid type is sodium chloride 0.9% (with glucose 5% +/− potassium for maintenance fluid). </a:t>
            </a:r>
            <a:r>
              <a:rPr lang="en-GB" b="1" dirty="0" err="1">
                <a:latin typeface="Calibri" charset="0"/>
              </a:rPr>
              <a:t>Plasmalyte</a:t>
            </a:r>
            <a:r>
              <a:rPr lang="en-GB" b="1" dirty="0">
                <a:latin typeface="Calibri" charset="0"/>
              </a:rPr>
              <a:t> 148 or Hartmann’s are alternative solutions. Hypotonic fluids containing a sodium concentration less than plasma are NOT recommended for routine use in children. These fluids are associated with morbidity/mortality secondary to hyponatraemia.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DA44640-2905-734D-A54F-50A08C42B6B8}" type="slidenum">
              <a:rPr lang="en-AU" sz="1200"/>
              <a:pPr/>
              <a:t>8</a:t>
            </a:fld>
            <a:endParaRPr lang="en-AU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latin typeface="Calibri" charset="0"/>
              </a:rPr>
              <a:t>Instructor’s Notes</a:t>
            </a:r>
          </a:p>
          <a:p>
            <a:r>
              <a:rPr lang="en-US" dirty="0">
                <a:latin typeface="Calibri" charset="0"/>
              </a:rPr>
              <a:t>In many ill or injured children, these fluids may be inappropriate.  Fluid therapy has to be adjusted to the needs of individual patients.</a:t>
            </a:r>
          </a:p>
          <a:p>
            <a:r>
              <a:rPr lang="en-US" dirty="0">
                <a:latin typeface="Calibri" charset="0"/>
              </a:rPr>
              <a:t>This table is in the manual.  There is unlikely to be time to cover this in depth.</a:t>
            </a:r>
          </a:p>
          <a:p>
            <a:pPr eaLnBrk="1" hangingPunct="1">
              <a:spcBef>
                <a:spcPct val="0"/>
              </a:spcBef>
            </a:pPr>
            <a:endParaRPr lang="en-AU" dirty="0">
              <a:latin typeface="Calibri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DBBB9C4-EB0A-014A-A6C8-C400E87ED85C}" type="slidenum">
              <a:rPr lang="en-AU" sz="1200"/>
              <a:pPr/>
              <a:t>9</a:t>
            </a:fld>
            <a:endParaRPr lang="en-A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ntr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216534" y="4528282"/>
            <a:ext cx="5729029" cy="2208918"/>
          </a:xfrm>
        </p:spPr>
        <p:txBody>
          <a:bodyPr/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1932803"/>
            <a:ext cx="3064358" cy="2305822"/>
          </a:xfrm>
        </p:spPr>
        <p:txBody>
          <a:bodyPr rtlCol="0">
            <a:normAutofit/>
          </a:bodyPr>
          <a:lstStyle/>
          <a:p>
            <a:pPr lvl="0"/>
            <a:r>
              <a:rPr lang="en-AU" noProof="0"/>
              <a:t>Drag picture to placeholder or click icon to add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8168665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692B284-22ED-A244-ACFD-83BE4FE2EB29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2BA9D01-CFAC-554E-A2DC-B3CDD381A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0356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1BAAE62-26A5-3741-9FA2-E1B39C44BAE0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EDECB2-F545-EB43-8916-0BE7F971C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2525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9831F3E-B477-7642-B4F5-79D1F7DF9DB0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487BD4-97E5-3740-82C8-CB6CEC027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4172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0389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A529E8-1BAA-F944-99AB-81B4867F8A81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DBDCD77-756B-AA4D-A6E1-8F8A4D126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1842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70128"/>
            <a:ext cx="5111750" cy="52737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1088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60236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C5A9866-EF43-DF45-896B-AE44F2428BC0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D28E18C-D258-AA40-AD6E-9C814AB35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0936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2245" y="2130425"/>
            <a:ext cx="6989707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1540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0EE95-CAD1-B04B-88EF-96B18D5875EE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F15D-AF35-7244-9660-6E362B7C2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63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92" y="426504"/>
            <a:ext cx="6709166" cy="1325562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3152030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237D388-3173-9243-A9A6-DBD06AF6FC8C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122F25B-04B3-E447-926A-02B9ED54D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9538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625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632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3798360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645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28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914400" indent="0">
              <a:buNone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406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286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106440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5897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96866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080340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635003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asic%20with%20green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28675" y="439738"/>
            <a:ext cx="6708775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8675" y="1919288"/>
            <a:ext cx="7858125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AU"/>
          </a:p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</p:txBody>
      </p:sp>
      <p:sp>
        <p:nvSpPr>
          <p:cNvPr id="1029" name="TextBox 3"/>
          <p:cNvSpPr txBox="1">
            <a:spLocks noChangeArrowheads="1"/>
          </p:cNvSpPr>
          <p:nvPr/>
        </p:nvSpPr>
        <p:spPr bwMode="auto">
          <a:xfrm>
            <a:off x="4987833" y="6543675"/>
            <a:ext cx="3814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Fluid</a:t>
            </a:r>
            <a:r>
              <a:rPr lang="en-US" baseline="0" dirty="0">
                <a:solidFill>
                  <a:schemeClr val="bg1"/>
                </a:solidFill>
              </a:rPr>
              <a:t> &amp; Electrolytes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1" r:id="rId2"/>
    <p:sldLayoutId id="2147483693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ransition>
    <p:fade/>
  </p:transition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371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Basic%20just%20logo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11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88" r:id="rId4"/>
    <p:sldLayoutId id="2147483697" r:id="rId5"/>
    <p:sldLayoutId id="2147483689" r:id="rId6"/>
    <p:sldLayoutId id="2147483698" r:id="rId7"/>
  </p:sldLayoutIdLst>
  <p:transition>
    <p:fade/>
  </p:transition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Basic%20with%20gre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65150"/>
            <a:ext cx="69834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89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>
    <p:fade/>
  </p:transition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3F6EA4B-FDFE-9047-BE52-650E7BDE4F65}" type="datetimeFigureOut">
              <a:rPr lang="en-US"/>
              <a:pPr>
                <a:defRPr/>
              </a:pPr>
              <a:t>12/15/24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1677EDE-E2A1-E249-8EB2-378944E1F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ransition>
    <p:fade/>
  </p:transition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7200" dirty="0"/>
              <a:t>Fluid &amp; Electrolytes</a:t>
            </a:r>
          </a:p>
        </p:txBody>
      </p:sp>
      <p:pic>
        <p:nvPicPr>
          <p:cNvPr id="6" name="Picture Placeholder 5" descr="nacl.jpg"/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23991" b="239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030972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B3609-40DD-24F4-6355-4097DEE00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id="{A63A944F-80D9-1171-D617-CB10B4F1B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3543" y="95765"/>
            <a:ext cx="6709166" cy="604628"/>
          </a:xfrm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sz="3600" dirty="0">
                <a:solidFill>
                  <a:srgbClr val="000000"/>
                </a:solidFill>
                <a:latin typeface="+mj-lt"/>
              </a:rPr>
              <a:t>Dehydration or shock?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D189D9-F7A1-27E7-C87A-03ED05E05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542" y="797668"/>
            <a:ext cx="8860457" cy="602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125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A01157-63BE-317E-8041-08C6DBEB0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diarrhoea-acute-04.jpg">
            <a:extLst>
              <a:ext uri="{FF2B5EF4-FFF2-40B4-BE49-F238E27FC236}">
                <a16:creationId xmlns:a16="http://schemas.microsoft.com/office/drawing/2014/main" id="{B444BCA7-37F8-E7FE-6682-7F9D1AB0F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403225"/>
            <a:ext cx="9144000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183607347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sz="4400" dirty="0">
                <a:solidFill>
                  <a:srgbClr val="000000"/>
                </a:solidFill>
                <a:latin typeface="+mj-lt"/>
              </a:rPr>
              <a:t>Calculating deficit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>
              <a:cs typeface="Verdana" charset="0"/>
            </a:endParaRPr>
          </a:p>
          <a:p>
            <a:r>
              <a:rPr lang="en-GB" b="1" dirty="0">
                <a:cs typeface="Verdana" charset="0"/>
              </a:rPr>
              <a:t>Percentage dehydration </a:t>
            </a:r>
            <a:r>
              <a:rPr lang="en-GB" dirty="0">
                <a:cs typeface="Verdana" charset="0"/>
              </a:rPr>
              <a:t>x</a:t>
            </a:r>
            <a:r>
              <a:rPr lang="en-GB" b="1" dirty="0">
                <a:cs typeface="Verdana" charset="0"/>
              </a:rPr>
              <a:t> weight </a:t>
            </a:r>
            <a:r>
              <a:rPr lang="en-GB" dirty="0">
                <a:cs typeface="Verdana" charset="0"/>
              </a:rPr>
              <a:t>x</a:t>
            </a:r>
            <a:r>
              <a:rPr lang="en-GB" b="1" dirty="0">
                <a:cs typeface="Verdana" charset="0"/>
              </a:rPr>
              <a:t> 10</a:t>
            </a:r>
          </a:p>
          <a:p>
            <a:endParaRPr lang="en-GB" sz="2400" dirty="0">
              <a:cs typeface="Verdana" charset="0"/>
            </a:endParaRPr>
          </a:p>
          <a:p>
            <a:endParaRPr lang="en-GB" sz="2400" dirty="0">
              <a:cs typeface="Verdana" charset="0"/>
            </a:endParaRPr>
          </a:p>
          <a:p>
            <a:endParaRPr lang="en-GB" sz="2400" dirty="0">
              <a:cs typeface="Verdana" charset="0"/>
            </a:endParaRPr>
          </a:p>
          <a:p>
            <a:r>
              <a:rPr lang="en-GB" sz="2400" dirty="0">
                <a:cs typeface="Verdana" charset="0"/>
              </a:rPr>
              <a:t>Percentage dehydration means: </a:t>
            </a:r>
          </a:p>
          <a:p>
            <a:r>
              <a:rPr lang="en-GB" sz="2400" dirty="0">
                <a:cs typeface="Verdana" charset="0"/>
              </a:rPr>
              <a:t>the number of grams of fluid lost per 100 gm of body weight. </a:t>
            </a:r>
          </a:p>
          <a:p>
            <a:r>
              <a:rPr lang="en-GB" sz="2400" dirty="0">
                <a:cs typeface="Verdana" charset="0"/>
              </a:rPr>
              <a:t>Percentage x 10 converts this volume into </a:t>
            </a:r>
            <a:r>
              <a:rPr lang="en-GB" sz="2400" dirty="0" err="1">
                <a:cs typeface="Verdana" charset="0"/>
              </a:rPr>
              <a:t>mL</a:t>
            </a:r>
            <a:r>
              <a:rPr lang="en-GB" sz="2400" dirty="0">
                <a:cs typeface="Verdana" charset="0"/>
              </a:rPr>
              <a:t>/kg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5379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63070" y="-496934"/>
            <a:ext cx="3558210" cy="778674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50000" b="1" cap="none" spc="0" dirty="0">
                <a:ln w="1905"/>
                <a:solidFill>
                  <a:srgbClr val="F26522"/>
                </a:solidFill>
                <a:latin typeface="+mj-lt"/>
              </a:rPr>
              <a:t>?</a:t>
            </a:r>
            <a:endParaRPr lang="en-AU" sz="50000" b="1" cap="none" spc="0" dirty="0">
              <a:ln w="1905"/>
              <a:solidFill>
                <a:srgbClr val="F265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1109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Summary</a:t>
            </a:r>
          </a:p>
        </p:txBody>
      </p:sp>
      <p:sp>
        <p:nvSpPr>
          <p:cNvPr id="37" name="Rectangle 4"/>
          <p:cNvSpPr txBox="1">
            <a:spLocks noChangeArrowheads="1"/>
          </p:cNvSpPr>
          <p:nvPr/>
        </p:nvSpPr>
        <p:spPr bwMode="auto">
          <a:xfrm>
            <a:off x="869568" y="2193925"/>
            <a:ext cx="7991475" cy="317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800" kern="0" dirty="0">
              <a:latin typeface="+mn-lt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sz="3200" kern="0" dirty="0">
                <a:latin typeface="+mn-lt"/>
                <a:ea typeface="Verdana" pitchFamily="34" charset="0"/>
                <a:cs typeface="Verdana" pitchFamily="34" charset="0"/>
              </a:rPr>
              <a:t>Normal fluid requirements in childhood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sz="3200" kern="0" dirty="0">
              <a:latin typeface="+mn-lt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sz="3200" kern="0" dirty="0">
                <a:latin typeface="+mn-lt"/>
                <a:ea typeface="Verdana" pitchFamily="34" charset="0"/>
                <a:cs typeface="Verdana" pitchFamily="34" charset="0"/>
              </a:rPr>
              <a:t>Assessment and management of the dehydrated child</a:t>
            </a:r>
          </a:p>
        </p:txBody>
      </p:sp>
    </p:spTree>
    <p:extLst>
      <p:ext uri="{BB962C8B-B14F-4D97-AF65-F5344CB8AC3E}">
        <p14:creationId xmlns:p14="http://schemas.microsoft.com/office/powerpoint/2010/main" val="567040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Objectives</a:t>
            </a:r>
          </a:p>
        </p:txBody>
      </p:sp>
      <p:sp>
        <p:nvSpPr>
          <p:cNvPr id="307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/>
              <a:buNone/>
              <a:defRPr/>
            </a:pPr>
            <a:endParaRPr lang="en-US" altLang="en-US" sz="2400" dirty="0">
              <a:solidFill>
                <a:srgbClr val="000000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buFont typeface="Arial"/>
              <a:buNone/>
              <a:defRPr/>
            </a:pPr>
            <a:r>
              <a:rPr lang="en-GB" altLang="en-US" sz="3200" dirty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To understand normal fluid requirements in childhood</a:t>
            </a:r>
          </a:p>
          <a:p>
            <a:pPr marL="0" indent="0" eaLnBrk="1" hangingPunct="1">
              <a:buFont typeface="Arial"/>
              <a:buNone/>
              <a:defRPr/>
            </a:pPr>
            <a:endParaRPr lang="en-GB" altLang="en-US" sz="3200" dirty="0">
              <a:solidFill>
                <a:srgbClr val="000000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buFont typeface="Arial"/>
              <a:buNone/>
              <a:defRPr/>
            </a:pPr>
            <a:r>
              <a:rPr lang="en-GB" altLang="en-US" sz="3200" dirty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Discuss the assessment and management of the dehydrated child</a:t>
            </a:r>
          </a:p>
          <a:p>
            <a:pPr marL="0" indent="0" eaLnBrk="1" hangingPunct="1">
              <a:buFont typeface="Arial"/>
              <a:buNone/>
              <a:defRPr/>
            </a:pPr>
            <a:endParaRPr lang="en-GB" altLang="en-US" sz="3200" dirty="0">
              <a:solidFill>
                <a:srgbClr val="000000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432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Case 1</a:t>
            </a:r>
          </a:p>
        </p:txBody>
      </p:sp>
      <p:sp>
        <p:nvSpPr>
          <p:cNvPr id="4098" name="Rectangle 4"/>
          <p:cNvSpPr>
            <a:spLocks noGrp="1" noChangeArrowheads="1"/>
          </p:cNvSpPr>
          <p:nvPr>
            <p:ph idx="1"/>
          </p:nvPr>
        </p:nvSpPr>
        <p:spPr>
          <a:xfrm>
            <a:off x="828675" y="1771004"/>
            <a:ext cx="7858125" cy="4206875"/>
          </a:xfrm>
        </p:spPr>
        <p:txBody>
          <a:bodyPr/>
          <a:lstStyle/>
          <a:p>
            <a:pPr marL="0" indent="0" eaLnBrk="1" hangingPunct="1">
              <a:buFont typeface="Arial"/>
              <a:buNone/>
            </a:pPr>
            <a:r>
              <a:rPr lang="en-GB" sz="3200" b="1" dirty="0">
                <a:solidFill>
                  <a:srgbClr val="000000"/>
                </a:solidFill>
                <a:latin typeface="+mj-lt"/>
                <a:cs typeface="Verdana" charset="0"/>
              </a:rPr>
              <a:t>Initial information</a:t>
            </a:r>
          </a:p>
          <a:p>
            <a:pPr marL="0" indent="0" eaLnBrk="1" hangingPunct="1"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  <a:latin typeface="+mj-lt"/>
                <a:cs typeface="Verdana" charset="0"/>
              </a:rPr>
              <a:t>A 12m boy is referred by a GP with 4 days of intermittent vomiting and diarrhoea. 2 days ago, the GP, recorded his weight as 9.9Kg, and prescribed oral rehydration solution. Overnight, although vomiting improved, the watery diarrhoea has worsened.</a:t>
            </a:r>
          </a:p>
          <a:p>
            <a:pPr marL="0" indent="0" eaLnBrk="1" hangingPunct="1"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  <a:latin typeface="+mj-lt"/>
                <a:cs typeface="Verdana" charset="0"/>
              </a:rPr>
              <a:t>Now he weighs 9.4Kg, respiratory rate is 30, pulse is 145, &amp; BP 89/42. His eyes appear sunken, but capillary filling time is about 2 seconds. He is alert, but irritable. Temp is 37.2</a:t>
            </a:r>
            <a:r>
              <a:rPr lang="en-GB" sz="2400" baseline="40000" dirty="0">
                <a:solidFill>
                  <a:srgbClr val="000000"/>
                </a:solidFill>
                <a:latin typeface="+mj-lt"/>
                <a:cs typeface="Verdana" charset="0"/>
              </a:rPr>
              <a:t>o</a:t>
            </a:r>
            <a:r>
              <a:rPr lang="en-GB" sz="2400" dirty="0">
                <a:solidFill>
                  <a:srgbClr val="000000"/>
                </a:solidFill>
                <a:latin typeface="+mj-lt"/>
                <a:cs typeface="Verdana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54148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Case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8675" y="1635077"/>
            <a:ext cx="7858125" cy="42068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3200" b="1" dirty="0">
                <a:cs typeface="Verdana" charset="0"/>
              </a:rPr>
              <a:t>Further information</a:t>
            </a:r>
          </a:p>
          <a:p>
            <a:r>
              <a:rPr lang="en-GB" sz="2400" dirty="0">
                <a:cs typeface="Verdana" charset="0"/>
              </a:rPr>
              <a:t>His mother says he vomited again on the way to hospital.</a:t>
            </a:r>
            <a:endParaRPr lang="en-GB" sz="2400" dirty="0"/>
          </a:p>
          <a:p>
            <a:r>
              <a:rPr lang="en-GB" sz="2400" dirty="0">
                <a:cs typeface="Verdana" charset="0"/>
              </a:rPr>
              <a:t>She is not sure when he last passed urine, due to diarrhoea</a:t>
            </a:r>
            <a:endParaRPr lang="en-US" sz="2400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7047" y="3645024"/>
            <a:ext cx="835342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8" indent="-3298825" defTabSz="914400">
              <a:lnSpc>
                <a:spcPct val="150000"/>
              </a:lnSpc>
              <a:tabLst>
                <a:tab pos="1433513" algn="l"/>
              </a:tabLst>
              <a:defRPr/>
            </a:pPr>
            <a:r>
              <a:rPr lang="en-GB" altLang="en-US" sz="2400" b="1" dirty="0">
                <a:latin typeface="+mn-lt"/>
                <a:ea typeface="Verdana" pitchFamily="34" charset="0"/>
                <a:cs typeface="Verdana" pitchFamily="34" charset="0"/>
              </a:rPr>
              <a:t>Urea, electrolytes, and glucose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:</a:t>
            </a:r>
          </a:p>
          <a:p>
            <a:pPr lvl="8" indent="-3298825" defTabSz="914400">
              <a:tabLst>
                <a:tab pos="1433513" algn="l"/>
              </a:tabLst>
              <a:defRPr/>
            </a:pP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Na 	139 </a:t>
            </a:r>
            <a:r>
              <a:rPr lang="en-GB" altLang="en-US" sz="2400" dirty="0" err="1">
                <a:latin typeface="+mn-lt"/>
                <a:ea typeface="Verdana" pitchFamily="34" charset="0"/>
                <a:cs typeface="Verdana" pitchFamily="34" charset="0"/>
              </a:rPr>
              <a:t>mmol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/L		</a:t>
            </a:r>
          </a:p>
          <a:p>
            <a:pPr lvl="8" indent="-3298825" defTabSz="914400">
              <a:tabLst>
                <a:tab pos="1433513" algn="l"/>
              </a:tabLst>
              <a:defRPr/>
            </a:pP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K 	3.6  </a:t>
            </a:r>
            <a:r>
              <a:rPr lang="en-GB" altLang="en-US" sz="2400" dirty="0" err="1">
                <a:latin typeface="+mn-lt"/>
                <a:ea typeface="Verdana" pitchFamily="34" charset="0"/>
                <a:cs typeface="Verdana" pitchFamily="34" charset="0"/>
              </a:rPr>
              <a:t>mmol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/L		</a:t>
            </a:r>
          </a:p>
          <a:p>
            <a:pPr lvl="8" indent="-3298825" defTabSz="914400">
              <a:tabLst>
                <a:tab pos="1433513" algn="l"/>
              </a:tabLst>
              <a:defRPr/>
            </a:pPr>
            <a:r>
              <a:rPr lang="en-GB" altLang="en-US" sz="2400" dirty="0" err="1">
                <a:latin typeface="+mn-lt"/>
                <a:ea typeface="Verdana" pitchFamily="34" charset="0"/>
                <a:cs typeface="Verdana" pitchFamily="34" charset="0"/>
              </a:rPr>
              <a:t>Cl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	102 </a:t>
            </a:r>
            <a:r>
              <a:rPr lang="en-GB" altLang="en-US" sz="2400" dirty="0" err="1">
                <a:latin typeface="+mn-lt"/>
                <a:ea typeface="Verdana" pitchFamily="34" charset="0"/>
                <a:cs typeface="Verdana" pitchFamily="34" charset="0"/>
              </a:rPr>
              <a:t>mmol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/L</a:t>
            </a:r>
          </a:p>
          <a:p>
            <a:pPr lvl="8" indent="-3298825" defTabSz="914400">
              <a:tabLst>
                <a:tab pos="1433513" algn="l"/>
              </a:tabLst>
              <a:defRPr/>
            </a:pP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Ur	6.1 </a:t>
            </a:r>
            <a:r>
              <a:rPr lang="en-GB" altLang="en-US" sz="2400" dirty="0" err="1">
                <a:latin typeface="+mn-lt"/>
                <a:ea typeface="Verdana" pitchFamily="34" charset="0"/>
                <a:cs typeface="Verdana" pitchFamily="34" charset="0"/>
              </a:rPr>
              <a:t>mmol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/L</a:t>
            </a:r>
          </a:p>
          <a:p>
            <a:pPr lvl="8" indent="-3298825" defTabSz="914400">
              <a:tabLst>
                <a:tab pos="1433513" algn="l"/>
              </a:tabLst>
              <a:defRPr/>
            </a:pPr>
            <a:r>
              <a:rPr lang="en-GB" altLang="en-US" sz="2400" dirty="0" err="1">
                <a:latin typeface="+mn-lt"/>
                <a:ea typeface="Verdana" pitchFamily="34" charset="0"/>
                <a:cs typeface="Verdana" pitchFamily="34" charset="0"/>
              </a:rPr>
              <a:t>Gluc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	5.7 </a:t>
            </a:r>
            <a:r>
              <a:rPr lang="en-GB" altLang="en-US" sz="2400" dirty="0" err="1">
                <a:latin typeface="+mn-lt"/>
                <a:ea typeface="Verdana" pitchFamily="34" charset="0"/>
                <a:cs typeface="Verdana" pitchFamily="34" charset="0"/>
              </a:rPr>
              <a:t>mmol</a:t>
            </a:r>
            <a:r>
              <a:rPr lang="en-GB" altLang="en-US" sz="2400" dirty="0">
                <a:latin typeface="+mn-lt"/>
                <a:ea typeface="Verdana" pitchFamily="34" charset="0"/>
                <a:cs typeface="Verdana" pitchFamily="34" charset="0"/>
              </a:rPr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703376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Case 2</a:t>
            </a:r>
          </a:p>
        </p:txBody>
      </p:sp>
      <p:sp>
        <p:nvSpPr>
          <p:cNvPr id="5122" name="Rectangle 4"/>
          <p:cNvSpPr>
            <a:spLocks noGrp="1" noChangeArrowheads="1"/>
          </p:cNvSpPr>
          <p:nvPr>
            <p:ph idx="1"/>
          </p:nvPr>
        </p:nvSpPr>
        <p:spPr>
          <a:xfrm>
            <a:off x="828675" y="1832789"/>
            <a:ext cx="7858125" cy="42068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r>
              <a:rPr lang="en-GB" sz="3200" b="1" dirty="0">
                <a:solidFill>
                  <a:srgbClr val="000000"/>
                </a:solidFill>
                <a:latin typeface="+mj-lt"/>
                <a:cs typeface="Verdana" charset="0"/>
              </a:rPr>
              <a:t>Initial information</a:t>
            </a:r>
          </a:p>
          <a:p>
            <a:pPr marL="0" indent="0" eaLnBrk="1" hangingPunct="1"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  <a:latin typeface="+mj-lt"/>
                <a:cs typeface="Verdana" charset="0"/>
              </a:rPr>
              <a:t>An 18 month old boy has a history of 5 days of diarrhoea and vomiting. He has a respiratory rate of 40, a pulse of 172, and an initial blood pressure of 80 systolic.  Capillary refill time is about 4 seconds. He has a dry mouth and sunken eyes. His mother says he is thirsty but can’t keep anything down.</a:t>
            </a: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dirty="0">
              <a:solidFill>
                <a:srgbClr val="000000"/>
              </a:solidFill>
              <a:latin typeface="+mj-lt"/>
              <a:cs typeface="Verdana" charset="0"/>
            </a:endParaRP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b="1" dirty="0">
              <a:solidFill>
                <a:srgbClr val="000000"/>
              </a:solidFill>
              <a:latin typeface="+mj-lt"/>
              <a:cs typeface="Verdana" charset="0"/>
            </a:endParaRP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dirty="0">
              <a:solidFill>
                <a:srgbClr val="000000"/>
              </a:solidFill>
              <a:latin typeface="+mj-lt"/>
              <a:cs typeface="Verdana" charset="0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860127" y="4431661"/>
            <a:ext cx="7601873" cy="228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sz="3200" b="1" dirty="0">
                <a:latin typeface="+mn-lt"/>
                <a:cs typeface="Verdana" charset="0"/>
              </a:rPr>
              <a:t>Further information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GB" dirty="0">
                <a:latin typeface="+mn-lt"/>
                <a:cs typeface="Verdana" charset="0"/>
              </a:rPr>
              <a:t>Urea, electrolyte, and glucose estimations show:</a:t>
            </a:r>
          </a:p>
          <a:p>
            <a:pPr eaLnBrk="1" hangingPunct="1">
              <a:lnSpc>
                <a:spcPct val="90000"/>
              </a:lnSpc>
            </a:pPr>
            <a:endParaRPr lang="en-GB" dirty="0">
              <a:latin typeface="+mn-lt"/>
              <a:cs typeface="Verdana" charset="0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+mn-lt"/>
                <a:cs typeface="Verdana" charset="0"/>
              </a:rPr>
              <a:t>Na		130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	K		3.2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  <a:p>
            <a:pPr>
              <a:lnSpc>
                <a:spcPct val="90000"/>
              </a:lnSpc>
            </a:pPr>
            <a:r>
              <a:rPr lang="en-GB" dirty="0" err="1">
                <a:latin typeface="+mn-lt"/>
                <a:cs typeface="Verdana" charset="0"/>
              </a:rPr>
              <a:t>Cl</a:t>
            </a:r>
            <a:r>
              <a:rPr lang="en-GB" dirty="0">
                <a:latin typeface="+mn-lt"/>
                <a:cs typeface="Verdana" charset="0"/>
              </a:rPr>
              <a:t>		90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		Ur		8.5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err="1">
                <a:latin typeface="+mn-lt"/>
                <a:cs typeface="Verdana" charset="0"/>
              </a:rPr>
              <a:t>Glu</a:t>
            </a:r>
            <a:r>
              <a:rPr lang="en-GB" dirty="0">
                <a:latin typeface="+mn-lt"/>
                <a:cs typeface="Verdana" charset="0"/>
              </a:rPr>
              <a:t>	c	3.2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4350956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  <p:bldP spid="51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ase 3</a:t>
            </a:r>
          </a:p>
        </p:txBody>
      </p:sp>
      <p:sp>
        <p:nvSpPr>
          <p:cNvPr id="614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r>
              <a:rPr lang="en-GB" sz="3200" b="1" dirty="0">
                <a:solidFill>
                  <a:srgbClr val="000000"/>
                </a:solidFill>
                <a:latin typeface="+mj-lt"/>
                <a:cs typeface="Verdana" charset="0"/>
              </a:rPr>
              <a:t>Initial information</a:t>
            </a:r>
          </a:p>
          <a:p>
            <a:pPr marL="0" indent="0" eaLnBrk="1" hangingPunct="1"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  <a:latin typeface="+mj-lt"/>
                <a:cs typeface="Verdana" charset="0"/>
              </a:rPr>
              <a:t>A 3 month old baby who has had diarrhoea and vomiting for 4 days is brought into hospital. His respiratory rate is 40, pulse 150, and capillary refill time 3 seconds. 70/40. He is pale.</a:t>
            </a: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dirty="0">
              <a:solidFill>
                <a:srgbClr val="000000"/>
              </a:solidFill>
              <a:latin typeface="+mj-lt"/>
              <a:cs typeface="Verdana" charset="0"/>
            </a:endParaRP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b="1" dirty="0">
              <a:solidFill>
                <a:srgbClr val="000000"/>
              </a:solidFill>
              <a:latin typeface="+mj-lt"/>
              <a:cs typeface="Verdana" charset="0"/>
            </a:endParaRP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dirty="0">
              <a:solidFill>
                <a:srgbClr val="000000"/>
              </a:solidFill>
              <a:latin typeface="+mj-lt"/>
              <a:cs typeface="Verdana" charset="0"/>
            </a:endParaRP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882264" y="3789363"/>
            <a:ext cx="7656044" cy="245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sz="3200" b="1" dirty="0">
                <a:latin typeface="+mn-lt"/>
                <a:cs typeface="Verdana" charset="0"/>
              </a:rPr>
              <a:t>Further information</a:t>
            </a:r>
          </a:p>
          <a:p>
            <a:pPr eaLnBrk="1" hangingPunct="1">
              <a:spcBef>
                <a:spcPts val="600"/>
              </a:spcBef>
            </a:pPr>
            <a:r>
              <a:rPr lang="en-GB" dirty="0">
                <a:latin typeface="+mn-lt"/>
                <a:cs typeface="Verdana" charset="0"/>
              </a:rPr>
              <a:t>Urea, electrolyte, and glucose estimations show:</a:t>
            </a:r>
          </a:p>
          <a:p>
            <a:pPr eaLnBrk="1" hangingPunct="1"/>
            <a:endParaRPr lang="en-GB" dirty="0">
              <a:latin typeface="+mn-lt"/>
              <a:cs typeface="Verdana" charset="0"/>
            </a:endParaRPr>
          </a:p>
          <a:p>
            <a:r>
              <a:rPr lang="en-GB" dirty="0">
                <a:latin typeface="+mn-lt"/>
                <a:cs typeface="Verdana" charset="0"/>
              </a:rPr>
              <a:t>Na		164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	K		4.3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  <a:p>
            <a:r>
              <a:rPr lang="en-GB" dirty="0" err="1">
                <a:latin typeface="+mn-lt"/>
                <a:cs typeface="Verdana" charset="0"/>
              </a:rPr>
              <a:t>Cl</a:t>
            </a:r>
            <a:r>
              <a:rPr lang="en-GB" dirty="0">
                <a:latin typeface="+mn-lt"/>
                <a:cs typeface="Verdana" charset="0"/>
              </a:rPr>
              <a:t>		115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	Ur		13.9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  <a:p>
            <a:pPr eaLnBrk="1" hangingPunct="1"/>
            <a:r>
              <a:rPr lang="en-GB" dirty="0" err="1">
                <a:latin typeface="+mn-lt"/>
                <a:cs typeface="Verdana" charset="0"/>
              </a:rPr>
              <a:t>Gluc</a:t>
            </a:r>
            <a:r>
              <a:rPr lang="en-GB" dirty="0">
                <a:latin typeface="+mn-lt"/>
                <a:cs typeface="Verdana" charset="0"/>
              </a:rPr>
              <a:t>	4.2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30332921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61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Case 4</a:t>
            </a:r>
          </a:p>
        </p:txBody>
      </p:sp>
      <p:sp>
        <p:nvSpPr>
          <p:cNvPr id="7170" name="Rectangle 4"/>
          <p:cNvSpPr>
            <a:spLocks noGrp="1" noChangeArrowheads="1"/>
          </p:cNvSpPr>
          <p:nvPr>
            <p:ph idx="1"/>
          </p:nvPr>
        </p:nvSpPr>
        <p:spPr>
          <a:xfrm>
            <a:off x="828675" y="1832789"/>
            <a:ext cx="7858125" cy="42068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r>
              <a:rPr lang="en-GB" sz="3200" b="1" dirty="0">
                <a:solidFill>
                  <a:srgbClr val="000000"/>
                </a:solidFill>
                <a:latin typeface="+mj-lt"/>
                <a:cs typeface="Verdana" charset="0"/>
              </a:rPr>
              <a:t>Initial information</a:t>
            </a:r>
          </a:p>
          <a:p>
            <a:pPr marL="0" indent="0" eaLnBrk="1" hangingPunct="1">
              <a:buFont typeface="Arial"/>
              <a:buNone/>
            </a:pPr>
            <a:r>
              <a:rPr lang="en-GB" sz="2400" dirty="0">
                <a:solidFill>
                  <a:srgbClr val="000000"/>
                </a:solidFill>
                <a:latin typeface="+mj-lt"/>
                <a:cs typeface="Verdana" charset="0"/>
              </a:rPr>
              <a:t>A 4 year old boy who is recovering from chicken pox, is brought into the Emergency Department having a convulsion. This started 10 minutes before. He is not febrile.</a:t>
            </a:r>
          </a:p>
          <a:p>
            <a:pPr marL="0" indent="0" eaLnBrk="1" hangingPunct="1">
              <a:buFont typeface="Arial"/>
              <a:buNone/>
            </a:pPr>
            <a:endParaRPr lang="en-GB" sz="2000" dirty="0">
              <a:solidFill>
                <a:srgbClr val="000000"/>
              </a:solidFill>
              <a:latin typeface="+mj-lt"/>
              <a:cs typeface="Verdana" charset="0"/>
            </a:endParaRP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dirty="0">
              <a:solidFill>
                <a:srgbClr val="000000"/>
              </a:solidFill>
              <a:latin typeface="+mj-lt"/>
              <a:cs typeface="Verdana" charset="0"/>
            </a:endParaRP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b="1" dirty="0">
              <a:solidFill>
                <a:srgbClr val="000000"/>
              </a:solidFill>
              <a:latin typeface="+mj-lt"/>
              <a:cs typeface="Verdana" charset="0"/>
            </a:endParaRPr>
          </a:p>
          <a:p>
            <a:pPr marL="0" indent="0" eaLnBrk="1" hangingPunct="1">
              <a:lnSpc>
                <a:spcPct val="90000"/>
              </a:lnSpc>
              <a:buFont typeface="Arial"/>
              <a:buNone/>
            </a:pPr>
            <a:endParaRPr lang="en-GB" sz="2000" dirty="0">
              <a:solidFill>
                <a:srgbClr val="000000"/>
              </a:solidFill>
              <a:latin typeface="+mj-lt"/>
              <a:cs typeface="Verdana" charset="0"/>
            </a:endParaRPr>
          </a:p>
        </p:txBody>
      </p: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828136" y="5483219"/>
            <a:ext cx="7966075" cy="1095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GB" dirty="0">
                <a:latin typeface="+mn-lt"/>
                <a:cs typeface="Verdana" charset="0"/>
              </a:rPr>
              <a:t>Na		120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	K		3.8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  <a:p>
            <a:pPr>
              <a:lnSpc>
                <a:spcPct val="90000"/>
              </a:lnSpc>
            </a:pPr>
            <a:r>
              <a:rPr lang="en-GB" dirty="0" err="1">
                <a:latin typeface="+mn-lt"/>
                <a:cs typeface="Verdana" charset="0"/>
              </a:rPr>
              <a:t>Cl</a:t>
            </a:r>
            <a:r>
              <a:rPr lang="en-GB" dirty="0">
                <a:latin typeface="+mn-lt"/>
                <a:cs typeface="Verdana" charset="0"/>
              </a:rPr>
              <a:t>		85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		Ur		3.2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err="1">
                <a:latin typeface="+mn-lt"/>
                <a:cs typeface="Verdana" charset="0"/>
              </a:rPr>
              <a:t>Gl</a:t>
            </a:r>
            <a:r>
              <a:rPr lang="en-GB" dirty="0">
                <a:latin typeface="+mn-lt"/>
                <a:cs typeface="Verdana" charset="0"/>
              </a:rPr>
              <a:t>		7 </a:t>
            </a:r>
            <a:r>
              <a:rPr lang="en-GB" dirty="0" err="1">
                <a:latin typeface="+mn-lt"/>
                <a:cs typeface="Verdana" charset="0"/>
              </a:rPr>
              <a:t>mmol</a:t>
            </a:r>
            <a:r>
              <a:rPr lang="en-GB" dirty="0">
                <a:latin typeface="+mn-lt"/>
                <a:cs typeface="Verdana" charset="0"/>
              </a:rPr>
              <a:t>/L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827088" y="3632077"/>
            <a:ext cx="7859712" cy="2028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sz="3200" b="1" dirty="0">
                <a:latin typeface="+mn-lt"/>
                <a:cs typeface="Verdana" charset="0"/>
              </a:rPr>
              <a:t>Further information</a:t>
            </a:r>
          </a:p>
          <a:p>
            <a:pPr eaLnBrk="1" hangingPunct="1">
              <a:spcBef>
                <a:spcPts val="600"/>
              </a:spcBef>
            </a:pPr>
            <a:r>
              <a:rPr lang="en-GB" dirty="0">
                <a:latin typeface="+mn-lt"/>
                <a:cs typeface="Verdana" charset="0"/>
              </a:rPr>
              <a:t>His respiratory rate is 16, pulse 120, and capillary refill time 1 second. Glucose stick test is in the normal range. His mother says he has not been going to the toilet as often as usual.</a:t>
            </a:r>
          </a:p>
          <a:p>
            <a:endParaRPr lang="en-GB" sz="2000" dirty="0">
              <a:latin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033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7172" grpId="0" build="p"/>
      <p:bldP spid="717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Concepts</a:t>
            </a:r>
          </a:p>
        </p:txBody>
      </p:sp>
      <p:pic>
        <p:nvPicPr>
          <p:cNvPr id="6" name="Content Placeholder 5" descr="hydration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05489" y="1783010"/>
            <a:ext cx="5214545" cy="3910909"/>
          </a:xfrm>
        </p:spPr>
      </p:pic>
      <p:pic>
        <p:nvPicPr>
          <p:cNvPr id="7" name="Content Placeholder 6" descr="nacl.jpg"/>
          <p:cNvPicPr>
            <a:picLocks noGrp="1" noChangeAspect="1"/>
          </p:cNvPicPr>
          <p:nvPr>
            <p:ph sz="half" idx="2"/>
          </p:nvPr>
        </p:nvPicPr>
        <p:blipFill>
          <a:blip r:embed="rId4"/>
          <a:srcRect b="26237"/>
          <a:stretch>
            <a:fillRect/>
          </a:stretch>
        </p:blipFill>
        <p:spPr>
          <a:xfrm>
            <a:off x="5153295" y="1755479"/>
            <a:ext cx="3694143" cy="3940999"/>
          </a:xfrm>
        </p:spPr>
      </p:pic>
    </p:spTree>
    <p:extLst>
      <p:ext uri="{BB962C8B-B14F-4D97-AF65-F5344CB8AC3E}">
        <p14:creationId xmlns:p14="http://schemas.microsoft.com/office/powerpoint/2010/main" val="9289146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algn="l" eaLnBrk="1" hangingPunct="1">
              <a:buFont typeface="Arial"/>
              <a:buNone/>
            </a:pPr>
            <a:r>
              <a:rPr lang="en-US" sz="4400" dirty="0">
                <a:solidFill>
                  <a:srgbClr val="000000"/>
                </a:solidFill>
                <a:latin typeface="+mj-lt"/>
              </a:rPr>
              <a:t>Normal fluid requirements</a:t>
            </a:r>
          </a:p>
        </p:txBody>
      </p:sp>
      <p:graphicFrame>
        <p:nvGraphicFramePr>
          <p:cNvPr id="4" name="Group 26"/>
          <p:cNvGraphicFramePr>
            <a:graphicFrameLocks noGrp="1"/>
          </p:cNvGraphicFramePr>
          <p:nvPr/>
        </p:nvGraphicFramePr>
        <p:xfrm>
          <a:off x="820758" y="1911174"/>
          <a:ext cx="7927828" cy="2389205"/>
        </p:xfrm>
        <a:graphic>
          <a:graphicData uri="http://schemas.openxmlformats.org/drawingml/2006/table">
            <a:tbl>
              <a:tblPr/>
              <a:tblGrid>
                <a:gridCol w="244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1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8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Body Weight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Fluid requirement per day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Fluid requirement per hour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First 10kg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mL/kg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mL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Second 10kg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 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mL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mL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Subsequent 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mL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kumimoji="0" lang="en-GB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mL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/kg</a:t>
                      </a:r>
                    </a:p>
                  </a:txBody>
                  <a:tcPr marL="91451" marR="91451" marT="45705" marB="45705" horzOverflow="overflow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65" name="TextBox 5"/>
          <p:cNvSpPr txBox="1">
            <a:spLocks noChangeArrowheads="1"/>
          </p:cNvSpPr>
          <p:nvPr/>
        </p:nvSpPr>
        <p:spPr bwMode="auto">
          <a:xfrm>
            <a:off x="764881" y="4558781"/>
            <a:ext cx="770413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latin typeface="+mn-lt"/>
                <a:cs typeface="Verdana" charset="0"/>
              </a:rPr>
              <a:t>Must be tailored to the needs of the specific child as actual requirements may be lower (</a:t>
            </a:r>
            <a:r>
              <a:rPr lang="en-US" dirty="0" err="1">
                <a:latin typeface="+mn-lt"/>
                <a:cs typeface="Verdana" charset="0"/>
              </a:rPr>
              <a:t>eg</a:t>
            </a:r>
            <a:r>
              <a:rPr lang="en-US" dirty="0">
                <a:latin typeface="+mn-lt"/>
                <a:cs typeface="Verdana" charset="0"/>
              </a:rPr>
              <a:t>. in the presence of CNS pathology / ADH secretion) or higher (</a:t>
            </a:r>
            <a:r>
              <a:rPr lang="en-US" dirty="0" err="1">
                <a:latin typeface="+mn-lt"/>
                <a:cs typeface="Verdana" charset="0"/>
              </a:rPr>
              <a:t>eg</a:t>
            </a:r>
            <a:r>
              <a:rPr lang="en-US" dirty="0">
                <a:latin typeface="+mn-lt"/>
                <a:cs typeface="Verdana" charset="0"/>
              </a:rPr>
              <a:t>. where </a:t>
            </a:r>
            <a:r>
              <a:rPr lang="en-US" dirty="0" err="1">
                <a:latin typeface="+mn-lt"/>
                <a:cs typeface="Verdana" charset="0"/>
              </a:rPr>
              <a:t>diarrhoea</a:t>
            </a:r>
            <a:r>
              <a:rPr lang="en-US" dirty="0">
                <a:latin typeface="+mn-lt"/>
                <a:cs typeface="Verdana" charset="0"/>
              </a:rPr>
              <a:t> is present).  </a:t>
            </a:r>
          </a:p>
          <a:p>
            <a:endParaRPr lang="en-US" sz="1600" dirty="0">
              <a:latin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55783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PLS f2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APLS f2f.pot</Template>
  <TotalTime>1287</TotalTime>
  <Words>1668</Words>
  <Application>Microsoft Macintosh PowerPoint</Application>
  <PresentationFormat>On-screen Show (4:3)</PresentationFormat>
  <Paragraphs>211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APLS f2f</vt:lpstr>
      <vt:lpstr>Custom Design</vt:lpstr>
      <vt:lpstr>1_Custom Design</vt:lpstr>
      <vt:lpstr>2_Custom Design</vt:lpstr>
      <vt:lpstr>PowerPoint Presentation</vt:lpstr>
      <vt:lpstr>Objectives</vt:lpstr>
      <vt:lpstr>Case 1</vt:lpstr>
      <vt:lpstr>Case 1</vt:lpstr>
      <vt:lpstr>Case 2</vt:lpstr>
      <vt:lpstr>Case 3</vt:lpstr>
      <vt:lpstr>Case 4</vt:lpstr>
      <vt:lpstr>Concepts</vt:lpstr>
      <vt:lpstr>Normal fluid requirements</vt:lpstr>
      <vt:lpstr>Dehydration or shock?</vt:lpstr>
      <vt:lpstr>PowerPoint Presentation</vt:lpstr>
      <vt:lpstr>Calculating deficit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Starrs</dc:creator>
  <cp:lastModifiedBy>Noel Roberts</cp:lastModifiedBy>
  <cp:revision>58</cp:revision>
  <dcterms:created xsi:type="dcterms:W3CDTF">2015-03-19T07:24:52Z</dcterms:created>
  <dcterms:modified xsi:type="dcterms:W3CDTF">2024-12-15T04:22:16Z</dcterms:modified>
</cp:coreProperties>
</file>