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Lst>
  <p:notesMasterIdLst>
    <p:notesMasterId r:id="rId22"/>
  </p:notesMasterIdLst>
  <p:sldIdLst>
    <p:sldId id="257" r:id="rId5"/>
    <p:sldId id="258" r:id="rId6"/>
    <p:sldId id="278" r:id="rId7"/>
    <p:sldId id="260" r:id="rId8"/>
    <p:sldId id="273" r:id="rId9"/>
    <p:sldId id="274" r:id="rId10"/>
    <p:sldId id="279" r:id="rId11"/>
    <p:sldId id="265" r:id="rId12"/>
    <p:sldId id="262" r:id="rId13"/>
    <p:sldId id="280" r:id="rId14"/>
    <p:sldId id="281" r:id="rId15"/>
    <p:sldId id="277" r:id="rId16"/>
    <p:sldId id="289" r:id="rId17"/>
    <p:sldId id="284" r:id="rId18"/>
    <p:sldId id="286" r:id="rId19"/>
    <p:sldId id="271"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6">
          <p15:clr>
            <a:srgbClr val="A4A3A4"/>
          </p15:clr>
        </p15:guide>
        <p15:guide id="2" pos="621">
          <p15:clr>
            <a:srgbClr val="A4A3A4"/>
          </p15:clr>
        </p15:guide>
        <p15:guide id="3" orient="horz" pos="1299">
          <p15:clr>
            <a:srgbClr val="A4A3A4"/>
          </p15:clr>
        </p15:guide>
        <p15:guide id="4" pos="6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1F1F1"/>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4" autoAdjust="0"/>
    <p:restoredTop sz="70000" autoAdjust="0"/>
  </p:normalViewPr>
  <p:slideViewPr>
    <p:cSldViewPr snapToGrid="0" snapToObjects="1">
      <p:cViewPr varScale="1">
        <p:scale>
          <a:sx n="98" d="100"/>
          <a:sy n="98" d="100"/>
        </p:scale>
        <p:origin x="3664" y="200"/>
      </p:cViewPr>
      <p:guideLst>
        <p:guide orient="horz" pos="1856"/>
        <p:guide pos="621"/>
        <p:guide orient="horz" pos="1299"/>
        <p:guide pos="603"/>
      </p:guideLst>
    </p:cSldViewPr>
  </p:slideViewPr>
  <p:outlineViewPr>
    <p:cViewPr>
      <p:scale>
        <a:sx n="33" d="100"/>
        <a:sy n="33" d="100"/>
      </p:scale>
      <p:origin x="0" y="-65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1T13:33:27.794" idx="1">
    <p:pos x="10" y="10"/>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45CE5-3B5B-4DA9-A35D-685FACCD79B7}" type="datetimeFigureOut">
              <a:rPr lang="en-AU" smtClean="0"/>
              <a:pPr/>
              <a:t>15/12/2024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9C51D-ACAF-4BEE-B62E-A9C1DFFA6CAE}" type="slidenum">
              <a:rPr lang="en-AU" smtClean="0"/>
              <a:pPr/>
              <a:t>‹#›</a:t>
            </a:fld>
            <a:endParaRPr lang="en-AU" dirty="0"/>
          </a:p>
        </p:txBody>
      </p:sp>
    </p:spTree>
    <p:extLst>
      <p:ext uri="{BB962C8B-B14F-4D97-AF65-F5344CB8AC3E}">
        <p14:creationId xmlns:p14="http://schemas.microsoft.com/office/powerpoint/2010/main" val="89208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yingdoctor.org.au/wa/clinical/aeromedical-retrieval/our-retrieval-service/retrieval-equipment/ct-6-traction-spli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a:t>Please read notes under the slides</a:t>
            </a:r>
          </a:p>
          <a:p>
            <a:pPr eaLnBrk="1" hangingPunct="1">
              <a:spcBef>
                <a:spcPct val="0"/>
              </a:spcBef>
            </a:pPr>
            <a:endParaRPr lang="en-AU" dirty="0"/>
          </a:p>
          <a:p>
            <a:pPr eaLnBrk="1" hangingPunct="1">
              <a:spcBef>
                <a:spcPct val="0"/>
              </a:spcBef>
            </a:pPr>
            <a:r>
              <a:rPr lang="en-AU" dirty="0"/>
              <a:t>For</a:t>
            </a:r>
            <a:r>
              <a:rPr lang="en-AU" baseline="0" dirty="0"/>
              <a:t> </a:t>
            </a:r>
            <a:r>
              <a:rPr lang="en-AU" dirty="0"/>
              <a:t>use with APLS ANZ 6e manual, March 2017</a:t>
            </a:r>
            <a:r>
              <a:rPr lang="en-AU" baseline="0" dirty="0"/>
              <a:t> &amp; pre-course online learning modules</a:t>
            </a:r>
          </a:p>
          <a:p>
            <a:pPr eaLnBrk="1" hangingPunct="1">
              <a:spcBef>
                <a:spcPct val="0"/>
              </a:spcBef>
            </a:pPr>
            <a:endParaRPr lang="en-AU" b="1" baseline="0" dirty="0"/>
          </a:p>
          <a:p>
            <a:r>
              <a:rPr lang="en-AU" b="1" baseline="0" dirty="0"/>
              <a:t>There are 4 clinical cases to support discussion in this workshop.</a:t>
            </a:r>
            <a:r>
              <a:rPr lang="en-US" sz="1200" b="1" i="0" u="none" strike="noStrike" baseline="0" dirty="0">
                <a:solidFill>
                  <a:srgbClr val="000000"/>
                </a:solidFill>
                <a:latin typeface="Calibri" panose="020F0502020204030204" pitchFamily="34" charset="0"/>
              </a:rPr>
              <a:t> </a:t>
            </a:r>
          </a:p>
          <a:p>
            <a:endParaRPr lang="en-US" sz="1200" b="1" i="0" u="none" strike="noStrike" baseline="0" dirty="0">
              <a:solidFill>
                <a:srgbClr val="000000"/>
              </a:solidFill>
              <a:latin typeface="Calibri" panose="020F0502020204030204" pitchFamily="34" charset="0"/>
            </a:endParaRPr>
          </a:p>
          <a:p>
            <a:r>
              <a:rPr lang="en-US" sz="1200" b="1" i="0" u="none" strike="noStrike" baseline="0" dirty="0">
                <a:solidFill>
                  <a:srgbClr val="000000"/>
                </a:solidFill>
                <a:latin typeface="Calibri" panose="020F0502020204030204" pitchFamily="34" charset="0"/>
              </a:rPr>
              <a:t>       Case No	                                                                        Case Aims	</a:t>
            </a:r>
          </a:p>
          <a:p>
            <a:r>
              <a:rPr lang="en-US" sz="1200" b="0" i="0" u="none" strike="noStrike" baseline="0" dirty="0">
                <a:solidFill>
                  <a:srgbClr val="000000"/>
                </a:solidFill>
                <a:latin typeface="Calibri" panose="020F0502020204030204" pitchFamily="34" charset="0"/>
              </a:rPr>
              <a:t>1. 6 y.o appendicitis	           Pain assessment, Pain management, oral/nasal/IV/LA analgesics, non-pharmacological	 </a:t>
            </a:r>
          </a:p>
          <a:p>
            <a:r>
              <a:rPr lang="en-US" sz="1200" b="0" i="0" u="none" strike="noStrike" baseline="0" dirty="0">
                <a:solidFill>
                  <a:srgbClr val="000000"/>
                </a:solidFill>
                <a:latin typeface="Calibri" panose="020F0502020204030204" pitchFamily="34" charset="0"/>
              </a:rPr>
              <a:t>2. Baby, 4% burns, 4 y.o # ankle        First aid, dressings, splints, procedural sedation safety	</a:t>
            </a:r>
          </a:p>
          <a:p>
            <a:r>
              <a:rPr lang="en-US" sz="1200" b="0" i="0" u="none" strike="noStrike" baseline="0" dirty="0">
                <a:solidFill>
                  <a:srgbClr val="000000"/>
                </a:solidFill>
                <a:latin typeface="Calibri" panose="020F0502020204030204" pitchFamily="34" charset="0"/>
              </a:rPr>
              <a:t>3. 12 y.o trauma, # femur                  Splints, nerve blocks	</a:t>
            </a:r>
          </a:p>
          <a:p>
            <a:r>
              <a:rPr lang="en-US" sz="1200" b="0" i="0" u="none" strike="noStrike" baseline="0" dirty="0">
                <a:solidFill>
                  <a:srgbClr val="000000"/>
                </a:solidFill>
                <a:latin typeface="Calibri" panose="020F0502020204030204" pitchFamily="34" charset="0"/>
              </a:rPr>
              <a:t>4. 9 y.o, headache	           Pain assessment, social/emotional/family issues	</a:t>
            </a:r>
          </a:p>
          <a:p>
            <a:pPr eaLnBrk="1" hangingPunct="1">
              <a:spcBef>
                <a:spcPct val="0"/>
              </a:spcBef>
            </a:pPr>
            <a:endParaRPr lang="en-AU" b="1" baseline="0" dirty="0"/>
          </a:p>
        </p:txBody>
      </p:sp>
      <p:sp>
        <p:nvSpPr>
          <p:cNvPr id="17412" name="Slide Number Placeholder 3"/>
          <p:cNvSpPr>
            <a:spLocks noGrp="1"/>
          </p:cNvSpPr>
          <p:nvPr>
            <p:ph type="sldNum" sz="quarter" idx="5"/>
          </p:nvPr>
        </p:nvSpPr>
        <p:spPr bwMode="auto">
          <a:noFill/>
          <a:ln>
            <a:miter lim="800000"/>
            <a:headEnd/>
            <a:tailEnd/>
          </a:ln>
        </p:spPr>
        <p:txBody>
          <a:bodyPr/>
          <a:lstStyle/>
          <a:p>
            <a:fld id="{2B04E99F-1EF7-4D02-AA75-16366209E1E2}" type="slidenum">
              <a:rPr lang="en-AU" altLang="en-US" smtClean="0"/>
              <a:pPr/>
              <a:t>1</a:t>
            </a:fld>
            <a:endParaRPr lang="en-AU" altLang="en-US" dirty="0"/>
          </a:p>
        </p:txBody>
      </p:sp>
    </p:spTree>
    <p:extLst>
      <p:ext uri="{BB962C8B-B14F-4D97-AF65-F5344CB8AC3E}">
        <p14:creationId xmlns:p14="http://schemas.microsoft.com/office/powerpoint/2010/main" val="42423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59DF45-24F2-4E34-B901-742C407F4290}" type="slidenum">
              <a:rPr lang="en-AU" altLang="en-US" sz="1200"/>
              <a:pPr algn="r"/>
              <a:t>10</a:t>
            </a:fld>
            <a:endParaRPr lang="en-AU" altLang="en-US" sz="1200" dirty="0"/>
          </a:p>
        </p:txBody>
      </p:sp>
    </p:spTree>
    <p:extLst>
      <p:ext uri="{BB962C8B-B14F-4D97-AF65-F5344CB8AC3E}">
        <p14:creationId xmlns:p14="http://schemas.microsoft.com/office/powerpoint/2010/main" val="106268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Further management?</a:t>
            </a:r>
          </a:p>
        </p:txBody>
      </p:sp>
      <p:sp>
        <p:nvSpPr>
          <p:cNvPr id="19460" name="Slide Number Placeholder 3"/>
          <p:cNvSpPr>
            <a:spLocks noGrp="1"/>
          </p:cNvSpPr>
          <p:nvPr>
            <p:ph type="sldNum" sz="quarter" idx="5"/>
          </p:nvPr>
        </p:nvSpPr>
        <p:spPr bwMode="auto">
          <a:noFill/>
          <a:ln>
            <a:miter lim="800000"/>
            <a:headEnd/>
            <a:tailEnd/>
          </a:ln>
        </p:spPr>
        <p:txBody>
          <a:bodyPr/>
          <a:lstStyle/>
          <a:p>
            <a:fld id="{D1719A45-6A46-4FA5-9A81-C300AAF4BE6D}" type="slidenum">
              <a:rPr lang="en-AU" altLang="en-US" smtClean="0"/>
              <a:pPr/>
              <a:t>11</a:t>
            </a:fld>
            <a:endParaRPr lang="en-AU" altLang="en-US" dirty="0"/>
          </a:p>
        </p:txBody>
      </p:sp>
    </p:spTree>
    <p:extLst>
      <p:ext uri="{BB962C8B-B14F-4D97-AF65-F5344CB8AC3E}">
        <p14:creationId xmlns:p14="http://schemas.microsoft.com/office/powerpoint/2010/main" val="164976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a:p>
          <a:p>
            <a:r>
              <a:rPr lang="en-AU" altLang="en-US" dirty="0"/>
              <a:t>RFDS WA CT6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hlinkClick r:id="rId3"/>
              </a:rPr>
              <a:t>https://www.flyingdoctor.org.au/wa/clinical/aeromedical-retrieval/our-retrieval-service/retrieval-equipment/ct-6-traction-splint/</a:t>
            </a:r>
            <a:endParaRPr lang="en-AU" sz="1200" kern="1200" dirty="0">
              <a:solidFill>
                <a:schemeClr val="tx1"/>
              </a:solidFill>
              <a:effectLst/>
              <a:latin typeface="+mn-lt"/>
              <a:ea typeface="+mn-ea"/>
              <a:cs typeface="+mn-cs"/>
            </a:endParaRPr>
          </a:p>
          <a:p>
            <a:endParaRPr lang="en-AU" altLang="en-US" dirty="0"/>
          </a:p>
          <a:p>
            <a:r>
              <a:rPr lang="en-AU" altLang="en-US" dirty="0"/>
              <a:t>CT-6 Traction Splint</a:t>
            </a:r>
          </a:p>
          <a:p>
            <a:r>
              <a:rPr lang="en-AU" altLang="en-US" dirty="0"/>
              <a:t>The CT-6 is a leg traction splint designed for prehospital/hospital care and patient transport. It is primarily used on patients with mid-line femur fractures. The CT-6 helps relieve patient pain and muscle spasm, aligns the fractured bone, decreases bleeding and prevents further damage to surrounding muscle and tissue.</a:t>
            </a:r>
          </a:p>
          <a:p>
            <a:endParaRPr lang="en-AU" altLang="en-US" dirty="0"/>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59DF45-24F2-4E34-B901-742C407F4290}" type="slidenum">
              <a:rPr lang="en-AU" altLang="en-US" sz="1200"/>
              <a:pPr algn="r"/>
              <a:t>12</a:t>
            </a:fld>
            <a:endParaRPr lang="en-AU" altLang="en-US" sz="1200" dirty="0"/>
          </a:p>
        </p:txBody>
      </p:sp>
    </p:spTree>
    <p:extLst>
      <p:ext uri="{BB962C8B-B14F-4D97-AF65-F5344CB8AC3E}">
        <p14:creationId xmlns:p14="http://schemas.microsoft.com/office/powerpoint/2010/main" val="367099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solidFill>
                  <a:srgbClr val="060606"/>
                </a:solidFill>
                <a:latin typeface="Verdana" pitchFamily="34" charset="0"/>
              </a:rPr>
              <a:t>Fascia Iliaca or Ultrasound Guided Femoral nerve block provide rapid and effective analgesia</a:t>
            </a:r>
          </a:p>
          <a:p>
            <a:endParaRPr lang="en-US" altLang="en-US" dirty="0">
              <a:solidFill>
                <a:srgbClr val="060606"/>
              </a:solidFill>
              <a:latin typeface="Verdana" pitchFamily="34" charset="0"/>
            </a:endParaRPr>
          </a:p>
          <a:p>
            <a:r>
              <a:rPr lang="en-US" altLang="en-US" dirty="0">
                <a:solidFill>
                  <a:srgbClr val="060606"/>
                </a:solidFill>
                <a:latin typeface="Verdana" pitchFamily="34" charset="0"/>
              </a:rPr>
              <a:t>Fascia Iliaca block</a:t>
            </a:r>
          </a:p>
          <a:p>
            <a:pPr marL="171450" indent="-171450">
              <a:buFont typeface="Arial" panose="020B0604020202020204" pitchFamily="34" charset="0"/>
              <a:buChar char="•"/>
            </a:pPr>
            <a:r>
              <a:rPr lang="en-US" altLang="en-US" dirty="0">
                <a:solidFill>
                  <a:srgbClr val="060606"/>
                </a:solidFill>
                <a:latin typeface="Verdana" pitchFamily="34" charset="0"/>
              </a:rPr>
              <a:t>The Injection point is 0.5-1cm below the junction of the lateral 1/3 and the medial 2/3 of the skin projection of the inguinal ligament. Regional anaesthesia needle (short bevel) is inserted at right angles to the skin and two loss of resistances (pops) are sought – the fascia lata and the fascia iliaca. Effective and safe block with</a:t>
            </a:r>
            <a:r>
              <a:rPr lang="en-US" altLang="en-US" baseline="0" dirty="0">
                <a:solidFill>
                  <a:srgbClr val="060606"/>
                </a:solidFill>
                <a:latin typeface="Verdana" pitchFamily="34" charset="0"/>
              </a:rPr>
              <a:t> lower chance of intra-vascular and intra-neural injection</a:t>
            </a:r>
            <a:endParaRPr lang="en-US" altLang="en-US" dirty="0">
              <a:solidFill>
                <a:srgbClr val="060606"/>
              </a:solidFill>
              <a:latin typeface="Verdana" pitchFamily="34" charset="0"/>
            </a:endParaRPr>
          </a:p>
          <a:p>
            <a:pPr eaLnBrk="1" hangingPunct="1"/>
            <a:endParaRPr lang="en-US" altLang="en-US" dirty="0">
              <a:solidFill>
                <a:srgbClr val="060606"/>
              </a:solidFill>
              <a:latin typeface="Verdana" pitchFamily="34" charset="0"/>
            </a:endParaRPr>
          </a:p>
          <a:p>
            <a:pPr eaLnBrk="1" hangingPunct="1"/>
            <a:r>
              <a:rPr lang="en-US" altLang="en-US" b="0" dirty="0">
                <a:solidFill>
                  <a:srgbClr val="060606"/>
                </a:solidFill>
                <a:latin typeface="Verdana" pitchFamily="34" charset="0"/>
              </a:rPr>
              <a:t>Ropivacaine </a:t>
            </a:r>
            <a:r>
              <a:rPr lang="en-US" altLang="en-US" dirty="0">
                <a:solidFill>
                  <a:srgbClr val="060606"/>
                </a:solidFill>
                <a:latin typeface="Verdana" pitchFamily="34" charset="0"/>
              </a:rPr>
              <a:t>2mg/ml (0.2%) at 1</a:t>
            </a:r>
            <a:r>
              <a:rPr lang="en-US" altLang="en-US" baseline="0" dirty="0">
                <a:solidFill>
                  <a:srgbClr val="060606"/>
                </a:solidFill>
                <a:latin typeface="Verdana" pitchFamily="34" charset="0"/>
              </a:rPr>
              <a:t> ml/kg (=2 mg/kg)</a:t>
            </a:r>
            <a:r>
              <a:rPr lang="en-US" altLang="en-US" dirty="0">
                <a:solidFill>
                  <a:srgbClr val="060606"/>
                </a:solidFill>
                <a:latin typeface="Verdana" pitchFamily="34" charset="0"/>
              </a:rPr>
              <a:t> to maximum of 30 mls </a:t>
            </a:r>
          </a:p>
          <a:p>
            <a:pPr eaLnBrk="1" hangingPunct="1"/>
            <a:endParaRPr lang="en-US" altLang="en-US" dirty="0">
              <a:solidFill>
                <a:srgbClr val="060606"/>
              </a:solidFill>
              <a:latin typeface="Verdana" pitchFamily="34" charset="0"/>
            </a:endParaRPr>
          </a:p>
          <a:p>
            <a:r>
              <a:rPr lang="en-AU" altLang="en-US" dirty="0"/>
              <a:t>Ropivacaine </a:t>
            </a:r>
          </a:p>
          <a:p>
            <a:pPr marL="171450" indent="-171450">
              <a:buFont typeface="Arial" panose="020B0604020202020204" pitchFamily="34" charset="0"/>
              <a:buChar char="•"/>
            </a:pPr>
            <a:r>
              <a:rPr lang="en-AU" altLang="en-US" dirty="0"/>
              <a:t>Less toxicity than bupivacaine as the isomer binds less avidly to cardiac tissue. Lower incidence of VT/VF</a:t>
            </a:r>
          </a:p>
          <a:p>
            <a:pPr marL="171450" indent="-171450">
              <a:buFont typeface="Arial" panose="020B0604020202020204" pitchFamily="34" charset="0"/>
              <a:buChar char="•"/>
            </a:pPr>
            <a:r>
              <a:rPr lang="en-AU" altLang="en-US" baseline="0" dirty="0"/>
              <a:t>Less motor block than bupivacaine</a:t>
            </a:r>
            <a:endParaRPr lang="en-AU" altLang="en-US" dirty="0"/>
          </a:p>
          <a:p>
            <a:pPr eaLnBrk="1" hangingPunct="1"/>
            <a:endParaRPr lang="en-AU" altLang="en-US" dirty="0"/>
          </a:p>
          <a:p>
            <a:endParaRPr lang="en-AU" alt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6758B9BB-A535-4C9A-AEAF-5B5C12D8FA81}" type="slidenum">
              <a:rPr lang="en-AU" altLang="en-US" smtClean="0"/>
              <a:pPr/>
              <a:t>13</a:t>
            </a:fld>
            <a:endParaRPr lang="en-AU" altLang="en-US" dirty="0"/>
          </a:p>
        </p:txBody>
      </p:sp>
    </p:spTree>
    <p:extLst>
      <p:ext uri="{BB962C8B-B14F-4D97-AF65-F5344CB8AC3E}">
        <p14:creationId xmlns:p14="http://schemas.microsoft.com/office/powerpoint/2010/main" val="407363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altLang="en-US" dirty="0"/>
              <a:t>Prior to performing a regional block, a “block time out” should be performed. This requires verification with another clinician</a:t>
            </a:r>
            <a:r>
              <a:rPr lang="en-AU" altLang="en-US" baseline="0" dirty="0"/>
              <a:t> (nurse/medical practitioner)</a:t>
            </a:r>
            <a:r>
              <a:rPr lang="en-AU" altLang="en-US" dirty="0"/>
              <a:t> of </a:t>
            </a:r>
          </a:p>
          <a:p>
            <a:pPr marL="171450" indent="-171450">
              <a:buFont typeface="Arial"/>
              <a:buChar char="•"/>
            </a:pPr>
            <a:r>
              <a:rPr lang="en-AU" altLang="en-US" dirty="0"/>
              <a:t>correct</a:t>
            </a:r>
            <a:r>
              <a:rPr lang="en-AU" altLang="en-US" baseline="0" dirty="0"/>
              <a:t> </a:t>
            </a:r>
            <a:r>
              <a:rPr lang="en-AU" altLang="en-US" dirty="0"/>
              <a:t>site and side of the proposed block </a:t>
            </a:r>
          </a:p>
          <a:p>
            <a:pPr marL="171450" indent="-171450">
              <a:buFont typeface="Arial"/>
              <a:buChar char="•"/>
            </a:pPr>
            <a:r>
              <a:rPr lang="en-AU" altLang="en-US" dirty="0"/>
              <a:t>patient identification</a:t>
            </a:r>
          </a:p>
          <a:p>
            <a:pPr marL="171450" indent="-171450">
              <a:buFont typeface="Arial"/>
              <a:buChar char="•"/>
            </a:pPr>
            <a:r>
              <a:rPr lang="en-AU" altLang="en-US" dirty="0"/>
              <a:t>confirmation of</a:t>
            </a:r>
            <a:r>
              <a:rPr lang="en-AU" altLang="en-US" baseline="0" dirty="0"/>
              <a:t> consent</a:t>
            </a:r>
          </a:p>
          <a:p>
            <a:endParaRPr lang="en-AU" altLang="en-US" dirty="0"/>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59DF45-24F2-4E34-B901-742C407F4290}" type="slidenum">
              <a:rPr lang="en-AU" altLang="en-US" sz="1200"/>
              <a:pPr algn="r"/>
              <a:t>14</a:t>
            </a:fld>
            <a:endParaRPr lang="en-AU" altLang="en-US" sz="1200" dirty="0"/>
          </a:p>
        </p:txBody>
      </p:sp>
    </p:spTree>
    <p:extLst>
      <p:ext uri="{BB962C8B-B14F-4D97-AF65-F5344CB8AC3E}">
        <p14:creationId xmlns:p14="http://schemas.microsoft.com/office/powerpoint/2010/main" val="358448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How would you manage?</a:t>
            </a:r>
          </a:p>
        </p:txBody>
      </p:sp>
      <p:sp>
        <p:nvSpPr>
          <p:cNvPr id="26628" name="Slide Number Placeholder 3"/>
          <p:cNvSpPr>
            <a:spLocks noGrp="1"/>
          </p:cNvSpPr>
          <p:nvPr>
            <p:ph type="sldNum" sz="quarter" idx="5"/>
          </p:nvPr>
        </p:nvSpPr>
        <p:spPr bwMode="auto">
          <a:noFill/>
          <a:ln>
            <a:miter lim="800000"/>
            <a:headEnd/>
            <a:tailEnd/>
          </a:ln>
        </p:spPr>
        <p:txBody>
          <a:bodyPr/>
          <a:lstStyle/>
          <a:p>
            <a:fld id="{D93E193D-61F4-480A-BB0C-592A153F3121}" type="slidenum">
              <a:rPr lang="en-AU" altLang="en-US" smtClean="0"/>
              <a:pPr/>
              <a:t>15</a:t>
            </a:fld>
            <a:endParaRPr lang="en-AU" altLang="en-US" dirty="0"/>
          </a:p>
        </p:txBody>
      </p:sp>
    </p:spTree>
    <p:extLst>
      <p:ext uri="{BB962C8B-B14F-4D97-AF65-F5344CB8AC3E}">
        <p14:creationId xmlns:p14="http://schemas.microsoft.com/office/powerpoint/2010/main" val="204489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16</a:t>
            </a:fld>
            <a:endParaRPr lang="en-AU" dirty="0"/>
          </a:p>
        </p:txBody>
      </p:sp>
    </p:spTree>
    <p:extLst>
      <p:ext uri="{BB962C8B-B14F-4D97-AF65-F5344CB8AC3E}">
        <p14:creationId xmlns:p14="http://schemas.microsoft.com/office/powerpoint/2010/main" val="52109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30724" name="Slide Number Placeholder 3"/>
          <p:cNvSpPr>
            <a:spLocks noGrp="1"/>
          </p:cNvSpPr>
          <p:nvPr>
            <p:ph type="sldNum" sz="quarter" idx="5"/>
          </p:nvPr>
        </p:nvSpPr>
        <p:spPr bwMode="auto">
          <a:noFill/>
          <a:ln>
            <a:miter lim="800000"/>
            <a:headEnd/>
            <a:tailEnd/>
          </a:ln>
        </p:spPr>
        <p:txBody>
          <a:bodyPr/>
          <a:lstStyle/>
          <a:p>
            <a:fld id="{48D3F9F0-7973-4FC0-84E1-6F9ABA1CF689}" type="slidenum">
              <a:rPr lang="en-AU" altLang="en-US" smtClean="0"/>
              <a:pPr/>
              <a:t>17</a:t>
            </a:fld>
            <a:endParaRPr lang="en-AU" altLang="en-US" dirty="0"/>
          </a:p>
        </p:txBody>
      </p:sp>
    </p:spTree>
    <p:extLst>
      <p:ext uri="{BB962C8B-B14F-4D97-AF65-F5344CB8AC3E}">
        <p14:creationId xmlns:p14="http://schemas.microsoft.com/office/powerpoint/2010/main" val="156342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8436" name="Slide Number Placeholder 3"/>
          <p:cNvSpPr>
            <a:spLocks noGrp="1"/>
          </p:cNvSpPr>
          <p:nvPr>
            <p:ph type="sldNum" sz="quarter" idx="5"/>
          </p:nvPr>
        </p:nvSpPr>
        <p:spPr bwMode="auto">
          <a:noFill/>
          <a:ln>
            <a:miter lim="800000"/>
            <a:headEnd/>
            <a:tailEnd/>
          </a:ln>
        </p:spPr>
        <p:txBody>
          <a:bodyPr/>
          <a:lstStyle/>
          <a:p>
            <a:fld id="{98011C2D-1792-4BDF-B2FB-A7A2C1F49B35}" type="slidenum">
              <a:rPr lang="en-AU" altLang="en-US" smtClean="0"/>
              <a:pPr/>
              <a:t>2</a:t>
            </a:fld>
            <a:endParaRPr lang="en-AU" altLang="en-US" dirty="0"/>
          </a:p>
        </p:txBody>
      </p:sp>
    </p:spTree>
    <p:extLst>
      <p:ext uri="{BB962C8B-B14F-4D97-AF65-F5344CB8AC3E}">
        <p14:creationId xmlns:p14="http://schemas.microsoft.com/office/powerpoint/2010/main" val="71988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24580" name="Slide Number Placeholder 3"/>
          <p:cNvSpPr>
            <a:spLocks noGrp="1"/>
          </p:cNvSpPr>
          <p:nvPr>
            <p:ph type="sldNum" sz="quarter" idx="5"/>
          </p:nvPr>
        </p:nvSpPr>
        <p:spPr bwMode="auto">
          <a:noFill/>
          <a:ln>
            <a:miter lim="800000"/>
            <a:headEnd/>
            <a:tailEnd/>
          </a:ln>
        </p:spPr>
        <p:txBody>
          <a:bodyPr/>
          <a:lstStyle/>
          <a:p>
            <a:fld id="{31596E94-1F25-436A-9442-74C391A2657B}" type="slidenum">
              <a:rPr lang="en-AU" altLang="en-US" smtClean="0"/>
              <a:pPr/>
              <a:t>3</a:t>
            </a:fld>
            <a:endParaRPr lang="en-AU" altLang="en-US" dirty="0"/>
          </a:p>
        </p:txBody>
      </p:sp>
    </p:spTree>
    <p:extLst>
      <p:ext uri="{BB962C8B-B14F-4D97-AF65-F5344CB8AC3E}">
        <p14:creationId xmlns:p14="http://schemas.microsoft.com/office/powerpoint/2010/main" val="78336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The FACES pain scale  shows a close linear relationship with visual analog pain scales across the age range 3 through 16 years. </a:t>
            </a:r>
          </a:p>
          <a:p>
            <a:pPr eaLnBrk="1" hangingPunct="1">
              <a:spcBef>
                <a:spcPct val="0"/>
              </a:spcBef>
            </a:pPr>
            <a:endParaRPr lang="en-AU" altLang="en-US" dirty="0"/>
          </a:p>
          <a:p>
            <a:pPr eaLnBrk="1" hangingPunct="1">
              <a:spcBef>
                <a:spcPct val="0"/>
              </a:spcBef>
            </a:pPr>
            <a:r>
              <a:rPr lang="en-AU" altLang="en-US" dirty="0"/>
              <a:t>Mention that pain assessment in babies and younger children is more difficult, with a number of validated behavioural scale in use.</a:t>
            </a:r>
          </a:p>
          <a:p>
            <a:pPr marL="171450" indent="-171450" eaLnBrk="1" hangingPunct="1">
              <a:spcBef>
                <a:spcPct val="0"/>
              </a:spcBef>
              <a:buFont typeface="Arial" panose="020B0604020202020204" pitchFamily="34" charset="0"/>
              <a:buChar char="•"/>
            </a:pPr>
            <a:r>
              <a:rPr lang="en-AU" altLang="en-US" dirty="0"/>
              <a:t>FLACC scale, Face, Limbs, Activity, Crying, Consolabilty, 0-10, originally developed for post-op pain</a:t>
            </a:r>
          </a:p>
          <a:p>
            <a:pPr marL="171450" indent="-171450" eaLnBrk="1" hangingPunct="1">
              <a:spcBef>
                <a:spcPct val="0"/>
              </a:spcBef>
              <a:buFont typeface="Arial" panose="020B0604020202020204" pitchFamily="34" charset="0"/>
              <a:buChar char="•"/>
            </a:pPr>
            <a:r>
              <a:rPr lang="en-AU" altLang="en-US" dirty="0"/>
              <a:t>MBPS, Modified Behavioural Pain Scale, Face, Cry, Movements, 0-10, developed for procedural pain</a:t>
            </a:r>
          </a:p>
          <a:p>
            <a:pPr eaLnBrk="1" hangingPunct="1">
              <a:spcBef>
                <a:spcPct val="0"/>
              </a:spcBef>
            </a:pPr>
            <a:endParaRPr lang="en-AU" altLang="en-US" dirty="0"/>
          </a:p>
          <a:p>
            <a:pPr eaLnBrk="1" hangingPunct="1">
              <a:spcBef>
                <a:spcPct val="0"/>
              </a:spcBef>
            </a:pPr>
            <a:r>
              <a:rPr lang="en-AU" altLang="en-US" dirty="0"/>
              <a:t>Assessment will also include observation of physiological parameters (pulse rate, respiratory rate), skin changes (pallor and sweating) along with behavioural cues (e.g. crying).  </a:t>
            </a:r>
          </a:p>
          <a:p>
            <a:pPr eaLnBrk="1" hangingPunct="1">
              <a:spcBef>
                <a:spcPct val="0"/>
              </a:spcBef>
            </a:pPr>
            <a:endParaRPr lang="en-AU" altLang="en-US" dirty="0"/>
          </a:p>
          <a:p>
            <a:pPr eaLnBrk="1" hangingPunct="1">
              <a:spcBef>
                <a:spcPct val="0"/>
              </a:spcBef>
            </a:pPr>
            <a:r>
              <a:rPr lang="en-AU" altLang="en-US" dirty="0"/>
              <a:t>Always consider the anticipated pain with a known injury.</a:t>
            </a:r>
          </a:p>
          <a:p>
            <a:pPr eaLnBrk="1" hangingPunct="1">
              <a:spcBef>
                <a:spcPct val="0"/>
              </a:spcBef>
            </a:pPr>
            <a:endParaRPr lang="en-AU" altLang="en-US" dirty="0"/>
          </a:p>
        </p:txBody>
      </p:sp>
      <p:sp>
        <p:nvSpPr>
          <p:cNvPr id="20484" name="Slide Number Placeholder 3"/>
          <p:cNvSpPr>
            <a:spLocks noGrp="1"/>
          </p:cNvSpPr>
          <p:nvPr>
            <p:ph type="sldNum" sz="quarter" idx="5"/>
          </p:nvPr>
        </p:nvSpPr>
        <p:spPr bwMode="auto">
          <a:noFill/>
          <a:ln>
            <a:miter lim="800000"/>
            <a:headEnd/>
            <a:tailEnd/>
          </a:ln>
        </p:spPr>
        <p:txBody>
          <a:bodyPr/>
          <a:lstStyle/>
          <a:p>
            <a:fld id="{8F3CE928-C6B0-4F33-9E62-5C01FF25C75C}" type="slidenum">
              <a:rPr lang="en-AU" altLang="en-US" smtClean="0"/>
              <a:pPr/>
              <a:t>4</a:t>
            </a:fld>
            <a:endParaRPr lang="en-AU" altLang="en-US" dirty="0"/>
          </a:p>
        </p:txBody>
      </p:sp>
    </p:spTree>
    <p:extLst>
      <p:ext uri="{BB962C8B-B14F-4D97-AF65-F5344CB8AC3E}">
        <p14:creationId xmlns:p14="http://schemas.microsoft.com/office/powerpoint/2010/main" val="59651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Be prepared to discuss removal of Codeine from WHO pain ladder.</a:t>
            </a:r>
          </a:p>
          <a:p>
            <a:pPr eaLnBrk="1" hangingPunct="1">
              <a:spcBef>
                <a:spcPct val="0"/>
              </a:spcBef>
            </a:pPr>
            <a:r>
              <a:rPr lang="en-AU" altLang="en-US" dirty="0"/>
              <a:t>Problems with CYP2D6 genetic polymorphism and potential for respiratory depression or inadequate analgesia</a:t>
            </a:r>
          </a:p>
          <a:p>
            <a:pPr eaLnBrk="1" hangingPunct="1">
              <a:spcBef>
                <a:spcPct val="0"/>
              </a:spcBef>
            </a:pPr>
            <a:endParaRPr lang="en-AU" altLang="en-US" dirty="0"/>
          </a:p>
          <a:p>
            <a:pPr eaLnBrk="1" hangingPunct="1">
              <a:spcBef>
                <a:spcPct val="0"/>
              </a:spcBef>
            </a:pPr>
            <a:endParaRPr lang="en-AU" alt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DAED2B34-A011-4182-B5D2-B84E371A6FC1}" type="slidenum">
              <a:rPr lang="en-AU" altLang="en-US" smtClean="0"/>
              <a:pPr/>
              <a:t>5</a:t>
            </a:fld>
            <a:endParaRPr lang="en-AU" altLang="en-US" dirty="0"/>
          </a:p>
        </p:txBody>
      </p:sp>
    </p:spTree>
    <p:extLst>
      <p:ext uri="{BB962C8B-B14F-4D97-AF65-F5344CB8AC3E}">
        <p14:creationId xmlns:p14="http://schemas.microsoft.com/office/powerpoint/2010/main" val="136518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a:p>
          <a:p>
            <a:pPr eaLnBrk="1" hangingPunct="1">
              <a:spcBef>
                <a:spcPct val="0"/>
              </a:spcBef>
            </a:pPr>
            <a:r>
              <a:rPr lang="en-AU" altLang="en-US" dirty="0"/>
              <a:t>Topical analgesia may include Lignocaine/Prilocaine mixtures or 4% Amethocaine together with cold sprays in older children with larger veins.</a:t>
            </a:r>
          </a:p>
          <a:p>
            <a:pPr eaLnBrk="1" hangingPunct="1">
              <a:spcBef>
                <a:spcPct val="0"/>
              </a:spcBef>
            </a:pPr>
            <a:endParaRPr lang="en-AU" alt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DAED2B34-A011-4182-B5D2-B84E371A6FC1}" type="slidenum">
              <a:rPr lang="en-AU" altLang="en-US" smtClean="0"/>
              <a:pPr/>
              <a:t>6</a:t>
            </a:fld>
            <a:endParaRPr lang="en-AU" altLang="en-US" dirty="0"/>
          </a:p>
        </p:txBody>
      </p:sp>
    </p:spTree>
    <p:extLst>
      <p:ext uri="{BB962C8B-B14F-4D97-AF65-F5344CB8AC3E}">
        <p14:creationId xmlns:p14="http://schemas.microsoft.com/office/powerpoint/2010/main" val="154038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First aid, cold water for 20 mins</a:t>
            </a:r>
          </a:p>
          <a:p>
            <a:pPr eaLnBrk="1" hangingPunct="1">
              <a:spcBef>
                <a:spcPct val="0"/>
              </a:spcBef>
            </a:pPr>
            <a:r>
              <a:rPr lang="en-AU" altLang="en-US" dirty="0"/>
              <a:t>Initial analgesia</a:t>
            </a:r>
          </a:p>
          <a:p>
            <a:pPr eaLnBrk="1" hangingPunct="1">
              <a:spcBef>
                <a:spcPct val="0"/>
              </a:spcBef>
            </a:pPr>
            <a:r>
              <a:rPr lang="en-AU" altLang="en-US" dirty="0"/>
              <a:t>Covering burn – cling film</a:t>
            </a:r>
          </a:p>
          <a:p>
            <a:pPr eaLnBrk="1" hangingPunct="1">
              <a:spcBef>
                <a:spcPct val="0"/>
              </a:spcBef>
            </a:pPr>
            <a:endParaRPr lang="en-AU" alt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69C66331-EB72-42ED-8C64-4B4E3C1F1624}" type="slidenum">
              <a:rPr lang="en-AU" altLang="en-US" smtClean="0"/>
              <a:pPr/>
              <a:t>7</a:t>
            </a:fld>
            <a:endParaRPr lang="en-AU" altLang="en-US" dirty="0"/>
          </a:p>
        </p:txBody>
      </p:sp>
    </p:spTree>
    <p:extLst>
      <p:ext uri="{BB962C8B-B14F-4D97-AF65-F5344CB8AC3E}">
        <p14:creationId xmlns:p14="http://schemas.microsoft.com/office/powerpoint/2010/main" val="30408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a:t>This relates</a:t>
            </a:r>
            <a:r>
              <a:rPr lang="en-AU" altLang="en-US" baseline="0" dirty="0"/>
              <a:t> to Case 2 (burns) and is segue to Case 3 (fractured femur)</a:t>
            </a:r>
          </a:p>
          <a:p>
            <a:pPr eaLnBrk="1" hangingPunct="1">
              <a:spcBef>
                <a:spcPct val="0"/>
              </a:spcBef>
            </a:pPr>
            <a:endParaRPr lang="en-AU" altLang="en-US" baseline="0" dirty="0"/>
          </a:p>
          <a:p>
            <a:pPr eaLnBrk="1" hangingPunct="1">
              <a:spcBef>
                <a:spcPct val="0"/>
              </a:spcBef>
            </a:pPr>
            <a:endParaRPr lang="en-AU" alt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DAED2B34-A011-4182-B5D2-B84E371A6FC1}" type="slidenum">
              <a:rPr lang="en-AU" altLang="en-US" smtClean="0"/>
              <a:pPr/>
              <a:t>8</a:t>
            </a:fld>
            <a:endParaRPr lang="en-AU" altLang="en-US" dirty="0"/>
          </a:p>
        </p:txBody>
      </p:sp>
    </p:spTree>
    <p:extLst>
      <p:ext uri="{BB962C8B-B14F-4D97-AF65-F5344CB8AC3E}">
        <p14:creationId xmlns:p14="http://schemas.microsoft.com/office/powerpoint/2010/main" val="110252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aseline="0" dirty="0"/>
              <a:t>Emphasise safety when using procedural sedation.</a:t>
            </a:r>
            <a:endParaRPr lang="en-AU" altLang="en-US" dirty="0"/>
          </a:p>
          <a:p>
            <a:endParaRPr lang="en-AU" altLang="en-US" dirty="0"/>
          </a:p>
          <a:p>
            <a:r>
              <a:rPr lang="en-AU" altLang="en-US" dirty="0"/>
              <a:t>Adverse effects</a:t>
            </a:r>
          </a:p>
          <a:p>
            <a:r>
              <a:rPr lang="en-AU" altLang="en-US" dirty="0"/>
              <a:t> </a:t>
            </a:r>
          </a:p>
          <a:p>
            <a:r>
              <a:rPr lang="en-AU" altLang="en-US" dirty="0"/>
              <a:t>Ketamine</a:t>
            </a:r>
          </a:p>
          <a:p>
            <a:pPr marL="171450" indent="-171450">
              <a:buFont typeface="Arial" panose="020B0604020202020204" pitchFamily="34" charset="0"/>
              <a:buChar char="•"/>
            </a:pPr>
            <a:r>
              <a:rPr lang="en-AU" altLang="en-US" dirty="0"/>
              <a:t>hypersalivation, respiratory depression (rare), laryngospasm, nausea and vomiting, emergence delirium/agitation</a:t>
            </a:r>
          </a:p>
          <a:p>
            <a:endParaRPr lang="en-AU" altLang="en-US" dirty="0"/>
          </a:p>
          <a:p>
            <a:r>
              <a:rPr lang="en-AU" altLang="en-US" dirty="0"/>
              <a:t>Nitrous oxide</a:t>
            </a:r>
          </a:p>
          <a:p>
            <a:pPr marL="171450" indent="-171450">
              <a:buFont typeface="Arial" panose="020B0604020202020204" pitchFamily="34" charset="0"/>
              <a:buChar char="•"/>
            </a:pPr>
            <a:r>
              <a:rPr lang="en-AU" altLang="en-US" dirty="0"/>
              <a:t>adverse effects, over-sedation, respiratory depression, nausea and vomiting, diffusion hypoxemia, expansion of gas spaces (eg pneumothorax)</a:t>
            </a:r>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59DF45-24F2-4E34-B901-742C407F4290}" type="slidenum">
              <a:rPr lang="en-AU" altLang="en-US" sz="1200"/>
              <a:pPr algn="r"/>
              <a:t>9</a:t>
            </a:fld>
            <a:endParaRPr lang="en-AU" altLang="en-US" sz="1200" dirty="0"/>
          </a:p>
        </p:txBody>
      </p:sp>
    </p:spTree>
    <p:extLst>
      <p:ext uri="{BB962C8B-B14F-4D97-AF65-F5344CB8AC3E}">
        <p14:creationId xmlns:p14="http://schemas.microsoft.com/office/powerpoint/2010/main" val="1025202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dirty="0"/>
              <a:t>Click icon to add picture</a:t>
            </a:r>
          </a:p>
        </p:txBody>
      </p:sp>
    </p:spTree>
    <p:extLst>
      <p:ext uri="{BB962C8B-B14F-4D97-AF65-F5344CB8AC3E}">
        <p14:creationId xmlns:p14="http://schemas.microsoft.com/office/powerpoint/2010/main" val="300275867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6992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12/15/24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dirty="0"/>
          </a:p>
        </p:txBody>
      </p:sp>
    </p:spTree>
    <p:extLst>
      <p:ext uri="{BB962C8B-B14F-4D97-AF65-F5344CB8AC3E}">
        <p14:creationId xmlns:p14="http://schemas.microsoft.com/office/powerpoint/2010/main" val="141096255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12/15/24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dirty="0"/>
          </a:p>
        </p:txBody>
      </p:sp>
    </p:spTree>
    <p:extLst>
      <p:ext uri="{BB962C8B-B14F-4D97-AF65-F5344CB8AC3E}">
        <p14:creationId xmlns:p14="http://schemas.microsoft.com/office/powerpoint/2010/main" val="148405044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12/15/24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dirty="0"/>
          </a:p>
        </p:txBody>
      </p:sp>
    </p:spTree>
    <p:extLst>
      <p:ext uri="{BB962C8B-B14F-4D97-AF65-F5344CB8AC3E}">
        <p14:creationId xmlns:p14="http://schemas.microsoft.com/office/powerpoint/2010/main" val="407127738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12/15/24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dirty="0"/>
          </a:p>
        </p:txBody>
      </p:sp>
    </p:spTree>
    <p:extLst>
      <p:ext uri="{BB962C8B-B14F-4D97-AF65-F5344CB8AC3E}">
        <p14:creationId xmlns:p14="http://schemas.microsoft.com/office/powerpoint/2010/main" val="177613323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12/15/24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dirty="0"/>
          </a:p>
        </p:txBody>
      </p:sp>
    </p:spTree>
    <p:extLst>
      <p:ext uri="{BB962C8B-B14F-4D97-AF65-F5344CB8AC3E}">
        <p14:creationId xmlns:p14="http://schemas.microsoft.com/office/powerpoint/2010/main" val="262068267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047325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F3B5BF0-E94A-D542-9132-98539F53C0D6}" type="datetimeFigureOut">
              <a:rPr lang="en-US" smtClean="0"/>
              <a:pPr/>
              <a:t>12/15/24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dirty="0"/>
          </a:p>
        </p:txBody>
      </p:sp>
    </p:spTree>
    <p:extLst>
      <p:ext uri="{BB962C8B-B14F-4D97-AF65-F5344CB8AC3E}">
        <p14:creationId xmlns:p14="http://schemas.microsoft.com/office/powerpoint/2010/main" val="381770899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047325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12/15/24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dirty="0"/>
          </a:p>
        </p:txBody>
      </p:sp>
    </p:spTree>
    <p:extLst>
      <p:ext uri="{BB962C8B-B14F-4D97-AF65-F5344CB8AC3E}">
        <p14:creationId xmlns:p14="http://schemas.microsoft.com/office/powerpoint/2010/main" val="9629842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5024582" y="6548584"/>
            <a:ext cx="3814618" cy="369332"/>
          </a:xfrm>
          <a:prstGeom prst="rect">
            <a:avLst/>
          </a:prstGeom>
          <a:noFill/>
        </p:spPr>
        <p:txBody>
          <a:bodyPr wrap="square" rtlCol="0">
            <a:spAutoFit/>
          </a:bodyPr>
          <a:lstStyle/>
          <a:p>
            <a:pPr algn="ctr"/>
            <a:r>
              <a:rPr lang="en-AU" dirty="0">
                <a:solidFill>
                  <a:schemeClr val="bg1"/>
                </a:solidFill>
              </a:rPr>
              <a:t>Pain Management</a:t>
            </a: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6" r:id="rId10"/>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 id="2147483677" r:id="rId2"/>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5BF0-E94A-D542-9132-98539F53C0D6}" type="datetimeFigureOut">
              <a:rPr lang="en-US" smtClean="0"/>
              <a:pPr/>
              <a:t>12/15/24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dirty="0"/>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16534" y="4754418"/>
            <a:ext cx="5729029" cy="2208918"/>
          </a:xfrm>
        </p:spPr>
        <p:txBody>
          <a:bodyPr>
            <a:noAutofit/>
          </a:bodyPr>
          <a:lstStyle/>
          <a:p>
            <a:pPr>
              <a:lnSpc>
                <a:spcPct val="80000"/>
              </a:lnSpc>
            </a:pPr>
            <a:r>
              <a:rPr lang="en-AU" sz="7200" dirty="0">
                <a:latin typeface="+mj-lt"/>
              </a:rPr>
              <a:t>Pain Management</a:t>
            </a:r>
          </a:p>
        </p:txBody>
      </p:sp>
      <p:pic>
        <p:nvPicPr>
          <p:cNvPr id="6" name="Picture 5">
            <a:extLst>
              <a:ext uri="{FF2B5EF4-FFF2-40B4-BE49-F238E27FC236}">
                <a16:creationId xmlns:a16="http://schemas.microsoft.com/office/drawing/2014/main" id="{F0376E29-4F7F-F34D-A85C-29842FC96721}"/>
              </a:ext>
            </a:extLst>
          </p:cNvPr>
          <p:cNvPicPr>
            <a:picLocks noChangeAspect="1"/>
          </p:cNvPicPr>
          <p:nvPr/>
        </p:nvPicPr>
        <p:blipFill rotWithShape="1">
          <a:blip r:embed="rId3"/>
          <a:srcRect l="20309" r="20494" b="7291"/>
          <a:stretch/>
        </p:blipFill>
        <p:spPr>
          <a:xfrm>
            <a:off x="-1" y="1723869"/>
            <a:ext cx="3057993" cy="26682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874058" y="430304"/>
            <a:ext cx="7172065" cy="1325562"/>
          </a:xfrm>
          <a:noFill/>
        </p:spPr>
        <p:txBody>
          <a:bodyPr/>
          <a:lstStyle/>
          <a:p>
            <a:pPr algn="l" eaLnBrk="1" hangingPunct="1"/>
            <a:r>
              <a:rPr lang="en-AU" altLang="en-US" dirty="0"/>
              <a:t>Procedural sedation safety</a:t>
            </a:r>
            <a:endParaRPr lang="en-US" altLang="en-US" dirty="0">
              <a:solidFill>
                <a:schemeClr val="tx1"/>
              </a:solidFill>
              <a:latin typeface="+mj-lt"/>
            </a:endParaRPr>
          </a:p>
        </p:txBody>
      </p:sp>
      <p:sp>
        <p:nvSpPr>
          <p:cNvPr id="7170" name="Rectangle 4"/>
          <p:cNvSpPr>
            <a:spLocks noGrp="1" noChangeArrowheads="1"/>
          </p:cNvSpPr>
          <p:nvPr>
            <p:ph idx="1"/>
          </p:nvPr>
        </p:nvSpPr>
        <p:spPr>
          <a:xfrm>
            <a:off x="900952" y="1702078"/>
            <a:ext cx="8121634" cy="5215915"/>
          </a:xfrm>
        </p:spPr>
        <p:txBody>
          <a:bodyPr>
            <a:noAutofit/>
          </a:bodyPr>
          <a:lstStyle/>
          <a:p>
            <a:pPr>
              <a:lnSpc>
                <a:spcPct val="90000"/>
              </a:lnSpc>
            </a:pPr>
            <a:r>
              <a:rPr lang="en-AU" altLang="en-US" sz="3000" b="1" dirty="0"/>
              <a:t>Appropriate</a:t>
            </a:r>
          </a:p>
          <a:p>
            <a:pPr marL="400050" lvl="1" indent="0">
              <a:lnSpc>
                <a:spcPct val="90000"/>
              </a:lnSpc>
            </a:pPr>
            <a:r>
              <a:rPr lang="en-AU" altLang="en-US" dirty="0"/>
              <a:t>Training</a:t>
            </a:r>
          </a:p>
          <a:p>
            <a:pPr marL="400050" lvl="1" indent="0">
              <a:lnSpc>
                <a:spcPct val="90000"/>
              </a:lnSpc>
            </a:pPr>
            <a:r>
              <a:rPr lang="en-AU" altLang="en-US" dirty="0"/>
              <a:t>Equipment, environment</a:t>
            </a:r>
          </a:p>
          <a:p>
            <a:pPr marL="400050" lvl="1" indent="0">
              <a:lnSpc>
                <a:spcPct val="90000"/>
              </a:lnSpc>
            </a:pPr>
            <a:r>
              <a:rPr lang="en-AU" altLang="en-US" dirty="0"/>
              <a:t>Personnel / assistance</a:t>
            </a:r>
          </a:p>
          <a:p>
            <a:pPr marL="0" indent="0">
              <a:lnSpc>
                <a:spcPct val="90000"/>
              </a:lnSpc>
            </a:pPr>
            <a:endParaRPr lang="en-AU" altLang="en-US" sz="3000" b="1" dirty="0"/>
          </a:p>
          <a:p>
            <a:pPr marL="0" indent="0">
              <a:lnSpc>
                <a:spcPct val="90000"/>
              </a:lnSpc>
            </a:pPr>
            <a:r>
              <a:rPr lang="en-AU" altLang="en-US" sz="3000" b="1" dirty="0"/>
              <a:t>Safety</a:t>
            </a:r>
          </a:p>
          <a:p>
            <a:pPr marL="400050" lvl="1" indent="0">
              <a:lnSpc>
                <a:spcPct val="90000"/>
              </a:lnSpc>
            </a:pPr>
            <a:r>
              <a:rPr lang="en-AU" altLang="en-US" dirty="0"/>
              <a:t>Drugs and dosing, monitoring</a:t>
            </a:r>
          </a:p>
          <a:p>
            <a:pPr marL="400050" lvl="1" indent="0">
              <a:lnSpc>
                <a:spcPct val="90000"/>
              </a:lnSpc>
            </a:pPr>
            <a:r>
              <a:rPr lang="en-AU" altLang="en-US" dirty="0"/>
              <a:t>Resuscitation equipment and medications</a:t>
            </a:r>
          </a:p>
          <a:p>
            <a:pPr eaLnBrk="1" hangingPunct="1">
              <a:lnSpc>
                <a:spcPct val="90000"/>
              </a:lnSpc>
              <a:buFontTx/>
              <a:buNone/>
            </a:pPr>
            <a:endParaRPr lang="en-US" altLang="en-US" sz="2400" dirty="0">
              <a:solidFill>
                <a:schemeClr val="tx1"/>
              </a:solidFill>
              <a:latin typeface="+mj-lt"/>
            </a:endParaRPr>
          </a:p>
        </p:txBody>
      </p:sp>
    </p:spTree>
    <p:extLst>
      <p:ext uri="{BB962C8B-B14F-4D97-AF65-F5344CB8AC3E}">
        <p14:creationId xmlns:p14="http://schemas.microsoft.com/office/powerpoint/2010/main" val="334880731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854343" y="360666"/>
            <a:ext cx="6560588" cy="1325562"/>
          </a:xfrm>
          <a:noFill/>
        </p:spPr>
        <p:txBody>
          <a:bodyPr/>
          <a:lstStyle/>
          <a:p>
            <a:r>
              <a:rPr lang="en-US" altLang="en-US" dirty="0">
                <a:solidFill>
                  <a:schemeClr val="tx1"/>
                </a:solidFill>
                <a:latin typeface="+mj-lt"/>
              </a:rPr>
              <a:t>Case </a:t>
            </a:r>
            <a:r>
              <a:rPr lang="en-AU" altLang="en-US" dirty="0">
                <a:solidFill>
                  <a:schemeClr val="tx1"/>
                </a:solidFill>
                <a:latin typeface="+mj-lt"/>
              </a:rPr>
              <a:t>3</a:t>
            </a:r>
            <a:endParaRPr lang="en-US" altLang="en-US" dirty="0">
              <a:solidFill>
                <a:schemeClr val="tx1"/>
              </a:solidFill>
              <a:latin typeface="+mj-lt"/>
            </a:endParaRPr>
          </a:p>
        </p:txBody>
      </p:sp>
      <p:sp>
        <p:nvSpPr>
          <p:cNvPr id="4098" name="Rectangle 4"/>
          <p:cNvSpPr>
            <a:spLocks noGrp="1" noChangeArrowheads="1"/>
          </p:cNvSpPr>
          <p:nvPr>
            <p:ph idx="1"/>
          </p:nvPr>
        </p:nvSpPr>
        <p:spPr>
          <a:xfrm>
            <a:off x="908132" y="1752066"/>
            <a:ext cx="7617304" cy="4703148"/>
          </a:xfrm>
        </p:spPr>
        <p:txBody>
          <a:bodyPr>
            <a:normAutofit fontScale="92500" lnSpcReduction="20000"/>
          </a:bodyPr>
          <a:lstStyle/>
          <a:p>
            <a:r>
              <a:rPr lang="en-AU" altLang="en-US" sz="3200" b="1" dirty="0"/>
              <a:t>Initial Information </a:t>
            </a:r>
          </a:p>
          <a:p>
            <a:pPr marL="0" indent="0">
              <a:lnSpc>
                <a:spcPct val="110000"/>
              </a:lnSpc>
            </a:pPr>
            <a:r>
              <a:rPr lang="en-AU" altLang="en-US" sz="2800" dirty="0"/>
              <a:t>A 12 year old girl pedestrian has been hit by a car. She is brought in by a paramedic crew with a cervical collar.  There is a box splint around her left leg.  She is screaming in pain. </a:t>
            </a:r>
          </a:p>
          <a:p>
            <a:endParaRPr lang="en-AU" altLang="en-US" sz="2000" dirty="0"/>
          </a:p>
          <a:p>
            <a:r>
              <a:rPr lang="en-AU" altLang="en-US" sz="3200" b="1" dirty="0"/>
              <a:t>Further information</a:t>
            </a:r>
          </a:p>
          <a:p>
            <a:pPr marL="0" indent="0"/>
            <a:r>
              <a:rPr lang="en-AU" altLang="en-US" sz="2800" dirty="0"/>
              <a:t>Initial assessment and management are carried out. There is considerable swelling mid left thigh and angulation of the femur.  She is still crying in pain and points to her left thigh. There are no other major injuries.</a:t>
            </a:r>
          </a:p>
          <a:p>
            <a:pPr marL="0" indent="0" eaLnBrk="1" hangingPunct="1"/>
            <a:endParaRPr lang="en-AU" altLang="en-US" sz="2600" dirty="0">
              <a:solidFill>
                <a:schemeClr val="tx1"/>
              </a:solidFill>
              <a:latin typeface="+mj-lt"/>
            </a:endParaRPr>
          </a:p>
          <a:p>
            <a:pPr eaLnBrk="1" hangingPunct="1">
              <a:buFontTx/>
              <a:buNone/>
            </a:pPr>
            <a:endParaRPr lang="en-AU" altLang="en-US" sz="2000" dirty="0">
              <a:solidFill>
                <a:schemeClr val="tx1"/>
              </a:solidFill>
              <a:latin typeface="+mj-lt"/>
            </a:endParaRPr>
          </a:p>
          <a:p>
            <a:pPr eaLnBrk="1" hangingPunct="1">
              <a:buFontTx/>
              <a:buNone/>
            </a:pPr>
            <a:endParaRPr lang="en-US" altLang="en-US" sz="2000" dirty="0">
              <a:solidFill>
                <a:schemeClr val="tx1"/>
              </a:solidFill>
              <a:latin typeface="+mj-lt"/>
            </a:endParaRPr>
          </a:p>
        </p:txBody>
      </p:sp>
      <p:pic>
        <p:nvPicPr>
          <p:cNvPr id="2" name="Picture 1" descr="car accident.jpg"/>
          <p:cNvPicPr>
            <a:picLocks noChangeAspect="1"/>
          </p:cNvPicPr>
          <p:nvPr/>
        </p:nvPicPr>
        <p:blipFill rotWithShape="1">
          <a:blip r:embed="rId3" cstate="screen">
            <a:extLst>
              <a:ext uri="{28A0092B-C50C-407E-A947-70E740481C1C}">
                <a14:useLocalDpi xmlns:a14="http://schemas.microsoft.com/office/drawing/2010/main"/>
              </a:ext>
            </a:extLst>
          </a:blip>
          <a:srcRect l="-4686" t="-4466"/>
          <a:stretch/>
        </p:blipFill>
        <p:spPr>
          <a:xfrm>
            <a:off x="5789054" y="196660"/>
            <a:ext cx="3169081" cy="1785249"/>
          </a:xfrm>
          <a:prstGeom prst="rect">
            <a:avLst/>
          </a:prstGeom>
        </p:spPr>
      </p:pic>
      <p:pic>
        <p:nvPicPr>
          <p:cNvPr id="5" name="Picture 4" descr="car accident.jpg"/>
          <p:cNvPicPr>
            <a:picLocks noChangeAspect="1"/>
          </p:cNvPicPr>
          <p:nvPr/>
        </p:nvPicPr>
        <p:blipFill rotWithShape="1">
          <a:blip r:embed="rId3" cstate="screen">
            <a:extLst>
              <a:ext uri="{28A0092B-C50C-407E-A947-70E740481C1C}">
                <a14:useLocalDpi xmlns:a14="http://schemas.microsoft.com/office/drawing/2010/main"/>
              </a:ext>
            </a:extLst>
          </a:blip>
          <a:srcRect l="-4686" t="-4466"/>
          <a:stretch/>
        </p:blipFill>
        <p:spPr>
          <a:xfrm>
            <a:off x="5261197" y="-117475"/>
            <a:ext cx="3996000" cy="2251081"/>
          </a:xfrm>
          <a:prstGeom prst="rect">
            <a:avLst/>
          </a:prstGeom>
        </p:spPr>
      </p:pic>
    </p:spTree>
    <p:extLst>
      <p:ext uri="{BB962C8B-B14F-4D97-AF65-F5344CB8AC3E}">
        <p14:creationId xmlns:p14="http://schemas.microsoft.com/office/powerpoint/2010/main" val="323806262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911685" y="510986"/>
            <a:ext cx="8082901" cy="1325562"/>
          </a:xfrm>
          <a:noFill/>
        </p:spPr>
        <p:txBody>
          <a:bodyPr>
            <a:normAutofit/>
          </a:bodyPr>
          <a:lstStyle/>
          <a:p>
            <a:pPr algn="l" eaLnBrk="1" hangingPunct="1"/>
            <a:r>
              <a:rPr lang="en-AU" altLang="en-US" sz="4800" dirty="0"/>
              <a:t>Splints</a:t>
            </a:r>
            <a:endParaRPr lang="en-US" altLang="en-US" sz="4800" dirty="0">
              <a:solidFill>
                <a:schemeClr val="tx1"/>
              </a:solidFill>
            </a:endParaRPr>
          </a:p>
        </p:txBody>
      </p:sp>
      <p:sp>
        <p:nvSpPr>
          <p:cNvPr id="7170" name="Rectangle 4"/>
          <p:cNvSpPr>
            <a:spLocks noGrp="1" noChangeArrowheads="1"/>
          </p:cNvSpPr>
          <p:nvPr>
            <p:ph idx="1"/>
          </p:nvPr>
        </p:nvSpPr>
        <p:spPr>
          <a:xfrm>
            <a:off x="938580" y="2431196"/>
            <a:ext cx="2890842" cy="1005262"/>
          </a:xfrm>
        </p:spPr>
        <p:txBody>
          <a:bodyPr>
            <a:noAutofit/>
          </a:bodyPr>
          <a:lstStyle/>
          <a:p>
            <a:pPr marL="0" indent="0" eaLnBrk="1" hangingPunct="1">
              <a:lnSpc>
                <a:spcPct val="90000"/>
              </a:lnSpc>
              <a:buNone/>
            </a:pPr>
            <a:r>
              <a:rPr lang="en-AU" altLang="en-US" sz="3600" dirty="0">
                <a:solidFill>
                  <a:schemeClr val="tx1"/>
                </a:solidFill>
                <a:latin typeface="+mj-lt"/>
              </a:rPr>
              <a:t>CT6 splint</a:t>
            </a:r>
          </a:p>
          <a:p>
            <a:pPr eaLnBrk="1" hangingPunct="1">
              <a:lnSpc>
                <a:spcPct val="90000"/>
              </a:lnSpc>
              <a:buFontTx/>
              <a:buNone/>
            </a:pPr>
            <a:endParaRPr lang="en-US" altLang="en-US" sz="2400" dirty="0">
              <a:solidFill>
                <a:schemeClr val="tx1"/>
              </a:solidFill>
              <a:latin typeface="+mj-lt"/>
            </a:endParaRPr>
          </a:p>
        </p:txBody>
      </p:sp>
      <p:pic>
        <p:nvPicPr>
          <p:cNvPr id="2" name="Picture 1"/>
          <p:cNvPicPr>
            <a:picLocks noChangeAspect="1"/>
          </p:cNvPicPr>
          <p:nvPr/>
        </p:nvPicPr>
        <p:blipFill>
          <a:blip r:embed="rId3"/>
          <a:stretch>
            <a:fillRect/>
          </a:stretch>
        </p:blipFill>
        <p:spPr>
          <a:xfrm>
            <a:off x="3963580" y="2027202"/>
            <a:ext cx="5180420" cy="5180420"/>
          </a:xfrm>
          <a:prstGeom prst="rect">
            <a:avLst/>
          </a:prstGeom>
        </p:spPr>
      </p:pic>
    </p:spTree>
    <p:extLst>
      <p:ext uri="{BB962C8B-B14F-4D97-AF65-F5344CB8AC3E}">
        <p14:creationId xmlns:p14="http://schemas.microsoft.com/office/powerpoint/2010/main" val="122132058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igure 22"/>
          <p:cNvPicPr>
            <a:picLocks noChangeAspect="1" noChangeArrowheads="1"/>
          </p:cNvPicPr>
          <p:nvPr/>
        </p:nvPicPr>
        <p:blipFill>
          <a:blip r:embed="rId3" cstate="print"/>
          <a:srcRect/>
          <a:stretch>
            <a:fillRect/>
          </a:stretch>
        </p:blipFill>
        <p:spPr bwMode="auto">
          <a:xfrm>
            <a:off x="268938" y="1521060"/>
            <a:ext cx="3125697" cy="2149315"/>
          </a:xfrm>
          <a:prstGeom prst="rect">
            <a:avLst/>
          </a:prstGeom>
          <a:noFill/>
          <a:ln w="9525">
            <a:noFill/>
            <a:miter lim="800000"/>
            <a:headEnd/>
            <a:tailEnd/>
          </a:ln>
        </p:spPr>
      </p:pic>
      <p:pic>
        <p:nvPicPr>
          <p:cNvPr id="8196" name="Picture 3" descr="9101 APLS Final Logo-MEDIUM.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0353" y="44450"/>
            <a:ext cx="1454897" cy="842963"/>
          </a:xfrm>
          <a:prstGeom prst="rect">
            <a:avLst/>
          </a:prstGeom>
          <a:noFill/>
          <a:ln w="9525">
            <a:noFill/>
            <a:miter lim="800000"/>
            <a:headEnd/>
            <a:tailEnd/>
          </a:ln>
        </p:spPr>
      </p:pic>
      <p:sp>
        <p:nvSpPr>
          <p:cNvPr id="6" name="Rounded Rectangle 5"/>
          <p:cNvSpPr/>
          <p:nvPr/>
        </p:nvSpPr>
        <p:spPr>
          <a:xfrm>
            <a:off x="1831786" y="3002234"/>
            <a:ext cx="803062" cy="582705"/>
          </a:xfrm>
          <a:prstGeom prst="round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6">
            <a:extLst>
              <a:ext uri="{FF2B5EF4-FFF2-40B4-BE49-F238E27FC236}">
                <a16:creationId xmlns:a16="http://schemas.microsoft.com/office/drawing/2014/main" id="{0868F049-180F-40DF-A4A6-31E784C2E515}"/>
              </a:ext>
            </a:extLst>
          </p:cNvPr>
          <p:cNvSpPr txBox="1">
            <a:spLocks noChangeArrowheads="1"/>
          </p:cNvSpPr>
          <p:nvPr/>
        </p:nvSpPr>
        <p:spPr>
          <a:xfrm>
            <a:off x="835714" y="515840"/>
            <a:ext cx="6206480" cy="84296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4800" dirty="0"/>
              <a:t>Fascia iliaca block</a:t>
            </a:r>
          </a:p>
        </p:txBody>
      </p:sp>
      <p:pic>
        <p:nvPicPr>
          <p:cNvPr id="10" name="Picture 8" descr="Figure 22.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126" y="3488917"/>
            <a:ext cx="3444941" cy="3260345"/>
          </a:xfrm>
          <a:prstGeom prst="rect">
            <a:avLst/>
          </a:prstGeom>
          <a:noFill/>
          <a:ln w="9525">
            <a:noFill/>
            <a:miter lim="800000"/>
            <a:headEnd/>
            <a:tailEnd/>
          </a:ln>
        </p:spPr>
      </p:pic>
      <p:sp>
        <p:nvSpPr>
          <p:cNvPr id="11" name="Rectangle 4"/>
          <p:cNvSpPr txBox="1">
            <a:spLocks noChangeArrowheads="1"/>
          </p:cNvSpPr>
          <p:nvPr/>
        </p:nvSpPr>
        <p:spPr bwMode="auto">
          <a:xfrm>
            <a:off x="3750235" y="4945528"/>
            <a:ext cx="4303059" cy="1744107"/>
          </a:xfrm>
          <a:prstGeom prst="rect">
            <a:avLst/>
          </a:prstGeom>
          <a:noFill/>
          <a:ln w="9525">
            <a:noFill/>
            <a:miter lim="800000"/>
            <a:headEnd/>
            <a:tailEnd/>
          </a:ln>
        </p:spPr>
        <p:txBody>
          <a:bodyPr/>
          <a:lstStyle/>
          <a:p>
            <a:pPr marL="342900" indent="-342900" eaLnBrk="1" hangingPunct="1">
              <a:spcBef>
                <a:spcPct val="20000"/>
              </a:spcBef>
              <a:buFont typeface="Wingdings 3" pitchFamily="18" charset="2"/>
              <a:buNone/>
              <a:defRPr/>
            </a:pPr>
            <a:r>
              <a:rPr lang="en-AU" sz="3600" kern="0" dirty="0">
                <a:solidFill>
                  <a:srgbClr val="060606"/>
                </a:solidFill>
                <a:latin typeface="+mj-lt"/>
              </a:rPr>
              <a:t>Femoral Nerve Block</a:t>
            </a:r>
          </a:p>
          <a:p>
            <a:pPr marL="342900" indent="-342900" eaLnBrk="1" hangingPunct="1">
              <a:spcBef>
                <a:spcPct val="20000"/>
              </a:spcBef>
              <a:buFont typeface="Wingdings 3" pitchFamily="18" charset="2"/>
              <a:buNone/>
              <a:defRPr/>
            </a:pPr>
            <a:r>
              <a:rPr lang="en-AU" sz="3600" kern="0" dirty="0">
                <a:solidFill>
                  <a:srgbClr val="060606"/>
                </a:solidFill>
                <a:latin typeface="+mj-lt"/>
              </a:rPr>
              <a:t>Ultrasound Guided</a:t>
            </a:r>
          </a:p>
        </p:txBody>
      </p:sp>
      <p:pic>
        <p:nvPicPr>
          <p:cNvPr id="2" name="Picture 1">
            <a:extLst>
              <a:ext uri="{FF2B5EF4-FFF2-40B4-BE49-F238E27FC236}">
                <a16:creationId xmlns:a16="http://schemas.microsoft.com/office/drawing/2014/main" id="{70313248-BE8E-4531-B35A-4D7ED694D660}"/>
              </a:ext>
            </a:extLst>
          </p:cNvPr>
          <p:cNvPicPr>
            <a:picLocks noChangeAspect="1"/>
          </p:cNvPicPr>
          <p:nvPr/>
        </p:nvPicPr>
        <p:blipFill>
          <a:blip r:embed="rId6"/>
          <a:stretch>
            <a:fillRect/>
          </a:stretch>
        </p:blipFill>
        <p:spPr>
          <a:xfrm>
            <a:off x="4258829" y="1521061"/>
            <a:ext cx="4036109" cy="3364840"/>
          </a:xfrm>
          <a:prstGeom prst="rect">
            <a:avLst/>
          </a:prstGeom>
        </p:spPr>
      </p:pic>
    </p:spTree>
    <p:extLst>
      <p:ext uri="{BB962C8B-B14F-4D97-AF65-F5344CB8AC3E}">
        <p14:creationId xmlns:p14="http://schemas.microsoft.com/office/powerpoint/2010/main" val="82960659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900952" y="394249"/>
            <a:ext cx="6837821" cy="1325562"/>
          </a:xfrm>
          <a:noFill/>
        </p:spPr>
        <p:txBody>
          <a:bodyPr/>
          <a:lstStyle/>
          <a:p>
            <a:r>
              <a:rPr lang="en-AU" altLang="en-US" dirty="0"/>
              <a:t>Nerve block safety</a:t>
            </a:r>
            <a:endParaRPr lang="en-US" altLang="en-US" dirty="0">
              <a:solidFill>
                <a:schemeClr val="tx1"/>
              </a:solidFill>
              <a:latin typeface="+mj-lt"/>
            </a:endParaRPr>
          </a:p>
        </p:txBody>
      </p:sp>
      <p:sp>
        <p:nvSpPr>
          <p:cNvPr id="7170" name="Rectangle 4"/>
          <p:cNvSpPr>
            <a:spLocks noGrp="1" noChangeArrowheads="1"/>
          </p:cNvSpPr>
          <p:nvPr>
            <p:ph idx="1"/>
          </p:nvPr>
        </p:nvSpPr>
        <p:spPr>
          <a:xfrm>
            <a:off x="921244" y="1612235"/>
            <a:ext cx="8330332" cy="5512401"/>
          </a:xfrm>
        </p:spPr>
        <p:txBody>
          <a:bodyPr>
            <a:noAutofit/>
          </a:bodyPr>
          <a:lstStyle/>
          <a:p>
            <a:pPr eaLnBrk="1" hangingPunct="1">
              <a:lnSpc>
                <a:spcPct val="90000"/>
              </a:lnSpc>
              <a:buFont typeface="Wingdings 3" pitchFamily="18" charset="2"/>
              <a:buNone/>
            </a:pPr>
            <a:r>
              <a:rPr lang="en-AU" altLang="en-US" sz="3200" b="1" dirty="0">
                <a:solidFill>
                  <a:schemeClr val="tx1"/>
                </a:solidFill>
                <a:latin typeface="+mj-lt"/>
              </a:rPr>
              <a:t>Appropriate</a:t>
            </a:r>
          </a:p>
          <a:p>
            <a:pPr marL="400050" lvl="1" indent="0">
              <a:lnSpc>
                <a:spcPct val="90000"/>
              </a:lnSpc>
            </a:pPr>
            <a:r>
              <a:rPr lang="en-AU" altLang="en-US" dirty="0">
                <a:latin typeface="+mj-lt"/>
              </a:rPr>
              <a:t>Training</a:t>
            </a:r>
          </a:p>
          <a:p>
            <a:pPr marL="400050" lvl="1" indent="0">
              <a:lnSpc>
                <a:spcPct val="90000"/>
              </a:lnSpc>
            </a:pPr>
            <a:r>
              <a:rPr lang="en-AU" altLang="en-US" dirty="0">
                <a:latin typeface="+mj-lt"/>
              </a:rPr>
              <a:t>Equipment, environment</a:t>
            </a:r>
          </a:p>
          <a:p>
            <a:pPr marL="400050" lvl="1" indent="0">
              <a:lnSpc>
                <a:spcPct val="90000"/>
              </a:lnSpc>
            </a:pPr>
            <a:r>
              <a:rPr lang="en-AU" altLang="en-US" dirty="0">
                <a:latin typeface="+mj-lt"/>
              </a:rPr>
              <a:t>Personnel / assistance</a:t>
            </a:r>
            <a:endParaRPr lang="en-AU" altLang="en-US" sz="3200" dirty="0">
              <a:solidFill>
                <a:schemeClr val="tx1"/>
              </a:solidFill>
              <a:latin typeface="+mj-lt"/>
            </a:endParaRPr>
          </a:p>
          <a:p>
            <a:pPr marL="0" indent="0" eaLnBrk="1" hangingPunct="1">
              <a:lnSpc>
                <a:spcPct val="90000"/>
              </a:lnSpc>
            </a:pPr>
            <a:r>
              <a:rPr lang="en-AU" altLang="en-US" sz="3200" b="1" dirty="0">
                <a:solidFill>
                  <a:schemeClr val="tx1"/>
                </a:solidFill>
                <a:latin typeface="+mj-lt"/>
              </a:rPr>
              <a:t>Safety</a:t>
            </a:r>
          </a:p>
          <a:p>
            <a:pPr marL="400050" lvl="1" indent="0">
              <a:lnSpc>
                <a:spcPct val="90000"/>
              </a:lnSpc>
            </a:pPr>
            <a:r>
              <a:rPr lang="en-AU" altLang="en-US" dirty="0">
                <a:solidFill>
                  <a:schemeClr val="tx1"/>
                </a:solidFill>
                <a:latin typeface="+mj-lt"/>
              </a:rPr>
              <a:t>Ultrasound guidance</a:t>
            </a:r>
          </a:p>
          <a:p>
            <a:pPr marL="400050" lvl="1" indent="0">
              <a:lnSpc>
                <a:spcPct val="90000"/>
              </a:lnSpc>
            </a:pPr>
            <a:r>
              <a:rPr lang="en-AU" altLang="en-US" dirty="0">
                <a:latin typeface="+mj-lt"/>
              </a:rPr>
              <a:t>Drugs and dosing, monitoring</a:t>
            </a:r>
          </a:p>
          <a:p>
            <a:pPr marL="400050" lvl="1" indent="0">
              <a:lnSpc>
                <a:spcPct val="90000"/>
              </a:lnSpc>
            </a:pPr>
            <a:r>
              <a:rPr lang="en-AU" altLang="en-US" dirty="0">
                <a:latin typeface="+mj-lt"/>
              </a:rPr>
              <a:t>Resuscitation equipment and medications</a:t>
            </a:r>
          </a:p>
          <a:p>
            <a:pPr marL="400050" lvl="1" indent="0">
              <a:lnSpc>
                <a:spcPct val="90000"/>
              </a:lnSpc>
            </a:pPr>
            <a:r>
              <a:rPr lang="en-AU" altLang="en-US" dirty="0">
                <a:solidFill>
                  <a:schemeClr val="tx1"/>
                </a:solidFill>
                <a:latin typeface="+mj-lt"/>
              </a:rPr>
              <a:t>Block 'time-out'</a:t>
            </a:r>
          </a:p>
          <a:p>
            <a:pPr eaLnBrk="1" hangingPunct="1">
              <a:lnSpc>
                <a:spcPct val="90000"/>
              </a:lnSpc>
              <a:buFontTx/>
              <a:buChar char="-"/>
            </a:pPr>
            <a:endParaRPr lang="en-AU" altLang="en-US" sz="2400" dirty="0">
              <a:solidFill>
                <a:schemeClr val="tx1"/>
              </a:solidFill>
              <a:latin typeface="+mj-lt"/>
            </a:endParaRPr>
          </a:p>
          <a:p>
            <a:pPr eaLnBrk="1" hangingPunct="1">
              <a:lnSpc>
                <a:spcPct val="90000"/>
              </a:lnSpc>
              <a:buFontTx/>
              <a:buNone/>
            </a:pPr>
            <a:endParaRPr lang="en-US" altLang="en-US" sz="2400" dirty="0">
              <a:solidFill>
                <a:schemeClr val="tx1"/>
              </a:solidFill>
              <a:latin typeface="+mj-lt"/>
            </a:endParaRPr>
          </a:p>
        </p:txBody>
      </p:sp>
    </p:spTree>
    <p:extLst>
      <p:ext uri="{BB962C8B-B14F-4D97-AF65-F5344CB8AC3E}">
        <p14:creationId xmlns:p14="http://schemas.microsoft.com/office/powerpoint/2010/main" val="127636134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793376" y="166024"/>
            <a:ext cx="6841884" cy="1325562"/>
          </a:xfrm>
          <a:noFill/>
        </p:spPr>
        <p:txBody>
          <a:bodyPr>
            <a:normAutofit/>
          </a:bodyPr>
          <a:lstStyle/>
          <a:p>
            <a:pPr algn="l"/>
            <a:r>
              <a:rPr lang="en-US" altLang="en-US" sz="4800" dirty="0"/>
              <a:t>Case </a:t>
            </a:r>
            <a:r>
              <a:rPr lang="en-AU" altLang="en-US" sz="4800" dirty="0"/>
              <a:t>4</a:t>
            </a:r>
            <a:endParaRPr lang="en-US" altLang="en-US" sz="4800" dirty="0">
              <a:solidFill>
                <a:schemeClr val="tx1"/>
              </a:solidFill>
            </a:endParaRPr>
          </a:p>
        </p:txBody>
      </p:sp>
      <p:sp>
        <p:nvSpPr>
          <p:cNvPr id="6146" name="Rectangle 4"/>
          <p:cNvSpPr>
            <a:spLocks noGrp="1" noChangeArrowheads="1"/>
          </p:cNvSpPr>
          <p:nvPr>
            <p:ph idx="1"/>
          </p:nvPr>
        </p:nvSpPr>
        <p:spPr>
          <a:xfrm>
            <a:off x="918020" y="1632112"/>
            <a:ext cx="7392262" cy="5332530"/>
          </a:xfrm>
        </p:spPr>
        <p:txBody>
          <a:bodyPr>
            <a:noAutofit/>
          </a:bodyPr>
          <a:lstStyle/>
          <a:p>
            <a:pPr eaLnBrk="1" hangingPunct="1">
              <a:buFont typeface="Wingdings 3" pitchFamily="18" charset="2"/>
              <a:buNone/>
            </a:pPr>
            <a:r>
              <a:rPr lang="en-AU" altLang="en-US" sz="3200" b="1" dirty="0">
                <a:solidFill>
                  <a:schemeClr val="tx1"/>
                </a:solidFill>
                <a:latin typeface="+mj-lt"/>
              </a:rPr>
              <a:t>Initial Information </a:t>
            </a:r>
          </a:p>
          <a:p>
            <a:pPr marL="0" indent="0">
              <a:buNone/>
            </a:pPr>
            <a:r>
              <a:rPr lang="en-US" altLang="en-US" sz="2400" dirty="0"/>
              <a:t>A 9 year old boy is brought in to the ED by his mother. Vomiting at school now complaining of severe headache. He indicates his pain is at the top of the pain ladder, </a:t>
            </a:r>
            <a:r>
              <a:rPr lang="ja-JP" altLang="en-US" sz="2400"/>
              <a:t>“</a:t>
            </a:r>
            <a:r>
              <a:rPr lang="en-US" altLang="ja-JP" sz="2400" dirty="0"/>
              <a:t>worst ever</a:t>
            </a:r>
            <a:r>
              <a:rPr lang="ja-JP" altLang="en-US" sz="2400"/>
              <a:t>”</a:t>
            </a:r>
            <a:r>
              <a:rPr lang="en-US" altLang="ja-JP" sz="2400" dirty="0"/>
              <a:t>.</a:t>
            </a:r>
          </a:p>
          <a:p>
            <a:pPr marL="0" indent="0">
              <a:buNone/>
            </a:pPr>
            <a:endParaRPr lang="en-AU" altLang="en-US" sz="3200" b="1" dirty="0"/>
          </a:p>
          <a:p>
            <a:pPr marL="0" indent="0">
              <a:buNone/>
            </a:pPr>
            <a:r>
              <a:rPr lang="en-AU" altLang="en-US" sz="3200" b="1" dirty="0"/>
              <a:t>Further information</a:t>
            </a:r>
          </a:p>
          <a:p>
            <a:pPr marL="0" indent="0">
              <a:buNone/>
            </a:pPr>
            <a:r>
              <a:rPr lang="en-US" altLang="en-US" sz="2400" dirty="0"/>
              <a:t>You notice that the boy is able to walk normally and is interested in surroundings. He starts playing a computer game and eating. He says the pain is still “terrible”.</a:t>
            </a:r>
            <a:endParaRPr lang="en-AU" altLang="en-US" sz="2400" b="1" dirty="0">
              <a:solidFill>
                <a:schemeClr val="tx1"/>
              </a:solidFill>
              <a:latin typeface="+mj-lt"/>
            </a:endParaRPr>
          </a:p>
        </p:txBody>
      </p:sp>
      <p:pic>
        <p:nvPicPr>
          <p:cNvPr id="5" name="Picture 4" descr="ChildHeadache1_defaul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02544" y="-11019"/>
            <a:ext cx="3270936" cy="2048400"/>
          </a:xfrm>
          <a:prstGeom prst="rect">
            <a:avLst/>
          </a:prstGeom>
        </p:spPr>
      </p:pic>
    </p:spTree>
    <p:extLst>
      <p:ext uri="{BB962C8B-B14F-4D97-AF65-F5344CB8AC3E}">
        <p14:creationId xmlns:p14="http://schemas.microsoft.com/office/powerpoint/2010/main" val="121579335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animEffect transition="in" filter="fade">
                                      <p:cBhvr>
                                        <p:cTn id="17" dur="500"/>
                                        <p:tgtEl>
                                          <p:spTgt spid="61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6">
                                            <p:txEl>
                                              <p:pRg st="4" end="4"/>
                                            </p:txEl>
                                          </p:spTgt>
                                        </p:tgtEl>
                                        <p:attrNameLst>
                                          <p:attrName>style.visibility</p:attrName>
                                        </p:attrNameLst>
                                      </p:cBhvr>
                                      <p:to>
                                        <p:strVal val="visible"/>
                                      </p:to>
                                    </p:set>
                                    <p:animEffect transition="in" filter="fade">
                                      <p:cBhvr>
                                        <p:cTn id="22"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extLst>
      <p:ext uri="{BB962C8B-B14F-4D97-AF65-F5344CB8AC3E}">
        <p14:creationId xmlns:p14="http://schemas.microsoft.com/office/powerpoint/2010/main" val="1531611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a:noFill/>
        </p:spPr>
        <p:txBody>
          <a:bodyPr/>
          <a:lstStyle/>
          <a:p>
            <a:pPr algn="l" eaLnBrk="1" hangingPunct="1"/>
            <a:r>
              <a:rPr lang="en-US" altLang="en-US" dirty="0">
                <a:solidFill>
                  <a:schemeClr val="tx1"/>
                </a:solidFill>
                <a:latin typeface="+mj-lt"/>
              </a:rPr>
              <a:t>Summary</a:t>
            </a:r>
          </a:p>
        </p:txBody>
      </p:sp>
      <p:sp>
        <p:nvSpPr>
          <p:cNvPr id="8" name="Rectangle 4">
            <a:extLst>
              <a:ext uri="{FF2B5EF4-FFF2-40B4-BE49-F238E27FC236}">
                <a16:creationId xmlns:a16="http://schemas.microsoft.com/office/drawing/2014/main" id="{B7938787-EB01-40B1-9650-0DCEC782EA23}"/>
              </a:ext>
            </a:extLst>
          </p:cNvPr>
          <p:cNvSpPr>
            <a:spLocks noGrp="1" noChangeArrowheads="1"/>
          </p:cNvSpPr>
          <p:nvPr>
            <p:ph idx="1"/>
          </p:nvPr>
        </p:nvSpPr>
        <p:spPr>
          <a:xfrm>
            <a:off x="828292" y="1918997"/>
            <a:ext cx="7858508" cy="4207166"/>
          </a:xfrm>
        </p:spPr>
        <p:txBody>
          <a:bodyPr>
            <a:normAutofit lnSpcReduction="10000"/>
          </a:bodyPr>
          <a:lstStyle/>
          <a:p>
            <a:pPr marL="0" indent="0" eaLnBrk="1" hangingPunct="1"/>
            <a:r>
              <a:rPr lang="en-AU" altLang="en-US" sz="3000" dirty="0">
                <a:latin typeface="+mj-lt"/>
              </a:rPr>
              <a:t>Use age appropriate assessment tools, clinical signs and family advice to assess pain</a:t>
            </a:r>
          </a:p>
          <a:p>
            <a:pPr marL="0" indent="0" eaLnBrk="1" hangingPunct="1"/>
            <a:endParaRPr lang="en-AU" altLang="en-US" sz="3000" dirty="0">
              <a:latin typeface="+mj-lt"/>
            </a:endParaRPr>
          </a:p>
          <a:p>
            <a:pPr marL="0" indent="0" eaLnBrk="1" hangingPunct="1"/>
            <a:r>
              <a:rPr lang="en-AU" altLang="en-US" sz="3000" dirty="0">
                <a:latin typeface="+mj-lt"/>
              </a:rPr>
              <a:t>Apply the principles of pain management and multi-modal analgesia to provide optimal pain relief</a:t>
            </a:r>
          </a:p>
          <a:p>
            <a:pPr marL="0" indent="0" eaLnBrk="1" hangingPunct="1"/>
            <a:endParaRPr lang="en-AU" altLang="en-US" sz="3000" dirty="0">
              <a:latin typeface="+mj-lt"/>
            </a:endParaRPr>
          </a:p>
          <a:p>
            <a:pPr marL="0" indent="0" eaLnBrk="1" hangingPunct="1"/>
            <a:r>
              <a:rPr lang="en-AU" altLang="en-US" sz="3000" dirty="0">
                <a:latin typeface="+mj-lt"/>
              </a:rPr>
              <a:t>Safely manage pain and seek resources if required</a:t>
            </a:r>
          </a:p>
        </p:txBody>
      </p:sp>
    </p:spTree>
    <p:extLst>
      <p:ext uri="{BB962C8B-B14F-4D97-AF65-F5344CB8AC3E}">
        <p14:creationId xmlns:p14="http://schemas.microsoft.com/office/powerpoint/2010/main" val="289085912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title"/>
          </p:nvPr>
        </p:nvSpPr>
        <p:spPr>
          <a:xfrm>
            <a:off x="828292" y="426504"/>
            <a:ext cx="6709166" cy="1325562"/>
          </a:xfrm>
          <a:noFill/>
        </p:spPr>
        <p:txBody>
          <a:bodyPr/>
          <a:lstStyle/>
          <a:p>
            <a:pPr algn="l" eaLnBrk="1" hangingPunct="1"/>
            <a:r>
              <a:rPr lang="en-US" altLang="en-US" dirty="0">
                <a:solidFill>
                  <a:schemeClr val="tx1"/>
                </a:solidFill>
                <a:latin typeface="+mj-lt"/>
              </a:rPr>
              <a:t>Objectives</a:t>
            </a:r>
          </a:p>
        </p:txBody>
      </p:sp>
      <p:sp>
        <p:nvSpPr>
          <p:cNvPr id="3074" name="Rectangle 4"/>
          <p:cNvSpPr>
            <a:spLocks noGrp="1" noChangeArrowheads="1"/>
          </p:cNvSpPr>
          <p:nvPr>
            <p:ph idx="1"/>
          </p:nvPr>
        </p:nvSpPr>
        <p:spPr/>
        <p:txBody>
          <a:bodyPr>
            <a:normAutofit fontScale="92500" lnSpcReduction="20000"/>
          </a:bodyPr>
          <a:lstStyle/>
          <a:p>
            <a:pPr>
              <a:buFontTx/>
              <a:buNone/>
            </a:pPr>
            <a:r>
              <a:rPr lang="en-US" altLang="en-US" sz="3200" dirty="0">
                <a:solidFill>
                  <a:schemeClr val="tx1"/>
                </a:solidFill>
                <a:latin typeface="+mj-lt"/>
              </a:rPr>
              <a:t>On completing this workshop, you will be able to:</a:t>
            </a:r>
          </a:p>
          <a:p>
            <a:pPr>
              <a:buFontTx/>
              <a:buNone/>
            </a:pPr>
            <a:endParaRPr lang="en-US" altLang="en-US" sz="3200" dirty="0">
              <a:solidFill>
                <a:schemeClr val="tx1"/>
              </a:solidFill>
              <a:latin typeface="+mj-lt"/>
            </a:endParaRPr>
          </a:p>
          <a:p>
            <a:pPr marL="400050" lvl="1" indent="0">
              <a:buClr>
                <a:schemeClr val="tx1">
                  <a:lumMod val="50000"/>
                  <a:lumOff val="50000"/>
                </a:schemeClr>
              </a:buClr>
            </a:pPr>
            <a:r>
              <a:rPr lang="en-AU" altLang="en-US" dirty="0">
                <a:solidFill>
                  <a:schemeClr val="tx1"/>
                </a:solidFill>
                <a:latin typeface="+mj-lt"/>
              </a:rPr>
              <a:t>Understand the assessment of children’s pain</a:t>
            </a:r>
          </a:p>
          <a:p>
            <a:pPr marL="400050" lvl="1" indent="0">
              <a:buClr>
                <a:schemeClr val="tx1">
                  <a:lumMod val="50000"/>
                  <a:lumOff val="50000"/>
                </a:schemeClr>
              </a:buClr>
            </a:pPr>
            <a:endParaRPr lang="en-AU" altLang="en-US" dirty="0">
              <a:solidFill>
                <a:schemeClr val="tx1"/>
              </a:solidFill>
              <a:latin typeface="+mj-lt"/>
            </a:endParaRPr>
          </a:p>
          <a:p>
            <a:pPr marL="400050" lvl="1" indent="0">
              <a:buClr>
                <a:schemeClr val="tx1">
                  <a:lumMod val="50000"/>
                  <a:lumOff val="50000"/>
                </a:schemeClr>
              </a:buClr>
            </a:pPr>
            <a:r>
              <a:rPr lang="en-AU" altLang="en-US" dirty="0">
                <a:solidFill>
                  <a:schemeClr val="tx1"/>
                </a:solidFill>
                <a:latin typeface="+mj-lt"/>
              </a:rPr>
              <a:t>Understand the principles of pain management</a:t>
            </a:r>
          </a:p>
          <a:p>
            <a:pPr marL="400050" lvl="1" indent="0">
              <a:buClr>
                <a:schemeClr val="tx1">
                  <a:lumMod val="50000"/>
                  <a:lumOff val="50000"/>
                </a:schemeClr>
              </a:buClr>
            </a:pPr>
            <a:endParaRPr lang="en-AU" altLang="en-US" dirty="0">
              <a:latin typeface="+mj-lt"/>
            </a:endParaRPr>
          </a:p>
          <a:p>
            <a:pPr marL="400050" lvl="1" indent="0">
              <a:buClr>
                <a:schemeClr val="tx1">
                  <a:lumMod val="50000"/>
                  <a:lumOff val="50000"/>
                </a:schemeClr>
              </a:buClr>
            </a:pPr>
            <a:r>
              <a:rPr lang="en-AU" altLang="en-US" dirty="0">
                <a:solidFill>
                  <a:schemeClr val="tx1"/>
                </a:solidFill>
                <a:latin typeface="+mj-lt"/>
              </a:rPr>
              <a:t>Appreciate safety aspects of acute pain management</a:t>
            </a:r>
          </a:p>
          <a:p>
            <a:pPr marL="0" indent="0" eaLnBrk="1" hangingPunct="1"/>
            <a:endParaRPr lang="en-AU" alt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a:xfrm>
            <a:off x="936374" y="552935"/>
            <a:ext cx="6709166" cy="1196196"/>
          </a:xfrm>
          <a:noFill/>
        </p:spPr>
        <p:txBody>
          <a:bodyPr/>
          <a:lstStyle/>
          <a:p>
            <a:pPr algn="l" eaLnBrk="1" hangingPunct="1"/>
            <a:r>
              <a:rPr lang="en-US" altLang="en-US" dirty="0">
                <a:solidFill>
                  <a:schemeClr val="tx1"/>
                </a:solidFill>
                <a:latin typeface="+mj-lt"/>
              </a:rPr>
              <a:t>Case </a:t>
            </a:r>
            <a:r>
              <a:rPr lang="en-AU" altLang="en-US" dirty="0">
                <a:solidFill>
                  <a:schemeClr val="tx1"/>
                </a:solidFill>
                <a:latin typeface="+mj-lt"/>
              </a:rPr>
              <a:t>1</a:t>
            </a:r>
            <a:endParaRPr lang="en-US" altLang="en-US" dirty="0">
              <a:solidFill>
                <a:schemeClr val="tx1"/>
              </a:solidFill>
              <a:latin typeface="+mj-lt"/>
            </a:endParaRPr>
          </a:p>
        </p:txBody>
      </p:sp>
      <p:sp>
        <p:nvSpPr>
          <p:cNvPr id="5122" name="Rectangle 4"/>
          <p:cNvSpPr>
            <a:spLocks noGrp="1" noChangeArrowheads="1"/>
          </p:cNvSpPr>
          <p:nvPr>
            <p:ph idx="1"/>
          </p:nvPr>
        </p:nvSpPr>
        <p:spPr>
          <a:xfrm>
            <a:off x="909480" y="1616931"/>
            <a:ext cx="7884896" cy="4924546"/>
          </a:xfrm>
          <a:solidFill>
            <a:schemeClr val="bg1"/>
          </a:solidFill>
        </p:spPr>
        <p:txBody>
          <a:bodyPr>
            <a:noAutofit/>
          </a:bodyPr>
          <a:lstStyle/>
          <a:p>
            <a:pPr eaLnBrk="1" hangingPunct="1">
              <a:spcAft>
                <a:spcPts val="600"/>
              </a:spcAft>
              <a:buFont typeface="Wingdings 3" pitchFamily="18" charset="2"/>
              <a:buNone/>
            </a:pPr>
            <a:r>
              <a:rPr lang="en-AU" altLang="en-US" sz="3200" b="1" dirty="0">
                <a:solidFill>
                  <a:schemeClr val="tx1"/>
                </a:solidFill>
                <a:latin typeface="+mj-lt"/>
              </a:rPr>
              <a:t>Initial Information </a:t>
            </a:r>
          </a:p>
          <a:p>
            <a:pPr marL="0" indent="0" eaLnBrk="1" hangingPunct="1"/>
            <a:r>
              <a:rPr lang="en-AU" altLang="en-US" sz="2400" dirty="0">
                <a:latin typeface="+mj-lt"/>
              </a:rPr>
              <a:t>6 y.o boy b</a:t>
            </a:r>
            <a:r>
              <a:rPr lang="en-AU" altLang="en-US" sz="2400" dirty="0">
                <a:solidFill>
                  <a:schemeClr val="tx1"/>
                </a:solidFill>
                <a:latin typeface="+mj-lt"/>
              </a:rPr>
              <a:t>rought to ED by </a:t>
            </a:r>
            <a:r>
              <a:rPr lang="en-AU" altLang="en-US" sz="2400" dirty="0">
                <a:latin typeface="+mj-lt"/>
              </a:rPr>
              <a:t>Mum</a:t>
            </a:r>
            <a:r>
              <a:rPr lang="en-AU" altLang="en-US" sz="2400" dirty="0">
                <a:solidFill>
                  <a:schemeClr val="tx1"/>
                </a:solidFill>
                <a:latin typeface="+mj-lt"/>
              </a:rPr>
              <a:t> complaining of abdominal pain. </a:t>
            </a:r>
            <a:r>
              <a:rPr lang="en-AU" altLang="en-US" sz="2400" dirty="0">
                <a:latin typeface="+mj-lt"/>
              </a:rPr>
              <a:t>Initially dull pain at belly button, now localised to right iliac fossa. M</a:t>
            </a:r>
            <a:r>
              <a:rPr lang="en-AU" altLang="en-US" sz="2400" dirty="0">
                <a:solidFill>
                  <a:schemeClr val="tx1"/>
                </a:solidFill>
                <a:latin typeface="+mj-lt"/>
              </a:rPr>
              <a:t>ild fever, anorexia, </a:t>
            </a:r>
            <a:r>
              <a:rPr lang="en-AU" altLang="en-US" sz="2400" dirty="0">
                <a:latin typeface="+mj-lt"/>
              </a:rPr>
              <a:t>one episode of vomiting, loose bowels </a:t>
            </a:r>
          </a:p>
          <a:p>
            <a:pPr marL="0" indent="0" eaLnBrk="1" hangingPunct="1">
              <a:spcAft>
                <a:spcPts val="600"/>
              </a:spcAft>
            </a:pPr>
            <a:r>
              <a:rPr lang="en-AU" altLang="en-US" sz="3200" b="1" dirty="0">
                <a:latin typeface="+mj-lt"/>
              </a:rPr>
              <a:t>Further information</a:t>
            </a:r>
          </a:p>
          <a:p>
            <a:pPr marL="0" indent="0" eaLnBrk="1" hangingPunct="1"/>
            <a:r>
              <a:rPr lang="en-AU" altLang="en-US" sz="2400" dirty="0">
                <a:latin typeface="+mj-lt"/>
              </a:rPr>
              <a:t>W</a:t>
            </a:r>
            <a:r>
              <a:rPr lang="en-AU" altLang="en-US" sz="2400" dirty="0">
                <a:solidFill>
                  <a:schemeClr val="tx1"/>
                </a:solidFill>
                <a:latin typeface="+mj-lt"/>
              </a:rPr>
              <a:t>orking diagnosis of acute appendicitis. </a:t>
            </a:r>
            <a:r>
              <a:rPr lang="en-AU" altLang="en-US" sz="2400" dirty="0">
                <a:latin typeface="+mj-lt"/>
              </a:rPr>
              <a:t>Referred to surgical team who are unable to attend as busy in theatre</a:t>
            </a:r>
          </a:p>
          <a:p>
            <a:pPr marL="0" indent="0" eaLnBrk="1" hangingPunct="1">
              <a:spcAft>
                <a:spcPts val="600"/>
              </a:spcAft>
            </a:pPr>
            <a:r>
              <a:rPr lang="en-AU" altLang="en-US" sz="3200" b="1" dirty="0">
                <a:latin typeface="+mj-lt"/>
              </a:rPr>
              <a:t>How would you assess this boy’s pain?</a:t>
            </a:r>
            <a:endParaRPr lang="en-AU" altLang="en-US" sz="3200" dirty="0">
              <a:solidFill>
                <a:schemeClr val="tx1"/>
              </a:solidFill>
              <a:latin typeface="+mj-lt"/>
            </a:endParaRPr>
          </a:p>
          <a:p>
            <a:pPr marL="0" indent="0" eaLnBrk="1" hangingPunct="1"/>
            <a:r>
              <a:rPr lang="en-AU" altLang="en-US" sz="2400" dirty="0">
                <a:solidFill>
                  <a:schemeClr val="tx1"/>
                </a:solidFill>
                <a:latin typeface="+mj-lt"/>
              </a:rPr>
              <a:t>The boy indicates his pain at the third face on the pain scale.</a:t>
            </a:r>
          </a:p>
          <a:p>
            <a:pPr eaLnBrk="1" hangingPunct="1"/>
            <a:endParaRPr lang="en-AU" altLang="en-US" sz="2000" dirty="0">
              <a:solidFill>
                <a:schemeClr val="tx1"/>
              </a:solidFill>
              <a:latin typeface="+mj-lt"/>
            </a:endParaRPr>
          </a:p>
          <a:p>
            <a:pPr eaLnBrk="1" hangingPunct="1">
              <a:buFontTx/>
              <a:buNone/>
            </a:pPr>
            <a:endParaRPr lang="en-US" altLang="en-US" sz="2000" dirty="0">
              <a:solidFill>
                <a:schemeClr val="tx1"/>
              </a:solidFill>
              <a:latin typeface="+mj-lt"/>
            </a:endParaRPr>
          </a:p>
        </p:txBody>
      </p:sp>
      <p:pic>
        <p:nvPicPr>
          <p:cNvPr id="3" name="Picture 2" descr="kidpai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8164" y="1"/>
            <a:ext cx="2835835" cy="1828800"/>
          </a:xfrm>
          <a:prstGeom prst="rect">
            <a:avLst/>
          </a:prstGeom>
        </p:spPr>
      </p:pic>
    </p:spTree>
    <p:extLst>
      <p:ext uri="{BB962C8B-B14F-4D97-AF65-F5344CB8AC3E}">
        <p14:creationId xmlns:p14="http://schemas.microsoft.com/office/powerpoint/2010/main" val="420140536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500"/>
                                        <p:tgtEl>
                                          <p:spTgt spid="51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2">
                                            <p:txEl>
                                              <p:pRg st="1" end="1"/>
                                            </p:txEl>
                                          </p:spTgt>
                                        </p:tgtEl>
                                        <p:attrNameLst>
                                          <p:attrName>style.visibility</p:attrName>
                                        </p:attrNameLst>
                                      </p:cBhvr>
                                      <p:to>
                                        <p:strVal val="visible"/>
                                      </p:to>
                                    </p:set>
                                    <p:animEffect transition="in" filter="fade">
                                      <p:cBhvr>
                                        <p:cTn id="10" dur="500"/>
                                        <p:tgtEl>
                                          <p:spTgt spid="51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Effect transition="in" filter="fade">
                                      <p:cBhvr>
                                        <p:cTn id="15" dur="500"/>
                                        <p:tgtEl>
                                          <p:spTgt spid="512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2">
                                            <p:txEl>
                                              <p:pRg st="3" end="3"/>
                                            </p:txEl>
                                          </p:spTgt>
                                        </p:tgtEl>
                                        <p:attrNameLst>
                                          <p:attrName>style.visibility</p:attrName>
                                        </p:attrNameLst>
                                      </p:cBhvr>
                                      <p:to>
                                        <p:strVal val="visible"/>
                                      </p:to>
                                    </p:set>
                                    <p:animEffect transition="in" filter="fade">
                                      <p:cBhvr>
                                        <p:cTn id="20" dur="500"/>
                                        <p:tgtEl>
                                          <p:spTgt spid="512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22">
                                            <p:txEl>
                                              <p:pRg st="4" end="4"/>
                                            </p:txEl>
                                          </p:spTgt>
                                        </p:tgtEl>
                                        <p:attrNameLst>
                                          <p:attrName>style.visibility</p:attrName>
                                        </p:attrNameLst>
                                      </p:cBhvr>
                                      <p:to>
                                        <p:strVal val="visible"/>
                                      </p:to>
                                    </p:set>
                                    <p:animEffect transition="in" filter="fade">
                                      <p:cBhvr>
                                        <p:cTn id="25" dur="500"/>
                                        <p:tgtEl>
                                          <p:spTgt spid="512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22">
                                            <p:txEl>
                                              <p:pRg st="5" end="5"/>
                                            </p:txEl>
                                          </p:spTgt>
                                        </p:tgtEl>
                                        <p:attrNameLst>
                                          <p:attrName>style.visibility</p:attrName>
                                        </p:attrNameLst>
                                      </p:cBhvr>
                                      <p:to>
                                        <p:strVal val="visible"/>
                                      </p:to>
                                    </p:set>
                                    <p:animEffect transition="in" filter="fade">
                                      <p:cBhvr>
                                        <p:cTn id="30"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noFill/>
        </p:spPr>
        <p:txBody>
          <a:bodyPr/>
          <a:lstStyle/>
          <a:p>
            <a:pPr algn="l" eaLnBrk="1" hangingPunct="1"/>
            <a:r>
              <a:rPr lang="en-US" altLang="en-US" dirty="0">
                <a:solidFill>
                  <a:schemeClr val="tx1"/>
                </a:solidFill>
                <a:latin typeface="+mj-lt"/>
              </a:rPr>
              <a:t>Pain Assessment</a:t>
            </a:r>
          </a:p>
        </p:txBody>
      </p:sp>
      <p:sp>
        <p:nvSpPr>
          <p:cNvPr id="5124" name="TextBox 1"/>
          <p:cNvSpPr txBox="1">
            <a:spLocks noChangeArrowheads="1"/>
          </p:cNvSpPr>
          <p:nvPr/>
        </p:nvSpPr>
        <p:spPr bwMode="auto">
          <a:xfrm>
            <a:off x="5676100" y="4280351"/>
            <a:ext cx="3279488" cy="400110"/>
          </a:xfrm>
          <a:prstGeom prst="rect">
            <a:avLst/>
          </a:prstGeom>
          <a:noFill/>
          <a:ln w="9525">
            <a:noFill/>
            <a:miter lim="800000"/>
            <a:headEnd/>
            <a:tailEnd/>
          </a:ln>
        </p:spPr>
        <p:txBody>
          <a:bodyPr wrap="none">
            <a:spAutoFit/>
          </a:bodyPr>
          <a:lstStyle/>
          <a:p>
            <a:r>
              <a:rPr lang="en-AU" sz="2000" dirty="0">
                <a:solidFill>
                  <a:schemeClr val="accent1">
                    <a:lumMod val="75000"/>
                  </a:schemeClr>
                </a:solidFill>
              </a:rPr>
              <a:t>FACES Wong-Baker Pain Scale </a:t>
            </a:r>
          </a:p>
        </p:txBody>
      </p:sp>
      <p:sp>
        <p:nvSpPr>
          <p:cNvPr id="3" name="TextBox 2">
            <a:extLst>
              <a:ext uri="{FF2B5EF4-FFF2-40B4-BE49-F238E27FC236}">
                <a16:creationId xmlns:a16="http://schemas.microsoft.com/office/drawing/2014/main" id="{28B22F10-5FBE-4FD7-97DB-51F34006C2C9}"/>
              </a:ext>
            </a:extLst>
          </p:cNvPr>
          <p:cNvSpPr txBox="1"/>
          <p:nvPr/>
        </p:nvSpPr>
        <p:spPr>
          <a:xfrm>
            <a:off x="908488" y="5677319"/>
            <a:ext cx="7486022" cy="861774"/>
          </a:xfrm>
          <a:prstGeom prst="rect">
            <a:avLst/>
          </a:prstGeom>
          <a:noFill/>
        </p:spPr>
        <p:txBody>
          <a:bodyPr wrap="square" rtlCol="0">
            <a:spAutoFit/>
          </a:bodyPr>
          <a:lstStyle/>
          <a:p>
            <a:r>
              <a:rPr lang="en-AU" altLang="en-US" sz="3200" b="1" dirty="0"/>
              <a:t>What would you do next?</a:t>
            </a:r>
            <a:endParaRPr lang="en-AU" altLang="en-US" sz="3200" dirty="0"/>
          </a:p>
          <a:p>
            <a:endParaRPr lang="en-AU" dirty="0"/>
          </a:p>
        </p:txBody>
      </p:sp>
      <p:pic>
        <p:nvPicPr>
          <p:cNvPr id="2" name="Picture 1">
            <a:extLst>
              <a:ext uri="{FF2B5EF4-FFF2-40B4-BE49-F238E27FC236}">
                <a16:creationId xmlns:a16="http://schemas.microsoft.com/office/drawing/2014/main" id="{E53C1171-A1DB-AD4D-861C-4A99468FE9F7}"/>
              </a:ext>
            </a:extLst>
          </p:cNvPr>
          <p:cNvPicPr>
            <a:picLocks noChangeAspect="1"/>
          </p:cNvPicPr>
          <p:nvPr/>
        </p:nvPicPr>
        <p:blipFill rotWithShape="1">
          <a:blip r:embed="rId3"/>
          <a:srcRect b="22755"/>
          <a:stretch/>
        </p:blipFill>
        <p:spPr>
          <a:xfrm>
            <a:off x="254830" y="2198353"/>
            <a:ext cx="8829207" cy="18357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369971"/>
            <a:ext cx="6709166" cy="1325562"/>
          </a:xfrm>
          <a:noFill/>
        </p:spPr>
        <p:txBody>
          <a:bodyPr/>
          <a:lstStyle/>
          <a:p>
            <a:pPr algn="l" eaLnBrk="1" hangingPunct="1"/>
            <a:r>
              <a:rPr lang="en-US" altLang="en-US" dirty="0">
                <a:solidFill>
                  <a:schemeClr val="tx1"/>
                </a:solidFill>
                <a:latin typeface="+mj-lt"/>
              </a:rPr>
              <a:t>Common analgesics</a:t>
            </a:r>
          </a:p>
        </p:txBody>
      </p:sp>
      <p:sp>
        <p:nvSpPr>
          <p:cNvPr id="2" name="Content Placeholder 1"/>
          <p:cNvSpPr>
            <a:spLocks noGrp="1"/>
          </p:cNvSpPr>
          <p:nvPr>
            <p:ph sz="half" idx="1"/>
          </p:nvPr>
        </p:nvSpPr>
        <p:spPr>
          <a:xfrm>
            <a:off x="855186" y="1846554"/>
            <a:ext cx="4897594" cy="4622605"/>
          </a:xfrm>
        </p:spPr>
        <p:txBody>
          <a:bodyPr>
            <a:normAutofit/>
          </a:bodyPr>
          <a:lstStyle/>
          <a:p>
            <a:pPr lvl="2" indent="-1143000">
              <a:spcBef>
                <a:spcPts val="400"/>
              </a:spcBef>
              <a:defRPr/>
            </a:pPr>
            <a:endParaRPr lang="en-US" sz="300" kern="0" dirty="0">
              <a:solidFill>
                <a:srgbClr val="060606"/>
              </a:solidFill>
              <a:ea typeface="ＭＳ Ｐゴシック" charset="0"/>
            </a:endParaRPr>
          </a:p>
          <a:p>
            <a:pPr lvl="2" indent="-1143000">
              <a:spcBef>
                <a:spcPts val="400"/>
              </a:spcBef>
              <a:defRPr/>
            </a:pPr>
            <a:r>
              <a:rPr lang="en-US" sz="2800" b="1" kern="0" dirty="0">
                <a:solidFill>
                  <a:srgbClr val="060606"/>
                </a:solidFill>
                <a:ea typeface="ＭＳ Ｐゴシック" charset="0"/>
              </a:rPr>
              <a:t>Mild to moderate pain</a:t>
            </a:r>
          </a:p>
          <a:p>
            <a:pPr marL="457200" lvl="5" indent="0">
              <a:spcBef>
                <a:spcPts val="400"/>
              </a:spcBef>
              <a:buClr>
                <a:schemeClr val="tx1">
                  <a:lumMod val="50000"/>
                  <a:lumOff val="50000"/>
                </a:schemeClr>
              </a:buClr>
              <a:buNone/>
              <a:defRPr/>
            </a:pPr>
            <a:r>
              <a:rPr lang="en-AU" sz="2400" kern="0" dirty="0">
                <a:solidFill>
                  <a:srgbClr val="060606"/>
                </a:solidFill>
                <a:ea typeface="ＭＳ Ｐゴシック" charset="0"/>
              </a:rPr>
              <a:t>sucrose</a:t>
            </a:r>
          </a:p>
          <a:p>
            <a:pPr marL="457200" lvl="5" indent="0">
              <a:spcBef>
                <a:spcPts val="400"/>
              </a:spcBef>
              <a:buClr>
                <a:schemeClr val="tx1">
                  <a:lumMod val="50000"/>
                  <a:lumOff val="50000"/>
                </a:schemeClr>
              </a:buClr>
              <a:buNone/>
              <a:defRPr/>
            </a:pPr>
            <a:r>
              <a:rPr lang="en-US" sz="2400" kern="0" dirty="0">
                <a:solidFill>
                  <a:srgbClr val="060606"/>
                </a:solidFill>
                <a:ea typeface="ＭＳ Ｐゴシック" charset="0"/>
              </a:rPr>
              <a:t>paracetamol</a:t>
            </a:r>
          </a:p>
          <a:p>
            <a:pPr marL="457200" lvl="5" indent="0">
              <a:spcBef>
                <a:spcPts val="400"/>
              </a:spcBef>
              <a:buClr>
                <a:schemeClr val="tx1">
                  <a:lumMod val="50000"/>
                  <a:lumOff val="50000"/>
                </a:schemeClr>
              </a:buClr>
              <a:buNone/>
              <a:defRPr/>
            </a:pPr>
            <a:r>
              <a:rPr lang="en-US" sz="2400" kern="0" dirty="0">
                <a:solidFill>
                  <a:srgbClr val="060606"/>
                </a:solidFill>
                <a:ea typeface="ＭＳ Ｐゴシック" charset="0"/>
              </a:rPr>
              <a:t>ibuprofen</a:t>
            </a:r>
            <a:endParaRPr lang="en-AU" sz="2400" kern="0" dirty="0">
              <a:solidFill>
                <a:srgbClr val="060606"/>
              </a:solidFill>
              <a:ea typeface="ＭＳ Ｐゴシック" charset="0"/>
            </a:endParaRPr>
          </a:p>
          <a:p>
            <a:pPr marL="0" lvl="4" indent="0">
              <a:spcBef>
                <a:spcPts val="400"/>
              </a:spcBef>
              <a:buNone/>
              <a:defRPr/>
            </a:pPr>
            <a:endParaRPr lang="en-AU" sz="2400" b="1" kern="0" dirty="0">
              <a:solidFill>
                <a:srgbClr val="060606"/>
              </a:solidFill>
              <a:ea typeface="ＭＳ Ｐゴシック" charset="0"/>
            </a:endParaRPr>
          </a:p>
          <a:p>
            <a:pPr marL="0" lvl="4" indent="0">
              <a:spcBef>
                <a:spcPts val="400"/>
              </a:spcBef>
              <a:buNone/>
              <a:defRPr/>
            </a:pPr>
            <a:r>
              <a:rPr lang="en-US" sz="2800" b="1" kern="0" dirty="0">
                <a:solidFill>
                  <a:srgbClr val="060606"/>
                </a:solidFill>
                <a:ea typeface="ＭＳ Ｐゴシック" charset="0"/>
              </a:rPr>
              <a:t>Moderate to severe pain</a:t>
            </a:r>
          </a:p>
          <a:p>
            <a:pPr marL="457200" lvl="5" indent="0">
              <a:spcBef>
                <a:spcPts val="400"/>
              </a:spcBef>
              <a:buClr>
                <a:schemeClr val="tx1">
                  <a:lumMod val="50000"/>
                  <a:lumOff val="50000"/>
                </a:schemeClr>
              </a:buClr>
              <a:buNone/>
              <a:defRPr/>
            </a:pPr>
            <a:r>
              <a:rPr lang="en-AU" sz="2400" kern="0" dirty="0">
                <a:solidFill>
                  <a:srgbClr val="060606"/>
                </a:solidFill>
                <a:ea typeface="ＭＳ Ｐゴシック" charset="0"/>
              </a:rPr>
              <a:t>fentanyl (including intranasal)</a:t>
            </a:r>
          </a:p>
          <a:p>
            <a:pPr marL="457200" lvl="5" indent="0">
              <a:spcBef>
                <a:spcPts val="400"/>
              </a:spcBef>
              <a:buClr>
                <a:schemeClr val="tx1">
                  <a:lumMod val="50000"/>
                  <a:lumOff val="50000"/>
                </a:schemeClr>
              </a:buClr>
              <a:buNone/>
              <a:defRPr/>
            </a:pPr>
            <a:r>
              <a:rPr lang="en-US" sz="2400" kern="0" dirty="0">
                <a:solidFill>
                  <a:srgbClr val="060606"/>
                </a:solidFill>
                <a:ea typeface="ＭＳ Ｐゴシック" charset="0"/>
              </a:rPr>
              <a:t>morphine</a:t>
            </a:r>
            <a:endParaRPr lang="en-AU" sz="2400" kern="0" dirty="0">
              <a:solidFill>
                <a:srgbClr val="060606"/>
              </a:solidFill>
              <a:ea typeface="ＭＳ Ｐゴシック" charset="0"/>
            </a:endParaRPr>
          </a:p>
          <a:p>
            <a:pPr marL="457200" lvl="5" indent="0">
              <a:spcBef>
                <a:spcPts val="400"/>
              </a:spcBef>
              <a:buClr>
                <a:schemeClr val="tx1">
                  <a:lumMod val="50000"/>
                  <a:lumOff val="50000"/>
                </a:schemeClr>
              </a:buClr>
              <a:buNone/>
              <a:defRPr/>
            </a:pPr>
            <a:r>
              <a:rPr lang="en-AU" sz="2400" kern="0" dirty="0">
                <a:solidFill>
                  <a:srgbClr val="060606"/>
                </a:solidFill>
                <a:ea typeface="ＭＳ Ｐゴシック" charset="0"/>
              </a:rPr>
              <a:t>oxycodone</a:t>
            </a:r>
            <a:endParaRPr lang="en-US" sz="2400" kern="0" dirty="0">
              <a:solidFill>
                <a:srgbClr val="060606"/>
              </a:solidFill>
              <a:ea typeface="ＭＳ Ｐゴシック" charset="0"/>
            </a:endParaRPr>
          </a:p>
          <a:p>
            <a:endParaRPr lang="en-US" dirty="0"/>
          </a:p>
        </p:txBody>
      </p:sp>
      <p:pic>
        <p:nvPicPr>
          <p:cNvPr id="4" name="Content Placeholder 3" descr="intranasal.gif"/>
          <p:cNvPicPr>
            <a:picLocks noGrp="1" noChangeAspect="1"/>
          </p:cNvPicPr>
          <p:nvPr>
            <p:ph sz="half" idx="2"/>
          </p:nvPr>
        </p:nvPicPr>
        <p:blipFill>
          <a:blip r:embed="rId3" cstate="screen">
            <a:extLst>
              <a:ext uri="{28A0092B-C50C-407E-A947-70E740481C1C}">
                <a14:useLocalDpi xmlns:a14="http://schemas.microsoft.com/office/drawing/2010/main"/>
              </a:ext>
            </a:extLst>
          </a:blip>
          <a:srcRect l="5384" r="5384"/>
          <a:stretch>
            <a:fillRect/>
          </a:stretch>
        </p:blipFill>
        <p:spPr>
          <a:xfrm>
            <a:off x="5373127" y="2245331"/>
            <a:ext cx="3761649" cy="4215600"/>
          </a:xfrm>
        </p:spPr>
      </p:pic>
    </p:spTree>
    <p:extLst>
      <p:ext uri="{BB962C8B-B14F-4D97-AF65-F5344CB8AC3E}">
        <p14:creationId xmlns:p14="http://schemas.microsoft.com/office/powerpoint/2010/main" val="198579027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364817"/>
            <a:ext cx="6709166" cy="1325562"/>
          </a:xfrm>
          <a:noFill/>
        </p:spPr>
        <p:txBody>
          <a:bodyPr/>
          <a:lstStyle/>
          <a:p>
            <a:pPr algn="l" eaLnBrk="1" hangingPunct="1"/>
            <a:r>
              <a:rPr lang="en-US" altLang="en-US" dirty="0">
                <a:solidFill>
                  <a:schemeClr val="tx1"/>
                </a:solidFill>
                <a:latin typeface="+mj-lt"/>
              </a:rPr>
              <a:t>Common analgesics</a:t>
            </a:r>
          </a:p>
        </p:txBody>
      </p:sp>
      <p:sp>
        <p:nvSpPr>
          <p:cNvPr id="2" name="Content Placeholder 1"/>
          <p:cNvSpPr>
            <a:spLocks noGrp="1"/>
          </p:cNvSpPr>
          <p:nvPr>
            <p:ph idx="1"/>
          </p:nvPr>
        </p:nvSpPr>
        <p:spPr>
          <a:xfrm>
            <a:off x="855186" y="1644612"/>
            <a:ext cx="7688986" cy="5107164"/>
          </a:xfrm>
        </p:spPr>
        <p:txBody>
          <a:bodyPr>
            <a:normAutofit/>
          </a:bodyPr>
          <a:lstStyle/>
          <a:p>
            <a:pPr lvl="2" indent="-1143000">
              <a:spcBef>
                <a:spcPts val="400"/>
              </a:spcBef>
              <a:defRPr/>
            </a:pPr>
            <a:r>
              <a:rPr lang="en-AU" sz="3000" b="1" kern="0" dirty="0">
                <a:solidFill>
                  <a:srgbClr val="060606"/>
                </a:solidFill>
                <a:ea typeface="ＭＳ Ｐゴシック" charset="0"/>
              </a:rPr>
              <a:t>Local anaesthetics</a:t>
            </a:r>
          </a:p>
          <a:p>
            <a:pPr marL="393700" lvl="3">
              <a:spcBef>
                <a:spcPts val="400"/>
              </a:spcBef>
              <a:buClr>
                <a:schemeClr val="tx1">
                  <a:lumMod val="50000"/>
                  <a:lumOff val="50000"/>
                </a:schemeClr>
              </a:buClr>
              <a:tabLst>
                <a:tab pos="82550" algn="l"/>
              </a:tabLst>
              <a:defRPr/>
            </a:pPr>
            <a:r>
              <a:rPr lang="en-AU" kern="0" dirty="0">
                <a:solidFill>
                  <a:srgbClr val="060606"/>
                </a:solidFill>
                <a:ea typeface="ＭＳ Ｐゴシック" charset="0"/>
              </a:rPr>
              <a:t>topical analgesia for IV access</a:t>
            </a:r>
          </a:p>
          <a:p>
            <a:pPr marL="393700" lvl="3">
              <a:spcBef>
                <a:spcPts val="400"/>
              </a:spcBef>
              <a:buClr>
                <a:schemeClr val="tx1">
                  <a:lumMod val="50000"/>
                  <a:lumOff val="50000"/>
                </a:schemeClr>
              </a:buClr>
              <a:tabLst>
                <a:tab pos="82550" algn="l"/>
              </a:tabLst>
              <a:defRPr/>
            </a:pPr>
            <a:r>
              <a:rPr lang="en-AU" kern="0" dirty="0">
                <a:solidFill>
                  <a:srgbClr val="060606"/>
                </a:solidFill>
                <a:ea typeface="ＭＳ Ｐゴシック" charset="0"/>
              </a:rPr>
              <a:t>ALA (laceraine) for lacerations</a:t>
            </a:r>
          </a:p>
          <a:p>
            <a:pPr marL="393700" lvl="3">
              <a:spcBef>
                <a:spcPts val="400"/>
              </a:spcBef>
              <a:buClr>
                <a:schemeClr val="tx1">
                  <a:lumMod val="50000"/>
                  <a:lumOff val="50000"/>
                </a:schemeClr>
              </a:buClr>
              <a:tabLst>
                <a:tab pos="82550" algn="l"/>
              </a:tabLst>
              <a:defRPr/>
            </a:pPr>
            <a:r>
              <a:rPr lang="en-AU" kern="0" dirty="0">
                <a:solidFill>
                  <a:srgbClr val="060606"/>
                </a:solidFill>
                <a:ea typeface="ＭＳ Ｐゴシック" charset="0"/>
              </a:rPr>
              <a:t>topical lignocaine for mucositis</a:t>
            </a:r>
          </a:p>
          <a:p>
            <a:pPr marL="393700" lvl="3">
              <a:spcBef>
                <a:spcPts val="400"/>
              </a:spcBef>
              <a:buClr>
                <a:schemeClr val="tx1">
                  <a:lumMod val="50000"/>
                  <a:lumOff val="50000"/>
                </a:schemeClr>
              </a:buClr>
              <a:tabLst>
                <a:tab pos="82550" algn="l"/>
              </a:tabLst>
              <a:defRPr/>
            </a:pPr>
            <a:r>
              <a:rPr lang="en-AU" kern="0" dirty="0">
                <a:solidFill>
                  <a:srgbClr val="060606"/>
                </a:solidFill>
                <a:ea typeface="ＭＳ Ｐゴシック" charset="0"/>
              </a:rPr>
              <a:t>ring blocks for partial amputation</a:t>
            </a:r>
          </a:p>
          <a:p>
            <a:pPr marL="393700" lvl="3">
              <a:spcBef>
                <a:spcPts val="400"/>
              </a:spcBef>
              <a:buClr>
                <a:schemeClr val="tx1">
                  <a:lumMod val="50000"/>
                  <a:lumOff val="50000"/>
                </a:schemeClr>
              </a:buClr>
              <a:tabLst>
                <a:tab pos="82550" algn="l"/>
              </a:tabLst>
              <a:defRPr/>
            </a:pPr>
            <a:r>
              <a:rPr lang="en-AU" kern="0" dirty="0">
                <a:solidFill>
                  <a:srgbClr val="060606"/>
                </a:solidFill>
                <a:ea typeface="ＭＳ Ｐゴシック" charset="0"/>
              </a:rPr>
              <a:t>LA drops for eye injuries</a:t>
            </a:r>
          </a:p>
          <a:p>
            <a:pPr marL="0" lvl="2" indent="0">
              <a:spcBef>
                <a:spcPts val="400"/>
              </a:spcBef>
              <a:defRPr/>
            </a:pPr>
            <a:endParaRPr lang="en-US" sz="2400" kern="0" dirty="0">
              <a:solidFill>
                <a:srgbClr val="060606"/>
              </a:solidFill>
              <a:ea typeface="ＭＳ Ｐゴシック" charset="0"/>
            </a:endParaRPr>
          </a:p>
          <a:p>
            <a:r>
              <a:rPr lang="en-US" sz="3000" b="1" kern="0" dirty="0">
                <a:solidFill>
                  <a:srgbClr val="060606"/>
                </a:solidFill>
                <a:ea typeface="ＭＳ Ｐゴシック" charset="0"/>
              </a:rPr>
              <a:t>Remember distraction </a:t>
            </a:r>
          </a:p>
          <a:p>
            <a:r>
              <a:rPr lang="en-US" sz="3000" b="1" kern="0" dirty="0">
                <a:solidFill>
                  <a:srgbClr val="060606"/>
                </a:solidFill>
                <a:ea typeface="ＭＳ Ｐゴシック" charset="0"/>
              </a:rPr>
              <a:t>techniques and environment</a:t>
            </a:r>
          </a:p>
          <a:p>
            <a:endParaRPr lang="en-US" dirty="0"/>
          </a:p>
        </p:txBody>
      </p:sp>
      <p:pic>
        <p:nvPicPr>
          <p:cNvPr id="4" name="Picture 3" descr="distract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7544" y="4279862"/>
            <a:ext cx="3399258" cy="2268556"/>
          </a:xfrm>
          <a:prstGeom prst="rect">
            <a:avLst/>
          </a:prstGeom>
        </p:spPr>
      </p:pic>
    </p:spTree>
    <p:extLst>
      <p:ext uri="{BB962C8B-B14F-4D97-AF65-F5344CB8AC3E}">
        <p14:creationId xmlns:p14="http://schemas.microsoft.com/office/powerpoint/2010/main" val="274127953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title"/>
          </p:nvPr>
        </p:nvSpPr>
        <p:spPr>
          <a:xfrm>
            <a:off x="836579" y="309531"/>
            <a:ext cx="6709166" cy="1325562"/>
          </a:xfrm>
          <a:noFill/>
        </p:spPr>
        <p:txBody>
          <a:bodyPr/>
          <a:lstStyle/>
          <a:p>
            <a:r>
              <a:rPr lang="en-US" altLang="en-US" dirty="0">
                <a:solidFill>
                  <a:schemeClr val="tx1"/>
                </a:solidFill>
                <a:latin typeface="+mj-lt"/>
              </a:rPr>
              <a:t>Case </a:t>
            </a:r>
            <a:r>
              <a:rPr lang="en-AU" altLang="en-US" dirty="0">
                <a:solidFill>
                  <a:schemeClr val="tx1"/>
                </a:solidFill>
                <a:latin typeface="+mj-lt"/>
              </a:rPr>
              <a:t>2</a:t>
            </a:r>
            <a:r>
              <a:rPr lang="en-AU" altLang="en-US" dirty="0"/>
              <a:t> </a:t>
            </a:r>
            <a:endParaRPr lang="en-US" altLang="en-US" dirty="0">
              <a:solidFill>
                <a:schemeClr val="tx1"/>
              </a:solidFill>
              <a:latin typeface="+mj-lt"/>
            </a:endParaRPr>
          </a:p>
        </p:txBody>
      </p:sp>
      <p:sp>
        <p:nvSpPr>
          <p:cNvPr id="7170" name="Rectangle 4"/>
          <p:cNvSpPr>
            <a:spLocks noGrp="1" noChangeArrowheads="1"/>
          </p:cNvSpPr>
          <p:nvPr>
            <p:ph idx="1"/>
          </p:nvPr>
        </p:nvSpPr>
        <p:spPr>
          <a:xfrm>
            <a:off x="917260" y="1659199"/>
            <a:ext cx="7685995" cy="4632594"/>
          </a:xfrm>
        </p:spPr>
        <p:txBody>
          <a:bodyPr>
            <a:normAutofit fontScale="77500" lnSpcReduction="20000"/>
          </a:bodyPr>
          <a:lstStyle/>
          <a:p>
            <a:pPr>
              <a:lnSpc>
                <a:spcPct val="120000"/>
              </a:lnSpc>
              <a:spcBef>
                <a:spcPts val="788"/>
              </a:spcBef>
              <a:spcAft>
                <a:spcPts val="600"/>
              </a:spcAft>
            </a:pPr>
            <a:r>
              <a:rPr lang="en-AU" altLang="en-US" sz="3900" b="1" dirty="0"/>
              <a:t>Initial Information </a:t>
            </a:r>
          </a:p>
          <a:p>
            <a:pPr marL="0" indent="0"/>
            <a:r>
              <a:rPr lang="en-US" altLang="en-US" sz="3300" dirty="0"/>
              <a:t>A woman runs in to the Emergency Department carrying a baby. The child is screaming loudly. The woman explains that she accidentally knocked her cup of tea onto the baby.</a:t>
            </a:r>
          </a:p>
          <a:p>
            <a:endParaRPr lang="en-AU" altLang="en-US" sz="4000" b="1" dirty="0"/>
          </a:p>
          <a:p>
            <a:pPr>
              <a:lnSpc>
                <a:spcPct val="120000"/>
              </a:lnSpc>
              <a:spcBef>
                <a:spcPts val="788"/>
              </a:spcBef>
              <a:spcAft>
                <a:spcPts val="600"/>
              </a:spcAft>
            </a:pPr>
            <a:r>
              <a:rPr lang="en-AU" altLang="en-US" sz="3900" b="1" dirty="0"/>
              <a:t>Further information</a:t>
            </a:r>
          </a:p>
          <a:p>
            <a:pPr marL="0" indent="0"/>
            <a:r>
              <a:rPr lang="en-US" altLang="en-US" sz="3300" dirty="0"/>
              <a:t>The child is crying loudly. There are partial thickness burns to the front of the chest, right shoulder, thigh. </a:t>
            </a:r>
          </a:p>
          <a:p>
            <a:pPr marL="0" indent="0"/>
            <a:endParaRPr lang="en-US" altLang="en-US" sz="3300" dirty="0"/>
          </a:p>
          <a:p>
            <a:pPr marL="0" indent="0"/>
            <a:r>
              <a:rPr lang="en-US" altLang="en-US" sz="3300" dirty="0"/>
              <a:t>You estimate the total area at 4%.</a:t>
            </a:r>
          </a:p>
          <a:p>
            <a:pPr eaLnBrk="1" hangingPunct="1">
              <a:buFont typeface="Wingdings 3" pitchFamily="18" charset="2"/>
              <a:buNone/>
            </a:pPr>
            <a:endParaRPr lang="en-AU" altLang="en-US" sz="3200" b="1" dirty="0">
              <a:solidFill>
                <a:schemeClr val="tx1"/>
              </a:solidFill>
              <a:latin typeface="+mj-lt"/>
            </a:endParaRPr>
          </a:p>
        </p:txBody>
      </p:sp>
      <p:pic>
        <p:nvPicPr>
          <p:cNvPr id="2" name="Picture 1" descr="crying-bab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8077" y="0"/>
            <a:ext cx="2553560" cy="1698118"/>
          </a:xfrm>
          <a:prstGeom prst="rect">
            <a:avLst/>
          </a:prstGeom>
        </p:spPr>
      </p:pic>
    </p:spTree>
    <p:extLst>
      <p:ext uri="{BB962C8B-B14F-4D97-AF65-F5344CB8AC3E}">
        <p14:creationId xmlns:p14="http://schemas.microsoft.com/office/powerpoint/2010/main" val="260915029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fade">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500"/>
                                        <p:tgtEl>
                                          <p:spTgt spid="71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0">
                                            <p:txEl>
                                              <p:pRg st="4" end="4"/>
                                            </p:txEl>
                                          </p:spTgt>
                                        </p:tgtEl>
                                        <p:attrNameLst>
                                          <p:attrName>style.visibility</p:attrName>
                                        </p:attrNameLst>
                                      </p:cBhvr>
                                      <p:to>
                                        <p:strVal val="visible"/>
                                      </p:to>
                                    </p:set>
                                    <p:animEffect transition="in" filter="fade">
                                      <p:cBhvr>
                                        <p:cTn id="22" dur="500"/>
                                        <p:tgtEl>
                                          <p:spTgt spid="71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animEffect transition="in" filter="fade">
                                      <p:cBhvr>
                                        <p:cTn id="27" dur="500"/>
                                        <p:tgtEl>
                                          <p:spTgt spid="71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flipH="1">
            <a:off x="6207369" y="4030173"/>
            <a:ext cx="3841916" cy="2559667"/>
          </a:xfrm>
          <a:prstGeom prst="rect">
            <a:avLst/>
          </a:prstGeom>
        </p:spPr>
      </p:pic>
      <p:sp>
        <p:nvSpPr>
          <p:cNvPr id="10242" name="Rectangle 6"/>
          <p:cNvSpPr>
            <a:spLocks noGrp="1" noChangeArrowheads="1"/>
          </p:cNvSpPr>
          <p:nvPr>
            <p:ph type="title"/>
          </p:nvPr>
        </p:nvSpPr>
        <p:spPr>
          <a:xfrm>
            <a:off x="870929" y="335117"/>
            <a:ext cx="7809781" cy="1325562"/>
          </a:xfrm>
          <a:noFill/>
        </p:spPr>
        <p:txBody>
          <a:bodyPr/>
          <a:lstStyle/>
          <a:p>
            <a:pPr algn="l" eaLnBrk="1" hangingPunct="1"/>
            <a:r>
              <a:rPr lang="en-AU" altLang="en-US" dirty="0"/>
              <a:t>Specific therapies</a:t>
            </a:r>
            <a:endParaRPr lang="en-US" altLang="en-US" dirty="0">
              <a:solidFill>
                <a:schemeClr val="tx1"/>
              </a:solidFill>
              <a:latin typeface="+mj-lt"/>
            </a:endParaRPr>
          </a:p>
        </p:txBody>
      </p:sp>
      <p:sp>
        <p:nvSpPr>
          <p:cNvPr id="2" name="Content Placeholder 1"/>
          <p:cNvSpPr>
            <a:spLocks noGrp="1"/>
          </p:cNvSpPr>
          <p:nvPr>
            <p:ph idx="1"/>
          </p:nvPr>
        </p:nvSpPr>
        <p:spPr>
          <a:xfrm>
            <a:off x="870929" y="1714467"/>
            <a:ext cx="8208420" cy="4773282"/>
          </a:xfrm>
        </p:spPr>
        <p:txBody>
          <a:bodyPr>
            <a:normAutofit lnSpcReduction="10000"/>
          </a:bodyPr>
          <a:lstStyle/>
          <a:p>
            <a:r>
              <a:rPr lang="en-AU" sz="3000" b="1" dirty="0"/>
              <a:t>Burns management</a:t>
            </a:r>
          </a:p>
          <a:p>
            <a:pPr marL="457200" lvl="1" indent="0"/>
            <a:r>
              <a:rPr lang="en-AU" sz="2400" dirty="0"/>
              <a:t>first aid</a:t>
            </a:r>
          </a:p>
          <a:p>
            <a:pPr marL="457200" lvl="1" indent="0"/>
            <a:r>
              <a:rPr lang="en-AU" sz="2400" dirty="0"/>
              <a:t>dressings</a:t>
            </a:r>
          </a:p>
          <a:p>
            <a:pPr marL="457200" lvl="1" indent="0"/>
            <a:endParaRPr lang="en-AU" sz="2400" dirty="0"/>
          </a:p>
          <a:p>
            <a:pPr marL="0" indent="0"/>
            <a:r>
              <a:rPr lang="en-AU" altLang="en-US" sz="3000" b="1" dirty="0"/>
              <a:t>What if the patient were a 4 year old with a deformed ankle after jumping off a trampoline?</a:t>
            </a:r>
            <a:endParaRPr lang="en-AU" altLang="en-US" sz="3000" dirty="0"/>
          </a:p>
          <a:p>
            <a:endParaRPr lang="en-AU" sz="2400" dirty="0"/>
          </a:p>
          <a:p>
            <a:r>
              <a:rPr lang="en-AU" sz="3000" b="1" dirty="0"/>
              <a:t>Fracture stabilisation </a:t>
            </a:r>
          </a:p>
          <a:p>
            <a:pPr marL="457200" lvl="1" indent="0"/>
            <a:r>
              <a:rPr lang="en-AU" sz="2400" dirty="0"/>
              <a:t>splinting / back slab</a:t>
            </a:r>
          </a:p>
          <a:p>
            <a:pPr marL="457200" lvl="1" indent="0"/>
            <a:r>
              <a:rPr lang="en-AU" sz="2400" dirty="0"/>
              <a:t>reduction of fractures / dislocations</a:t>
            </a:r>
          </a:p>
          <a:p>
            <a:r>
              <a:rPr lang="en-AU" sz="2400" dirty="0"/>
              <a:t>	</a:t>
            </a:r>
          </a:p>
          <a:p>
            <a:endParaRPr lang="en-AU" dirty="0"/>
          </a:p>
          <a:p>
            <a:endParaRPr lang="en-AU" dirty="0"/>
          </a:p>
          <a:p>
            <a:endParaRPr lang="en-AU" dirty="0"/>
          </a:p>
        </p:txBody>
      </p:sp>
    </p:spTree>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895138" y="410548"/>
            <a:ext cx="6908939" cy="1325562"/>
          </a:xfrm>
          <a:noFill/>
        </p:spPr>
        <p:txBody>
          <a:bodyPr/>
          <a:lstStyle/>
          <a:p>
            <a:pPr algn="l" eaLnBrk="1" hangingPunct="1"/>
            <a:r>
              <a:rPr lang="en-AU" altLang="en-US" dirty="0"/>
              <a:t>Procedural sedation</a:t>
            </a:r>
            <a:endParaRPr lang="en-US" altLang="en-US" dirty="0">
              <a:solidFill>
                <a:schemeClr val="tx1"/>
              </a:solidFill>
              <a:latin typeface="+mj-lt"/>
            </a:endParaRPr>
          </a:p>
        </p:txBody>
      </p:sp>
      <p:sp>
        <p:nvSpPr>
          <p:cNvPr id="7170" name="Rectangle 4"/>
          <p:cNvSpPr>
            <a:spLocks noGrp="1" noChangeArrowheads="1"/>
          </p:cNvSpPr>
          <p:nvPr>
            <p:ph idx="1"/>
          </p:nvPr>
        </p:nvSpPr>
        <p:spPr>
          <a:xfrm>
            <a:off x="868243" y="1984992"/>
            <a:ext cx="7858508" cy="4348487"/>
          </a:xfrm>
        </p:spPr>
        <p:txBody>
          <a:bodyPr>
            <a:noAutofit/>
          </a:bodyPr>
          <a:lstStyle/>
          <a:p>
            <a:pPr marL="0" indent="0"/>
            <a:r>
              <a:rPr lang="en-AU" b="1" dirty="0"/>
              <a:t>Ketamine</a:t>
            </a:r>
          </a:p>
          <a:p>
            <a:pPr marL="0" indent="0"/>
            <a:endParaRPr lang="en-AU" sz="2400" dirty="0"/>
          </a:p>
          <a:p>
            <a:pPr marL="0" indent="0"/>
            <a:r>
              <a:rPr lang="en-AU" b="1" dirty="0"/>
              <a:t>Nitrous oxide</a:t>
            </a:r>
          </a:p>
          <a:p>
            <a:pPr eaLnBrk="1" hangingPunct="1">
              <a:lnSpc>
                <a:spcPct val="90000"/>
              </a:lnSpc>
              <a:buFontTx/>
              <a:buChar char="-"/>
            </a:pPr>
            <a:endParaRPr lang="en-AU" altLang="en-US" sz="2400" dirty="0">
              <a:solidFill>
                <a:schemeClr val="tx1"/>
              </a:solidFill>
              <a:latin typeface="+mj-lt"/>
            </a:endParaRPr>
          </a:p>
          <a:p>
            <a:pPr eaLnBrk="1" hangingPunct="1">
              <a:lnSpc>
                <a:spcPct val="90000"/>
              </a:lnSpc>
              <a:buFontTx/>
              <a:buNone/>
            </a:pPr>
            <a:endParaRPr lang="en-US" altLang="en-US" sz="2400" dirty="0">
              <a:solidFill>
                <a:schemeClr val="tx1"/>
              </a:solidFill>
              <a:latin typeface="+mj-lt"/>
            </a:endParaRPr>
          </a:p>
        </p:txBody>
      </p:sp>
      <p:pic>
        <p:nvPicPr>
          <p:cNvPr id="2" name="Picture 1">
            <a:extLst>
              <a:ext uri="{FF2B5EF4-FFF2-40B4-BE49-F238E27FC236}">
                <a16:creationId xmlns:a16="http://schemas.microsoft.com/office/drawing/2014/main" id="{496C2861-09F2-6F48-8517-210432B50302}"/>
              </a:ext>
            </a:extLst>
          </p:cNvPr>
          <p:cNvPicPr>
            <a:picLocks noChangeAspect="1"/>
          </p:cNvPicPr>
          <p:nvPr/>
        </p:nvPicPr>
        <p:blipFill>
          <a:blip r:embed="rId3"/>
          <a:stretch>
            <a:fillRect/>
          </a:stretch>
        </p:blipFill>
        <p:spPr>
          <a:xfrm>
            <a:off x="4259603" y="3152309"/>
            <a:ext cx="5142847" cy="34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APLS f2f</Template>
  <TotalTime>4416</TotalTime>
  <Words>1245</Words>
  <Application>Microsoft Macintosh PowerPoint</Application>
  <PresentationFormat>On-screen Show (4:3)</PresentationFormat>
  <Paragraphs>184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ＭＳ Ｐゴシック</vt:lpstr>
      <vt:lpstr>Arial</vt:lpstr>
      <vt:lpstr>Calibri</vt:lpstr>
      <vt:lpstr>Verdana</vt:lpstr>
      <vt:lpstr>Wingdings 3</vt:lpstr>
      <vt:lpstr>APLS f2f</vt:lpstr>
      <vt:lpstr>Custom Design</vt:lpstr>
      <vt:lpstr>1_Custom Design</vt:lpstr>
      <vt:lpstr>2_Custom Design</vt:lpstr>
      <vt:lpstr>PowerPoint Presentation</vt:lpstr>
      <vt:lpstr>Objectives</vt:lpstr>
      <vt:lpstr>Case 1</vt:lpstr>
      <vt:lpstr>Pain Assessment</vt:lpstr>
      <vt:lpstr>Common analgesics</vt:lpstr>
      <vt:lpstr>Common analgesics</vt:lpstr>
      <vt:lpstr>Case 2 </vt:lpstr>
      <vt:lpstr>Specific therapies</vt:lpstr>
      <vt:lpstr>Procedural sedation</vt:lpstr>
      <vt:lpstr>Procedural sedation safety</vt:lpstr>
      <vt:lpstr>Case 3</vt:lpstr>
      <vt:lpstr>Splints</vt:lpstr>
      <vt:lpstr>PowerPoint Presentation</vt:lpstr>
      <vt:lpstr>Nerve block safety</vt:lpstr>
      <vt:lpstr>Case 4</vt:lpstr>
      <vt:lpstr>PowerPoint Presentation</vt:lpstr>
      <vt:lpstr>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135</cp:revision>
  <dcterms:created xsi:type="dcterms:W3CDTF">2015-04-08T07:16:52Z</dcterms:created>
  <dcterms:modified xsi:type="dcterms:W3CDTF">2024-12-15T09:16:00Z</dcterms:modified>
</cp:coreProperties>
</file>