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  <p:sldMasterId id="2147483670" r:id="rId3"/>
    <p:sldMasterId id="2147483672" r:id="rId4"/>
  </p:sldMasterIdLst>
  <p:notesMasterIdLst>
    <p:notesMasterId r:id="rId18"/>
  </p:notesMasterIdLst>
  <p:sldIdLst>
    <p:sldId id="257" r:id="rId5"/>
    <p:sldId id="258" r:id="rId6"/>
    <p:sldId id="270" r:id="rId7"/>
    <p:sldId id="261" r:id="rId8"/>
    <p:sldId id="273" r:id="rId9"/>
    <p:sldId id="272" r:id="rId10"/>
    <p:sldId id="274" r:id="rId11"/>
    <p:sldId id="275" r:id="rId12"/>
    <p:sldId id="259" r:id="rId13"/>
    <p:sldId id="265" r:id="rId14"/>
    <p:sldId id="277" r:id="rId15"/>
    <p:sldId id="269" r:id="rId16"/>
    <p:sldId id="276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68">
          <p15:clr>
            <a:srgbClr val="A4A3A4"/>
          </p15:clr>
        </p15:guide>
        <p15:guide id="2" pos="5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8" autoAdjust="0"/>
    <p:restoredTop sz="71565" autoAdjust="0"/>
  </p:normalViewPr>
  <p:slideViewPr>
    <p:cSldViewPr snapToGrid="0" snapToObjects="1" showGuides="1">
      <p:cViewPr varScale="1">
        <p:scale>
          <a:sx n="90" d="100"/>
          <a:sy n="90" d="100"/>
        </p:scale>
        <p:origin x="3032" y="184"/>
      </p:cViewPr>
      <p:guideLst>
        <p:guide orient="horz" pos="1068"/>
        <p:guide pos="549"/>
      </p:guideLst>
    </p:cSldViewPr>
  </p:slideViewPr>
  <p:outlineViewPr>
    <p:cViewPr>
      <p:scale>
        <a:sx n="33" d="100"/>
        <a:sy n="33" d="100"/>
      </p:scale>
      <p:origin x="0" y="-21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574439-0E08-6947-B810-849112FAE38D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dirty="0"/>
              <a:t>Click to edit Master text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73B10F-8C42-FE48-A964-483406DFA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27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b="1" dirty="0"/>
              <a:t>Please read notes under the slides</a:t>
            </a:r>
          </a:p>
          <a:p>
            <a:pPr eaLnBrk="1" hangingPunct="1">
              <a:spcBef>
                <a:spcPct val="0"/>
              </a:spcBef>
            </a:pPr>
            <a:endParaRPr lang="en-AU" dirty="0"/>
          </a:p>
          <a:p>
            <a:pPr eaLnBrk="1" hangingPunct="1">
              <a:spcBef>
                <a:spcPct val="0"/>
              </a:spcBef>
            </a:pPr>
            <a:r>
              <a:rPr lang="en-AU" dirty="0"/>
              <a:t>For</a:t>
            </a:r>
            <a:r>
              <a:rPr lang="en-AU" baseline="0" dirty="0"/>
              <a:t> </a:t>
            </a:r>
            <a:r>
              <a:rPr lang="en-AU" dirty="0"/>
              <a:t>use with APLS ANZ 7e manual,</a:t>
            </a:r>
            <a:r>
              <a:rPr lang="en-AU" baseline="0" dirty="0"/>
              <a:t> &amp; pre-course online learning modules</a:t>
            </a:r>
          </a:p>
          <a:p>
            <a:pPr eaLnBrk="1" hangingPunct="1">
              <a:spcBef>
                <a:spcPct val="0"/>
              </a:spcBef>
            </a:pPr>
            <a:endParaRPr lang="en-AU" b="1" baseline="0" dirty="0"/>
          </a:p>
          <a:p>
            <a:pPr eaLnBrk="1" hangingPunct="1">
              <a:spcBef>
                <a:spcPct val="0"/>
              </a:spcBef>
            </a:pPr>
            <a:r>
              <a:rPr lang="en-AU" b="1" baseline="0" dirty="0"/>
              <a:t>There are 3 clinical cases to support discussion in this workshop.</a:t>
            </a:r>
          </a:p>
          <a:p>
            <a:pPr marL="228600" indent="-228600">
              <a:spcBef>
                <a:spcPct val="0"/>
              </a:spcBef>
            </a:pPr>
            <a:r>
              <a:rPr lang="en-GB" sz="1200" b="1" dirty="0">
                <a:latin typeface="+mn-lt"/>
              </a:rPr>
              <a:t>Case No						Case Aims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GB" sz="1200" b="0" dirty="0">
                <a:latin typeface="+mn-lt"/>
              </a:rPr>
              <a:t>Febrile child </a:t>
            </a:r>
            <a:r>
              <a:rPr lang="en-GB" sz="1200" b="0" dirty="0" err="1">
                <a:latin typeface="+mn-lt"/>
              </a:rPr>
              <a:t>DDx</a:t>
            </a:r>
            <a:r>
              <a:rPr lang="en-GB" sz="1200" b="0" dirty="0">
                <a:latin typeface="+mn-lt"/>
              </a:rPr>
              <a:t> and Ix (including LP)	Consider serious bacterial infection - urosepsis, pneumonia, septicaemia, meningitis – relevant Ix and empiric Rx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GB" sz="1200" b="0" dirty="0">
                <a:latin typeface="+mn-lt"/>
              </a:rPr>
              <a:t>Sepsis/septic shock Mx </a:t>
            </a:r>
            <a:r>
              <a:rPr lang="en-GB" sz="1200" b="0" dirty="0" err="1">
                <a:latin typeface="+mn-lt"/>
              </a:rPr>
              <a:t>incl</a:t>
            </a:r>
            <a:r>
              <a:rPr lang="en-GB" sz="1200" b="0" dirty="0">
                <a:latin typeface="+mn-lt"/>
              </a:rPr>
              <a:t> causes	Early recognition and management with fluids and antibiotics – choice of antis based on likely causes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GB" sz="1200" b="0" dirty="0">
                <a:latin typeface="+mn-lt"/>
              </a:rPr>
              <a:t>Mimics of sepsis 				Remember that children</a:t>
            </a:r>
            <a:r>
              <a:rPr lang="en-GB" sz="1200" b="0">
                <a:latin typeface="+mn-lt"/>
              </a:rPr>
              <a:t>, particularly </a:t>
            </a:r>
            <a:r>
              <a:rPr lang="en-GB" sz="1200" b="0" dirty="0">
                <a:latin typeface="+mn-lt"/>
              </a:rPr>
              <a:t>neonates, may present looking sick/septic and have other cause </a:t>
            </a:r>
            <a:r>
              <a:rPr lang="en-GB" sz="1200" b="0" dirty="0" err="1">
                <a:latin typeface="+mn-lt"/>
              </a:rPr>
              <a:t>e.g</a:t>
            </a:r>
            <a:r>
              <a:rPr lang="en-GB" sz="1200" b="0" dirty="0">
                <a:latin typeface="+mn-lt"/>
              </a:rPr>
              <a:t> cardiac disease, inflicted injury, metabolic disease, etc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275368-8022-4984-91E6-A3A1578A98C6}" type="slidenum">
              <a:rPr lang="en-AU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929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z="1400" b="1" dirty="0"/>
              <a:t>Initial Information</a:t>
            </a:r>
          </a:p>
          <a:p>
            <a:r>
              <a:rPr lang="en-GB" sz="1400" dirty="0"/>
              <a:t>Seriously ill baby.  Needs intubation, ventilation and bolus of fluid into circulation.</a:t>
            </a:r>
          </a:p>
          <a:p>
            <a:r>
              <a:rPr lang="en-GB" sz="1400" dirty="0"/>
              <a:t>Sepsis possible: blood cultures, antibiotics + </a:t>
            </a:r>
            <a:r>
              <a:rPr lang="en-GB" sz="1400" dirty="0" err="1"/>
              <a:t>aciclovir</a:t>
            </a:r>
            <a:endParaRPr lang="en-AU" sz="1400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68612D-183E-4CA8-AF19-366BDED943FE}" type="slidenum">
              <a:rPr lang="en-AU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6913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0" dirty="0"/>
              <a:t>Must consider diagnoses other than sepsis (not all are likely in a 5 day old)</a:t>
            </a:r>
          </a:p>
          <a:p>
            <a:r>
              <a:rPr lang="en-AU" b="0" dirty="0"/>
              <a:t>Inflicted injury – also consider </a:t>
            </a:r>
            <a:r>
              <a:rPr lang="en-A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other forms of inflicted child harm other than physical injury </a:t>
            </a:r>
            <a:r>
              <a:rPr lang="en-AU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eg</a:t>
            </a:r>
            <a:r>
              <a:rPr lang="en-A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AU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DDx</a:t>
            </a:r>
            <a:r>
              <a:rPr lang="en-A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of unwell child could include parents administering illicit drugs to their unsettled baby (amphetamines etc)</a:t>
            </a:r>
            <a:endParaRPr lang="en-AU" b="0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68612D-183E-4CA8-AF19-366BDED943FE}" type="slidenum">
              <a:rPr lang="en-AU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6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F491F-83E0-47CA-8838-5BCF5CCB4CFA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092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AU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054C29-CDFE-4FFA-9D77-96F372F6E446}" type="slidenum">
              <a:rPr lang="en-AU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19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400" b="1" dirty="0">
                <a:latin typeface="+mn-lt"/>
              </a:rPr>
              <a:t>Equipment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400" dirty="0">
                <a:latin typeface="+mn-lt"/>
              </a:rPr>
              <a:t>Laptop and data projector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GB" sz="1400" dirty="0">
              <a:latin typeface="+mn-lt"/>
            </a:endParaRPr>
          </a:p>
          <a:p>
            <a:pPr marL="228600" marR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400" dirty="0">
                <a:latin typeface="+mn-lt"/>
              </a:rPr>
              <a:t>Be aware</a:t>
            </a:r>
            <a:r>
              <a:rPr lang="en-NZ" sz="1400" baseline="0" dirty="0">
                <a:latin typeface="+mn-lt"/>
              </a:rPr>
              <a:t> that this session is to </a:t>
            </a:r>
            <a:r>
              <a:rPr lang="en-NZ" sz="1400" b="1" i="1" baseline="0" dirty="0">
                <a:latin typeface="+mn-lt"/>
              </a:rPr>
              <a:t>discuss</a:t>
            </a:r>
            <a:r>
              <a:rPr lang="en-NZ" sz="1400" baseline="0" dirty="0">
                <a:latin typeface="+mn-lt"/>
              </a:rPr>
              <a:t> principles and initial management. </a:t>
            </a:r>
            <a:r>
              <a:rPr lang="en-NZ" sz="1400" b="1" baseline="0" dirty="0">
                <a:latin typeface="+mn-lt"/>
              </a:rPr>
              <a:t>Use the expertise and experience within the group – let group discuss cases and management – pose questions if necessary.</a:t>
            </a:r>
          </a:p>
          <a:p>
            <a:pPr marL="228600" marR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400" baseline="0" dirty="0">
                <a:latin typeface="+mn-lt"/>
              </a:rPr>
              <a:t>Be prepared to discuss additional therapies sometimes required for the septic child, including special blood factors, inotropes, IVIG, etc. </a:t>
            </a:r>
            <a:endParaRPr lang="en-NZ" sz="1400" b="1" dirty="0">
              <a:latin typeface="+mn-lt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GB" sz="1400" b="1" dirty="0">
              <a:latin typeface="+mn-lt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400" b="1" dirty="0">
                <a:latin typeface="+mn-lt"/>
              </a:rPr>
              <a:t>Supporting material slides</a:t>
            </a:r>
            <a:endParaRPr lang="en-GB" sz="1400" dirty="0">
              <a:latin typeface="+mn-lt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/>
              <a:t>Causes of serious bacterial infection in infants and children </a:t>
            </a:r>
            <a:r>
              <a:rPr lang="en-GB" sz="1400" dirty="0">
                <a:latin typeface="+mn-lt"/>
              </a:rPr>
              <a:t>(slide 5)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/>
              <a:t>Causes of serious bacterial infection in neonates</a:t>
            </a:r>
            <a:r>
              <a:rPr lang="en-GB" sz="1400" dirty="0">
                <a:latin typeface="+mn-lt"/>
              </a:rPr>
              <a:t> (slide 6)</a:t>
            </a:r>
            <a:endParaRPr lang="en-AU" sz="14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054C29-CDFE-4FFA-9D77-96F372F6E446}" type="slidenum">
              <a:rPr lang="en-AU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0947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z="1400" b="1" dirty="0"/>
              <a:t>Initial</a:t>
            </a:r>
            <a:r>
              <a:rPr lang="en-AU" sz="1400" b="1" baseline="0" dirty="0"/>
              <a:t> Information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Comment on the examination findings - cause of tachycardia due to fever or early shock?  </a:t>
            </a:r>
            <a:r>
              <a:rPr lang="en-GB" sz="1400" b="1" u="none" dirty="0"/>
              <a:t>Should</a:t>
            </a:r>
            <a:r>
              <a:rPr lang="en-GB" sz="1400" b="1" dirty="0"/>
              <a:t> do BP</a:t>
            </a:r>
            <a:r>
              <a:rPr lang="en-GB" sz="1400" dirty="0"/>
              <a:t>.  Cause of rapid RR – fever or </a:t>
            </a:r>
            <a:r>
              <a:rPr lang="en-GB" sz="1400" dirty="0" err="1"/>
              <a:t>resp</a:t>
            </a:r>
            <a:r>
              <a:rPr lang="en-GB" sz="1400" dirty="0"/>
              <a:t> focus?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Fontanelle – can be full with fever alone – NB examine sitting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Non-specific findings common in febrile illnesses.</a:t>
            </a: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AU" sz="1400" dirty="0"/>
              <a:t>Is age an issue? – yes – consider fever in 3 groups -  neonates to 28 days, 1-3 months and &gt;3 months.  Often do more Ix in those under 3 months.</a:t>
            </a: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AU" sz="1400" dirty="0" err="1"/>
              <a:t>DDx</a:t>
            </a:r>
            <a:r>
              <a:rPr lang="en-AU" sz="1400" dirty="0"/>
              <a:t> broad – could still have virus, but must consider serious bacterial infection (SBI) - urosepsis most common – also consider pneumonia, bacteraemia, meningitis</a:t>
            </a: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AU" sz="1400" dirty="0"/>
              <a:t>Examine for focus – if none, may need to Ix – urine, bloods (FBE, CRP, BC) and consider LP</a:t>
            </a: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AU" sz="1400" dirty="0"/>
              <a:t>ABC(D)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1992B-CF03-4516-89B9-700754D1CFF6}" type="slidenum">
              <a:rPr lang="en-AU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911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z="1400" b="1" dirty="0"/>
              <a:t>Further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Could still be UTI or pneumonia, but need to rule out meningitis.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The depressed conscious level is a contraindication to LP.  How should treatment proceed?  Send off FBE</a:t>
            </a:r>
            <a:r>
              <a:rPr lang="en-GB" sz="1400" baseline="0" dirty="0"/>
              <a:t> and</a:t>
            </a:r>
            <a:r>
              <a:rPr lang="en-GB" sz="1400" dirty="0"/>
              <a:t> blood culture (+/- CRP +/- gas) and do SPA but don’t delay treatment.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Discuss likely organisms and the importance of the immunisation state of the child (partial in this child as she is under 6 months).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Discuss antibiotic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CRP – </a:t>
            </a:r>
            <a:r>
              <a:rPr lang="en-AU" sz="1400" b="0" i="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sens</a:t>
            </a:r>
            <a:r>
              <a:rPr lang="en-AU" sz="14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and spec only 75-80% - can’t diagnose or exclude bacterial</a:t>
            </a:r>
            <a:r>
              <a:rPr lang="en-AU" sz="1400" b="0" i="0" kern="1200" baseline="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infection, but serial measurements sometimes helpful.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i="0" kern="1200" baseline="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Lactate - s</a:t>
            </a:r>
            <a:r>
              <a:rPr lang="en-AU" sz="14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mall observational studies in children have demonstrated that lactate can correlate with severity of shock and prognosis in sepsis – good idea to do one initially</a:t>
            </a:r>
            <a:r>
              <a:rPr lang="en-AU" sz="1400" b="0" i="0" kern="1200" baseline="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in child with presumed septic shock (not just fever).</a:t>
            </a:r>
            <a:endParaRPr lang="en-AU" sz="1400" b="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1992B-CF03-4516-89B9-700754D1CFF6}" type="slidenum">
              <a:rPr lang="en-AU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8131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400" b="0" dirty="0"/>
              <a:t>Know your local epidemiology and antibiotic susceptibility – follow local guidelines</a:t>
            </a:r>
            <a:endParaRPr lang="en-AU" sz="1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AU" sz="1400" b="0" dirty="0"/>
              <a:t>Examples: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dirty="0"/>
              <a:t>resistant pneumococcus – use </a:t>
            </a:r>
            <a:r>
              <a:rPr lang="en-AU" sz="1400" b="0" dirty="0" err="1"/>
              <a:t>Vanc</a:t>
            </a:r>
            <a:r>
              <a:rPr lang="en-AU" sz="1400" b="0" dirty="0"/>
              <a:t> + </a:t>
            </a:r>
            <a:r>
              <a:rPr lang="en-AU" sz="1400" b="0" dirty="0" err="1"/>
              <a:t>cefotax</a:t>
            </a:r>
            <a:r>
              <a:rPr lang="en-AU" sz="1400" b="0" dirty="0"/>
              <a:t>/ceftriaxone for meningitis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dirty="0"/>
              <a:t>community acquired MRSA – use </a:t>
            </a:r>
            <a:r>
              <a:rPr lang="en-AU" sz="1400" b="0" dirty="0" err="1"/>
              <a:t>Vanc</a:t>
            </a:r>
            <a:r>
              <a:rPr lang="en-AU" sz="1400" b="0" dirty="0"/>
              <a:t> if sick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dirty="0"/>
              <a:t>treatment must include </a:t>
            </a:r>
            <a:r>
              <a:rPr lang="en-AU" sz="1400" b="0" dirty="0" err="1"/>
              <a:t>Meliodosis</a:t>
            </a:r>
            <a:r>
              <a:rPr lang="en-AU" sz="1400" b="0" dirty="0"/>
              <a:t> in parts of northern Australia during wet season</a:t>
            </a:r>
          </a:p>
          <a:p>
            <a:endParaRPr lang="en-AU" sz="1400" b="0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1992B-CF03-4516-89B9-700754D1CFF6}" type="slidenum">
              <a:rPr lang="en-AU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1332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AU" sz="1400" b="0" dirty="0"/>
              <a:t>Know your local epidemiology and antibiotic susceptibility – follow local guidelines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1992B-CF03-4516-89B9-700754D1CFF6}" type="slidenum">
              <a:rPr lang="en-AU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7010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z="1400" dirty="0"/>
              <a:t>LP will dictate ongoing treatment – choice and duration – ideally done before antis</a:t>
            </a:r>
          </a:p>
          <a:p>
            <a:r>
              <a:rPr lang="en-AU" sz="1400" dirty="0"/>
              <a:t>Steroids ideally given before antis, though OK within 1</a:t>
            </a:r>
            <a:r>
              <a:rPr lang="en-AU" sz="1400" baseline="30000" dirty="0"/>
              <a:t>st</a:t>
            </a:r>
            <a:r>
              <a:rPr lang="en-AU" sz="1400" dirty="0"/>
              <a:t> hour after – antis must never be delayed – steroids may or may not have an impact</a:t>
            </a:r>
          </a:p>
          <a:p>
            <a:pPr eaLnBrk="1" hangingPunct="1">
              <a:spcBef>
                <a:spcPct val="0"/>
              </a:spcBef>
            </a:pPr>
            <a:endParaRPr lang="en-AU" sz="1400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1992B-CF03-4516-89B9-700754D1CFF6}" type="slidenum">
              <a:rPr lang="en-AU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1116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z="1400" b="1" dirty="0"/>
              <a:t>Initial information</a:t>
            </a:r>
          </a:p>
          <a:p>
            <a:r>
              <a:rPr lang="en-GB" sz="1400" dirty="0"/>
              <a:t>The child is in warm shock.</a:t>
            </a:r>
          </a:p>
          <a:p>
            <a:r>
              <a:rPr lang="en-GB" sz="1400" dirty="0"/>
              <a:t>Discuss warm and cold shock - widened pulse pressure</a:t>
            </a:r>
          </a:p>
          <a:p>
            <a:endParaRPr lang="en-GB" sz="1400" dirty="0"/>
          </a:p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Cold shock characterised by a narrow pulse pressure and prolonged capillary refill. The underlying haemodynamic abnormality is septic myocardial dysfunction, which is more common in infants and neonates.</a:t>
            </a:r>
          </a:p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Warm shock characterised by a wide pulse pressure and rapid capillary refill. The underlying haemodynamic abnormality is </a:t>
            </a:r>
            <a:r>
              <a:rPr lang="en-AU" sz="1200" b="0" i="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vasoplegia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which is more common in older children and adolescents.  </a:t>
            </a:r>
            <a:br>
              <a:rPr lang="en-AU" sz="1400" dirty="0"/>
            </a:br>
            <a:endParaRPr lang="en-GB" sz="1400" dirty="0"/>
          </a:p>
          <a:p>
            <a:r>
              <a:rPr lang="en-GB" sz="1400" dirty="0"/>
              <a:t>Fluids – 10 ml/kg, judicious use – consider inotropes after 20-40 mls/kg </a:t>
            </a:r>
          </a:p>
          <a:p>
            <a:r>
              <a:rPr lang="en-GB" sz="1400" dirty="0"/>
              <a:t>Antibiotics – </a:t>
            </a:r>
            <a:r>
              <a:rPr lang="en-GB" sz="1400" dirty="0" err="1"/>
              <a:t>fluclox</a:t>
            </a:r>
            <a:r>
              <a:rPr lang="en-GB" sz="1400" dirty="0"/>
              <a:t> and/or </a:t>
            </a:r>
            <a:r>
              <a:rPr lang="en-GB" sz="1400" dirty="0" err="1"/>
              <a:t>vanc</a:t>
            </a:r>
            <a:r>
              <a:rPr lang="en-GB" sz="1400" dirty="0"/>
              <a:t> + ceftriaxone</a:t>
            </a:r>
          </a:p>
          <a:p>
            <a:endParaRPr lang="en-GB" sz="1400" dirty="0"/>
          </a:p>
          <a:p>
            <a:r>
              <a:rPr lang="en-GB" sz="1400" dirty="0"/>
              <a:t>Sepsis – can be febrile or hypothermic</a:t>
            </a:r>
          </a:p>
          <a:p>
            <a:r>
              <a:rPr lang="en-GB" sz="1400" dirty="0"/>
              <a:t>Hypotension is a late sign</a:t>
            </a:r>
          </a:p>
          <a:p>
            <a:endParaRPr lang="en-GB" sz="1400" dirty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E52854-A08D-48DF-8617-668BC8890661}" type="slidenum">
              <a:rPr lang="en-AU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7474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0" dirty="0"/>
              <a:t>Likely diagnosis is toxic shock syndrome – </a:t>
            </a:r>
            <a:r>
              <a:rPr lang="en-AU" b="0" u="sng" dirty="0"/>
              <a:t>add</a:t>
            </a:r>
            <a:r>
              <a:rPr lang="en-AU" b="0" dirty="0"/>
              <a:t> clindamycin for anti-toxin effect – inhibits toxin production</a:t>
            </a:r>
          </a:p>
          <a:p>
            <a:endParaRPr lang="en-AU" b="0" dirty="0"/>
          </a:p>
          <a:p>
            <a:r>
              <a:rPr lang="en-GB" sz="1200" dirty="0"/>
              <a:t>Fluids – judicious use – consider early inotropes after 20-40 mL/kg – 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cardiomyopathy is a common feature of severe sepsis syndromes and results in impaired intrinsic cardiac contractility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E52854-A08D-48DF-8617-668BC8890661}" type="slidenum">
              <a:rPr lang="en-AU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519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ntr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216534" y="4528282"/>
            <a:ext cx="5729029" cy="2208918"/>
          </a:xfrm>
        </p:spPr>
        <p:txBody>
          <a:bodyPr/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932803"/>
            <a:ext cx="3064358" cy="2305822"/>
          </a:xfrm>
        </p:spPr>
        <p:txBody>
          <a:bodyPr rtlCol="0">
            <a:normAutofit/>
          </a:bodyPr>
          <a:lstStyle/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292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E770A3-1100-F342-B063-E1EB086D77BE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5DC3F7-2CCF-E344-BA01-5C9F34A84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2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015645-C6A3-B24F-B856-A933826FE8FA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4C1A825-E0E4-FC4C-81B8-D8B15C793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1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4DB96E-3D31-4A4F-BA9F-8FE36C885104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27357A8-D56D-2641-B469-E671C8928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8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9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6692DB-45C1-2840-B3D8-D2FBF748111F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2AD4E71-DEED-6540-A1BD-76B0FF18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70128"/>
            <a:ext cx="5111750" cy="52737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1088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000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C5E1AD-30A6-C144-AC38-1BFE5AB9E4DC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A968FF-B551-DA43-84BC-D67218F8B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7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2245" y="2130425"/>
            <a:ext cx="698970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5947-3DCD-0046-8242-12D26EEE17F0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EE638-B782-8245-AD8A-3643B090D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92" y="426504"/>
            <a:ext cx="6709166" cy="1325562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1646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1EA422-C8DA-A54A-AF87-E59517FAFA36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35ABC8A-39CB-AD43-81F7-DCDDDA7A6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25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632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6332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45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28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914400" indent="0">
              <a:buNone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406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286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924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0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61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932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5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asic%20with%20green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28675" y="439738"/>
            <a:ext cx="6708775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8675" y="1919288"/>
            <a:ext cx="785812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AU"/>
          </a:p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5000895" y="6543675"/>
            <a:ext cx="3814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Septic</a:t>
            </a:r>
            <a:r>
              <a:rPr lang="en-US" baseline="0" dirty="0">
                <a:solidFill>
                  <a:schemeClr val="bg1"/>
                </a:solidFill>
              </a:rPr>
              <a:t> Child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93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371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asic%20just%20logo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11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88" r:id="rId4"/>
    <p:sldLayoutId id="2147483697" r:id="rId5"/>
    <p:sldLayoutId id="2147483689" r:id="rId6"/>
    <p:sldLayoutId id="2147483698" r:id="rId7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Basic%20with%20gre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65150"/>
            <a:ext cx="6983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89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999746-2EEB-5940-A2AE-BD9436AE0DDC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7DE8DB-41E8-964F-9CE6-88027B792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16534" y="4779162"/>
            <a:ext cx="5729029" cy="2208918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en-US" sz="8000" dirty="0">
                <a:latin typeface="+mj-lt"/>
              </a:rPr>
              <a:t>Septic Child</a:t>
            </a:r>
          </a:p>
        </p:txBody>
      </p:sp>
      <p:pic>
        <p:nvPicPr>
          <p:cNvPr id="6" name="Picture Placeholder 5" descr="H1N1_sick02.jpg"/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tretch>
            <a:fillRect/>
          </a:stretch>
        </p:blipFill>
        <p:spPr>
          <a:xfrm>
            <a:off x="80682" y="1863040"/>
            <a:ext cx="2961219" cy="2389032"/>
          </a:xfrm>
        </p:spPr>
      </p:pic>
    </p:spTree>
    <p:extLst>
      <p:ext uri="{BB962C8B-B14F-4D97-AF65-F5344CB8AC3E}">
        <p14:creationId xmlns:p14="http://schemas.microsoft.com/office/powerpoint/2010/main" val="352631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Case 3: Initial information</a:t>
            </a:r>
            <a:endParaRPr lang="en-US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826468" y="1576347"/>
            <a:ext cx="806457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A 5 day old baby is brought into ED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Born at term by NVD - was well till a few hours ago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Over this time he has refused feeds and his breathing has become rapid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On examination: RR 80 with mild recession, HR 190 by auscultation - peripheral pulses almost impalpable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He responds only to pain. His colour is greyish blue and rectal temperature is 34</a:t>
            </a:r>
            <a:r>
              <a:rPr lang="en-GB" sz="2800" baseline="30000" dirty="0">
                <a:solidFill>
                  <a:srgbClr val="060606"/>
                </a:solidFill>
                <a:latin typeface="+mj-lt"/>
              </a:rPr>
              <a:t>0</a:t>
            </a:r>
            <a:r>
              <a:rPr lang="en-GB" sz="2800" dirty="0">
                <a:solidFill>
                  <a:srgbClr val="060606"/>
                </a:solidFill>
                <a:latin typeface="+mj-lt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4341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dirty="0"/>
              <a:t>Case 3</a:t>
            </a:r>
            <a:r>
              <a:rPr lang="en-US" sz="4800" dirty="0">
                <a:solidFill>
                  <a:schemeClr val="tx1"/>
                </a:solidFill>
                <a:latin typeface="+mj-lt"/>
              </a:rPr>
              <a:t>: what else could it be?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C36D66-F64B-644B-B39A-682D29460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919288"/>
            <a:ext cx="8042609" cy="4206875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60606"/>
                </a:solidFill>
              </a:rPr>
              <a:t>Congenital cardiac disease - ?gallop rhythm, murmur, poor femoral pulses, hepatomegaly</a:t>
            </a:r>
          </a:p>
          <a:p>
            <a:pPr marL="342900" indent="-342900"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60606"/>
                </a:solidFill>
              </a:rPr>
              <a:t>Metabolic disease – check glucose, gas, ammonia</a:t>
            </a:r>
          </a:p>
          <a:p>
            <a:pPr marL="342900" indent="-342900"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60606"/>
                </a:solidFill>
              </a:rPr>
              <a:t>Inflicted injury* – bruising, swelling</a:t>
            </a:r>
          </a:p>
          <a:p>
            <a:pPr marL="342900" indent="-342900"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60606"/>
                </a:solidFill>
              </a:rPr>
              <a:t>Surgical cause – volvulus, intussusception*</a:t>
            </a:r>
          </a:p>
          <a:p>
            <a:pPr marL="342900" indent="-342900"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60606"/>
                </a:solidFill>
              </a:rPr>
              <a:t>Food Protein-Induced Enterocolitis Syndrome (FPIES)* - profound vomiting, diarrhoea, dehydration, lethargy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B81033-17F1-E147-8171-FA3B4C089F2C}"/>
              </a:ext>
            </a:extLst>
          </p:cNvPr>
          <p:cNvSpPr txBox="1"/>
          <p:nvPr/>
        </p:nvSpPr>
        <p:spPr>
          <a:xfrm>
            <a:off x="5646820" y="6126720"/>
            <a:ext cx="349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*not likely in 5-day old</a:t>
            </a:r>
          </a:p>
        </p:txBody>
      </p:sp>
    </p:spTree>
    <p:extLst>
      <p:ext uri="{BB962C8B-B14F-4D97-AF65-F5344CB8AC3E}">
        <p14:creationId xmlns:p14="http://schemas.microsoft.com/office/powerpoint/2010/main" val="114643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63070" y="-496934"/>
            <a:ext cx="3558210" cy="778674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50000" b="1" cap="none" spc="0" dirty="0">
                <a:ln w="1905"/>
                <a:solidFill>
                  <a:srgbClr val="F26522"/>
                </a:solidFill>
                <a:latin typeface="+mj-lt"/>
              </a:rPr>
              <a:t>?</a:t>
            </a:r>
            <a:endParaRPr lang="en-AU" sz="50000" b="1" cap="none" spc="0" dirty="0">
              <a:ln w="1905"/>
              <a:solidFill>
                <a:srgbClr val="F26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6907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z="4800" dirty="0">
                <a:solidFill>
                  <a:schemeClr val="tx1"/>
                </a:solidFill>
                <a:latin typeface="+mj-lt"/>
              </a:rPr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621070"/>
            <a:ext cx="7593430" cy="46766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Consider sepsis in seriously ill children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Investigate for sepsis – urine, blood and CSF culture - and start antibiotics early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Be aware of local epidemiology, susceptibility data and guidelines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Use fluids judiciously and consider inotropes early in septic shock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Consider potential mimics for sepsis</a:t>
            </a:r>
          </a:p>
        </p:txBody>
      </p:sp>
    </p:spTree>
    <p:extLst>
      <p:ext uri="{BB962C8B-B14F-4D97-AF65-F5344CB8AC3E}">
        <p14:creationId xmlns:p14="http://schemas.microsoft.com/office/powerpoint/2010/main" val="56590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z="4800" dirty="0">
                <a:solidFill>
                  <a:schemeClr val="tx1"/>
                </a:solidFill>
                <a:latin typeface="+mj-lt"/>
              </a:rPr>
              <a:t>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621070"/>
            <a:ext cx="7593430" cy="46766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Recognise the potential for sepsis in any seriously ill child and manage appropriately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800" dirty="0"/>
              <a:t>For a febrile/septic child, have a clear approach to: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differential diagnosis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urgent investigations</a:t>
            </a:r>
          </a:p>
          <a:p>
            <a:pPr marL="914400" lvl="1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emergency treatment in the first hour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800" dirty="0"/>
              <a:t>Make a rational choice of empiric antibiotics for treatment of suspected septicaemia or meningitis</a:t>
            </a:r>
          </a:p>
        </p:txBody>
      </p:sp>
    </p:spTree>
    <p:extLst>
      <p:ext uri="{BB962C8B-B14F-4D97-AF65-F5344CB8AC3E}">
        <p14:creationId xmlns:p14="http://schemas.microsoft.com/office/powerpoint/2010/main" val="161834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j-lt"/>
              </a:rPr>
              <a:t>Case 1: </a:t>
            </a:r>
            <a:r>
              <a:rPr lang="en-GB" dirty="0">
                <a:solidFill>
                  <a:srgbClr val="060606"/>
                </a:solidFill>
              </a:rPr>
              <a:t>Initial information</a:t>
            </a:r>
            <a:endParaRPr lang="en-US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586303"/>
            <a:ext cx="7858125" cy="47022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A previously well 2 month old girl is brought to ED following two days of fevers up to 39.5</a:t>
            </a:r>
            <a:r>
              <a:rPr lang="en-GB" sz="2800" baseline="30000" dirty="0">
                <a:solidFill>
                  <a:srgbClr val="060606"/>
                </a:solidFill>
                <a:latin typeface="+mj-lt"/>
              </a:rPr>
              <a:t>0</a:t>
            </a:r>
            <a:r>
              <a:rPr lang="en-GB" sz="2800" dirty="0">
                <a:solidFill>
                  <a:srgbClr val="060606"/>
                </a:solidFill>
                <a:latin typeface="+mj-lt"/>
              </a:rPr>
              <a:t>C</a:t>
            </a: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Her local doctor diagnosed a viral infection yesterday, identifying red ears and throat, but her mother is concerned that she is drinking poorly today and not demanding feeds</a:t>
            </a: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GB" sz="2800" dirty="0">
                <a:solidFill>
                  <a:srgbClr val="060606"/>
                </a:solidFill>
              </a:rPr>
              <a:t>She’s had her first lot of routine immunisations</a:t>
            </a:r>
            <a:endParaRPr lang="en-GB" sz="2800" dirty="0">
              <a:solidFill>
                <a:srgbClr val="060606"/>
              </a:solidFill>
              <a:latin typeface="+mj-lt"/>
            </a:endParaRP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GB" sz="2800" dirty="0">
                <a:solidFill>
                  <a:srgbClr val="060606"/>
                </a:solidFill>
                <a:latin typeface="+mj-lt"/>
              </a:rPr>
              <a:t>On examination: Lethargic, pale child. RR 50, HR 160, CRT 2 seconds. Fontanelle is full</a:t>
            </a:r>
          </a:p>
        </p:txBody>
      </p:sp>
    </p:spTree>
    <p:extLst>
      <p:ext uri="{BB962C8B-B14F-4D97-AF65-F5344CB8AC3E}">
        <p14:creationId xmlns:p14="http://schemas.microsoft.com/office/powerpoint/2010/main" val="215094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>
          <a:xfrm>
            <a:off x="828291" y="426504"/>
            <a:ext cx="7208804" cy="1325562"/>
          </a:xfrm>
          <a:noFill/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j-lt"/>
              </a:rPr>
              <a:t>Case 1: </a:t>
            </a:r>
            <a:r>
              <a:rPr lang="en-GB" dirty="0">
                <a:solidFill>
                  <a:srgbClr val="060606"/>
                </a:solidFill>
              </a:rPr>
              <a:t>Further information</a:t>
            </a:r>
            <a:endParaRPr lang="en-US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586303"/>
            <a:ext cx="7858125" cy="4326817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rgbClr val="060606"/>
                </a:solidFill>
              </a:rPr>
              <a:t>No obvious focus on examination</a:t>
            </a:r>
          </a:p>
          <a:p>
            <a:r>
              <a:rPr lang="en-GB" sz="2800" dirty="0">
                <a:solidFill>
                  <a:srgbClr val="060606"/>
                </a:solidFill>
              </a:rPr>
              <a:t>No rash</a:t>
            </a:r>
          </a:p>
          <a:p>
            <a:r>
              <a:rPr lang="en-GB" sz="2800" dirty="0">
                <a:solidFill>
                  <a:srgbClr val="060606"/>
                </a:solidFill>
              </a:rPr>
              <a:t>She does not cry or flinch when an IV is sited</a:t>
            </a:r>
          </a:p>
          <a:p>
            <a:endParaRPr lang="en-GB" sz="2800" dirty="0">
              <a:solidFill>
                <a:srgbClr val="060606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Avoid LP if signs of raised intracranial pressure </a:t>
            </a:r>
            <a:r>
              <a:rPr lang="en-US" sz="2800" dirty="0" err="1"/>
              <a:t>eg</a:t>
            </a:r>
            <a:r>
              <a:rPr lang="en-US" sz="2800" dirty="0"/>
              <a:t> localised neurological signs, GCS &lt; 13, recent seizure and also cardiovascular instability</a:t>
            </a:r>
            <a:endParaRPr lang="en-GB" sz="2800" dirty="0">
              <a:solidFill>
                <a:srgbClr val="0606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SBI: causes in infants and children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EF1949-EAB0-054C-BC28-A656CBC5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919288"/>
            <a:ext cx="7962399" cy="4433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i="1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Streptococcus pneumoniae </a:t>
            </a:r>
            <a:r>
              <a:rPr lang="en-GB" sz="2400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– pneumonia, meningitis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i="1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Neisseria meningitidis </a:t>
            </a:r>
            <a:r>
              <a:rPr lang="en-GB" sz="2400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– bacteraemia, meningitis</a:t>
            </a:r>
            <a:endParaRPr lang="en-GB" sz="3200" i="1" dirty="0">
              <a:solidFill>
                <a:srgbClr val="060606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i="1" dirty="0">
                <a:solidFill>
                  <a:srgbClr val="060606"/>
                </a:solidFill>
              </a:rPr>
              <a:t>Staphylococcus aureus</a:t>
            </a:r>
            <a:r>
              <a:rPr lang="en-GB" sz="2400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 – skin/bone, bacteraemia</a:t>
            </a:r>
            <a:endParaRPr lang="en-GB" sz="3200" i="1" dirty="0">
              <a:solidFill>
                <a:srgbClr val="060606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i="1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Escherichia</a:t>
            </a:r>
            <a:r>
              <a:rPr lang="en-GB" sz="3200" i="1" dirty="0">
                <a:solidFill>
                  <a:srgbClr val="060606"/>
                </a:solidFill>
              </a:rPr>
              <a:t> coli </a:t>
            </a:r>
            <a:r>
              <a:rPr lang="en-GB" sz="2400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– UTI, pyelonephritis</a:t>
            </a:r>
            <a:endParaRPr lang="en-GB" sz="3200" dirty="0">
              <a:solidFill>
                <a:srgbClr val="060606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3200" dirty="0">
                <a:solidFill>
                  <a:srgbClr val="060606"/>
                </a:solidFill>
              </a:rPr>
              <a:t>Group A Streptococcus</a:t>
            </a:r>
            <a:r>
              <a:rPr lang="en-GB" sz="2400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 – skin, bacteraemia</a:t>
            </a:r>
            <a:endParaRPr lang="en-GB" sz="3200" i="1" dirty="0">
              <a:solidFill>
                <a:srgbClr val="06060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srgbClr val="060606"/>
                </a:solidFill>
              </a:rPr>
              <a:t>Treatment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</a:pPr>
            <a:r>
              <a:rPr lang="en-GB" sz="3200" dirty="0">
                <a:solidFill>
                  <a:srgbClr val="060606"/>
                </a:solidFill>
              </a:rPr>
              <a:t>Flucloxacillin plus cefotaxime/ceftriaxone</a:t>
            </a:r>
          </a:p>
          <a:p>
            <a:pPr lvl="0" defTabSz="91440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</a:pPr>
            <a:r>
              <a:rPr lang="en-GB" sz="3200" dirty="0">
                <a:solidFill>
                  <a:srgbClr val="060606"/>
                </a:solidFill>
              </a:rPr>
              <a:t>(Consider vancomycin)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458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SBI: causes in neonates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EF1949-EAB0-054C-BC28-A656CBC5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919288"/>
            <a:ext cx="7962399" cy="42068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Group B Streptococcus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i="1" dirty="0">
                <a:solidFill>
                  <a:srgbClr val="060606"/>
                </a:solidFill>
                <a:ea typeface="Verdana" pitchFamily="34" charset="0"/>
                <a:cs typeface="Verdana" pitchFamily="34" charset="0"/>
              </a:rPr>
              <a:t>E.</a:t>
            </a:r>
            <a:r>
              <a:rPr lang="en-GB" sz="3200" i="1" dirty="0">
                <a:solidFill>
                  <a:srgbClr val="060606"/>
                </a:solidFill>
              </a:rPr>
              <a:t> coli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3200" i="1" dirty="0">
                <a:solidFill>
                  <a:srgbClr val="060606"/>
                </a:solidFill>
              </a:rPr>
              <a:t>Listeria monocytogenes </a:t>
            </a:r>
            <a:r>
              <a:rPr lang="en-GB" sz="3200" dirty="0">
                <a:solidFill>
                  <a:srgbClr val="060606"/>
                </a:solidFill>
              </a:rPr>
              <a:t>(uncommon)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srgbClr val="060606"/>
                </a:solidFill>
              </a:rPr>
              <a:t>Treatment</a:t>
            </a:r>
          </a:p>
          <a:p>
            <a:pPr lvl="0" defTabSz="91440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</a:pPr>
            <a:r>
              <a:rPr lang="en-GB" sz="3200" dirty="0">
                <a:solidFill>
                  <a:srgbClr val="060606"/>
                </a:solidFill>
              </a:rPr>
              <a:t>Benzylpenicillin plus cefotaxime/ceftriaxone</a:t>
            </a:r>
          </a:p>
          <a:p>
            <a:pPr defTabSz="914400">
              <a:spcBef>
                <a:spcPts val="0"/>
              </a:spcBef>
              <a:spcAft>
                <a:spcPts val="600"/>
              </a:spcAft>
              <a:buClr>
                <a:schemeClr val="hlink"/>
              </a:buClr>
            </a:pPr>
            <a:r>
              <a:rPr lang="en-GB" sz="3000" dirty="0">
                <a:solidFill>
                  <a:srgbClr val="060606"/>
                </a:solidFill>
              </a:rPr>
              <a:t>(</a:t>
            </a:r>
            <a:r>
              <a:rPr lang="en-GB" sz="3000" dirty="0" err="1">
                <a:solidFill>
                  <a:srgbClr val="060606"/>
                </a:solidFill>
              </a:rPr>
              <a:t>Benpen</a:t>
            </a:r>
            <a:r>
              <a:rPr lang="en-GB" sz="3000" dirty="0">
                <a:solidFill>
                  <a:srgbClr val="060606"/>
                </a:solidFill>
              </a:rPr>
              <a:t> plus gentamicin if meningitis excluded)</a:t>
            </a:r>
          </a:p>
        </p:txBody>
      </p:sp>
    </p:spTree>
    <p:extLst>
      <p:ext uri="{BB962C8B-B14F-4D97-AF65-F5344CB8AC3E}">
        <p14:creationId xmlns:p14="http://schemas.microsoft.com/office/powerpoint/2010/main" val="20812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Bacterial meningitis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EF1949-EAB0-054C-BC28-A656CBC5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919288"/>
            <a:ext cx="7962399" cy="4206875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 LP before giving antibiotics if safe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Consider steroids but don’t delay antibiotics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Consider HSV - Rx </a:t>
            </a:r>
            <a:r>
              <a:rPr lang="en-US" sz="3200" dirty="0" err="1"/>
              <a:t>aciclovir</a:t>
            </a:r>
            <a:r>
              <a:rPr lang="en-US" sz="3200" dirty="0"/>
              <a:t> if encephalopathic, focal seizures</a:t>
            </a:r>
          </a:p>
        </p:txBody>
      </p:sp>
    </p:spTree>
    <p:extLst>
      <p:ext uri="{BB962C8B-B14F-4D97-AF65-F5344CB8AC3E}">
        <p14:creationId xmlns:p14="http://schemas.microsoft.com/office/powerpoint/2010/main" val="134539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j-lt"/>
              </a:rPr>
              <a:t>Case 2</a:t>
            </a:r>
            <a:r>
              <a:rPr lang="en-US" dirty="0"/>
              <a:t>: Initial information</a:t>
            </a:r>
            <a:endParaRPr lang="en-US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646485"/>
            <a:ext cx="7858125" cy="46259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>
                <a:solidFill>
                  <a:srgbClr val="060606"/>
                </a:solidFill>
                <a:latin typeface="+mn-lt"/>
              </a:rPr>
              <a:t>A 9 year old boy presents with fever, rash, vomiting and diarrhoea of 24 hours duration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>
                <a:solidFill>
                  <a:srgbClr val="060606"/>
                </a:solidFill>
              </a:rPr>
              <a:t>H</a:t>
            </a:r>
            <a:r>
              <a:rPr lang="en-GB" sz="2800" dirty="0">
                <a:solidFill>
                  <a:srgbClr val="060606"/>
                </a:solidFill>
                <a:latin typeface="+mn-lt"/>
              </a:rPr>
              <a:t>e is restless and poorly cooperative, which mum reports is out of keeping with his usual behaviour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>
                <a:solidFill>
                  <a:srgbClr val="060606"/>
                </a:solidFill>
                <a:latin typeface="+mn-lt"/>
              </a:rPr>
              <a:t>On examination: T 40</a:t>
            </a:r>
            <a:r>
              <a:rPr lang="en-GB" sz="2800" baseline="30000" dirty="0">
                <a:solidFill>
                  <a:srgbClr val="060606"/>
                </a:solidFill>
              </a:rPr>
              <a:t>0</a:t>
            </a:r>
            <a:r>
              <a:rPr lang="en-GB" sz="2800" dirty="0">
                <a:solidFill>
                  <a:srgbClr val="060606"/>
                </a:solidFill>
                <a:latin typeface="+mn-lt"/>
              </a:rPr>
              <a:t>C, RR </a:t>
            </a:r>
            <a:r>
              <a:rPr lang="en-GB" sz="2800" dirty="0">
                <a:solidFill>
                  <a:srgbClr val="060606"/>
                </a:solidFill>
              </a:rPr>
              <a:t>4</a:t>
            </a:r>
            <a:r>
              <a:rPr lang="en-GB" sz="2800" dirty="0">
                <a:solidFill>
                  <a:srgbClr val="060606"/>
                </a:solidFill>
                <a:latin typeface="+mn-lt"/>
              </a:rPr>
              <a:t>0, HR 140 with bounding pulses. BP 100/45.</a:t>
            </a:r>
            <a:r>
              <a:rPr lang="en-GB" sz="2800" dirty="0">
                <a:solidFill>
                  <a:srgbClr val="060606"/>
                </a:solidFill>
              </a:rPr>
              <a:t> </a:t>
            </a:r>
            <a:r>
              <a:rPr lang="en-GB" sz="2800" dirty="0">
                <a:solidFill>
                  <a:srgbClr val="060606"/>
                </a:solidFill>
                <a:latin typeface="+mn-lt"/>
              </a:rPr>
              <a:t>He has warm, dry extremities. CRT is 2 second</a:t>
            </a:r>
            <a:r>
              <a:rPr lang="en-GB" sz="2800" dirty="0">
                <a:solidFill>
                  <a:srgbClr val="060606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4171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>
          <a:xfrm>
            <a:off x="828291" y="426504"/>
            <a:ext cx="7112551" cy="1325562"/>
          </a:xfrm>
          <a:noFill/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j-lt"/>
              </a:rPr>
              <a:t>Case </a:t>
            </a:r>
            <a:r>
              <a:rPr lang="en-US" dirty="0"/>
              <a:t>2: Further information</a:t>
            </a:r>
            <a:endParaRPr lang="en-US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8675" y="1646485"/>
            <a:ext cx="7858125" cy="32593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800" dirty="0">
                <a:solidFill>
                  <a:srgbClr val="060606"/>
                </a:solidFill>
              </a:rPr>
              <a:t>The child had a cut on the leg a few days ago which looked a bit infected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800" dirty="0">
                <a:solidFill>
                  <a:srgbClr val="060606"/>
                </a:solidFill>
              </a:rPr>
              <a:t>He has a diffusely erythematous rash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3F78EF-785E-8C4A-AF79-53CEE8FA5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566" y="3553258"/>
            <a:ext cx="406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2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APLS f2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APLS f2f.pot</Template>
  <TotalTime>8397</TotalTime>
  <Words>1432</Words>
  <Application>Microsoft Macintosh PowerPoint</Application>
  <PresentationFormat>On-screen Show (4:3)</PresentationFormat>
  <Paragraphs>142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Verdana</vt:lpstr>
      <vt:lpstr>APLS f2f</vt:lpstr>
      <vt:lpstr>Custom Design</vt:lpstr>
      <vt:lpstr>1_Custom Design</vt:lpstr>
      <vt:lpstr>2_Custom Design</vt:lpstr>
      <vt:lpstr>PowerPoint Presentation</vt:lpstr>
      <vt:lpstr>Objectives</vt:lpstr>
      <vt:lpstr>Case 1: Initial information</vt:lpstr>
      <vt:lpstr>Case 1: Further information</vt:lpstr>
      <vt:lpstr>SBI: causes in infants and children</vt:lpstr>
      <vt:lpstr>SBI: causes in neonates</vt:lpstr>
      <vt:lpstr>Bacterial meningitis</vt:lpstr>
      <vt:lpstr>Case 2: Initial information</vt:lpstr>
      <vt:lpstr>Case 2: Further information</vt:lpstr>
      <vt:lpstr>Case 3: Initial information</vt:lpstr>
      <vt:lpstr>Case 3: what else could it be?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Starrs</dc:creator>
  <cp:lastModifiedBy>Noel Roberts</cp:lastModifiedBy>
  <cp:revision>106</cp:revision>
  <dcterms:created xsi:type="dcterms:W3CDTF">2015-03-19T07:24:52Z</dcterms:created>
  <dcterms:modified xsi:type="dcterms:W3CDTF">2024-12-15T04:47:53Z</dcterms:modified>
</cp:coreProperties>
</file>