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35"/>
  </p:notesMasterIdLst>
  <p:handoutMasterIdLst>
    <p:handoutMasterId r:id="rId36"/>
  </p:handoutMasterIdLst>
  <p:sldIdLst>
    <p:sldId id="256" r:id="rId8"/>
    <p:sldId id="258" r:id="rId9"/>
    <p:sldId id="289" r:id="rId10"/>
    <p:sldId id="290" r:id="rId11"/>
    <p:sldId id="260" r:id="rId12"/>
    <p:sldId id="261" r:id="rId13"/>
    <p:sldId id="291" r:id="rId14"/>
    <p:sldId id="268" r:id="rId15"/>
    <p:sldId id="269" r:id="rId16"/>
    <p:sldId id="270" r:id="rId17"/>
    <p:sldId id="271" r:id="rId18"/>
    <p:sldId id="272" r:id="rId19"/>
    <p:sldId id="299" r:id="rId20"/>
    <p:sldId id="292" r:id="rId21"/>
    <p:sldId id="312" r:id="rId22"/>
    <p:sldId id="313" r:id="rId23"/>
    <p:sldId id="314" r:id="rId24"/>
    <p:sldId id="310" r:id="rId25"/>
    <p:sldId id="311" r:id="rId26"/>
    <p:sldId id="274" r:id="rId27"/>
    <p:sldId id="286" r:id="rId28"/>
    <p:sldId id="296" r:id="rId29"/>
    <p:sldId id="304" r:id="rId30"/>
    <p:sldId id="300" r:id="rId31"/>
    <p:sldId id="306" r:id="rId32"/>
    <p:sldId id="302" r:id="rId33"/>
    <p:sldId id="30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BD4A0-45C7-8748-908B-B5E7EA6FDB74}" v="1" dt="2026-06-03T00:21:25.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42" autoAdjust="0"/>
    <p:restoredTop sz="69737" autoAdjust="0"/>
  </p:normalViewPr>
  <p:slideViewPr>
    <p:cSldViewPr snapToGrid="0" snapToObjects="1">
      <p:cViewPr>
        <p:scale>
          <a:sx n="78" d="100"/>
          <a:sy n="78" d="100"/>
        </p:scale>
        <p:origin x="15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8946"/>
    </p:cViewPr>
  </p:sorter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54656A-085F-7146-9602-29A77A677B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135683-3874-E441-9328-DD02034AC8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CB9274-8147-3346-A51F-191DBE790315}" type="datetimeFigureOut">
              <a:rPr lang="en-US" smtClean="0"/>
              <a:t>6/11/2026</a:t>
            </a:fld>
            <a:endParaRPr lang="en-US"/>
          </a:p>
        </p:txBody>
      </p:sp>
      <p:sp>
        <p:nvSpPr>
          <p:cNvPr id="4" name="Footer Placeholder 3">
            <a:extLst>
              <a:ext uri="{FF2B5EF4-FFF2-40B4-BE49-F238E27FC236}">
                <a16:creationId xmlns:a16="http://schemas.microsoft.com/office/drawing/2014/main" id="{8B86EE7D-D4D9-D548-903B-9A6B7B9B2D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B4C95B-0159-1E47-AA5D-09AB4A564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DBF7FF-8697-A947-9B76-42DB94F2CC96}" type="slidenum">
              <a:rPr lang="en-US" smtClean="0"/>
              <a:t>‹#›</a:t>
            </a:fld>
            <a:endParaRPr lang="en-US"/>
          </a:p>
        </p:txBody>
      </p:sp>
    </p:spTree>
    <p:extLst>
      <p:ext uri="{BB962C8B-B14F-4D97-AF65-F5344CB8AC3E}">
        <p14:creationId xmlns:p14="http://schemas.microsoft.com/office/powerpoint/2010/main" val="24504149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41700-2559-4ECD-929A-FD44AFD0C0BA}" type="datetimeFigureOut">
              <a:rPr lang="en-AU" smtClean="0"/>
              <a:pPr/>
              <a:t>11/06/2026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B5305-BEBD-402B-AFE6-94E1DBEBF010}" type="slidenum">
              <a:rPr lang="en-AU" smtClean="0"/>
              <a:pPr/>
              <a:t>‹#›</a:t>
            </a:fld>
            <a:endParaRPr lang="en-AU"/>
          </a:p>
        </p:txBody>
      </p:sp>
    </p:spTree>
    <p:extLst>
      <p:ext uri="{BB962C8B-B14F-4D97-AF65-F5344CB8AC3E}">
        <p14:creationId xmlns:p14="http://schemas.microsoft.com/office/powerpoint/2010/main" val="19773214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b="1" dirty="0"/>
              <a:t>See</a:t>
            </a:r>
            <a:r>
              <a:rPr lang="en-GB" b="1" baseline="0" dirty="0"/>
              <a:t> Slide 25 </a:t>
            </a:r>
            <a:r>
              <a:rPr lang="en-GB" baseline="0" dirty="0"/>
              <a:t>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4343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GB" dirty="0"/>
              <a:t>Present this case and the following slide and invite candidates to discuss in their groups the initial resuscitation and then think about the differential diagnosis of reduced conscious level and the specific interventions that should be given.</a:t>
            </a:r>
          </a:p>
          <a:p>
            <a:r>
              <a:rPr lang="en-GB" dirty="0"/>
              <a:t>Invite candidates to provide answers to next two slides, including any other key features that they can think of before summing up. Eg:</a:t>
            </a:r>
          </a:p>
          <a:p>
            <a:r>
              <a:rPr lang="en-GB" dirty="0"/>
              <a:t>Fever - meningitis</a:t>
            </a:r>
          </a:p>
          <a:p>
            <a:r>
              <a:rPr lang="en-GB" dirty="0"/>
              <a:t>acute onset – cerebrovascular event</a:t>
            </a:r>
          </a:p>
          <a:p>
            <a:r>
              <a:rPr lang="en-GB" dirty="0"/>
              <a:t>high BP – hypertensive encephalopathy</a:t>
            </a:r>
          </a:p>
          <a:p>
            <a:r>
              <a:rPr lang="en-GB" dirty="0"/>
              <a:t>vague and inconsistent history, other trauma in an infant – child abuse</a:t>
            </a:r>
          </a:p>
        </p:txBody>
      </p:sp>
    </p:spTree>
    <p:extLst>
      <p:ext uri="{BB962C8B-B14F-4D97-AF65-F5344CB8AC3E}">
        <p14:creationId xmlns:p14="http://schemas.microsoft.com/office/powerpoint/2010/main" val="8581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26 </a:t>
            </a:r>
            <a:r>
              <a:rPr lang="en-GB" baseline="0" dirty="0"/>
              <a:t>for hidden features</a:t>
            </a:r>
            <a:endParaRPr lang="en-GB" dirty="0"/>
          </a:p>
          <a:p>
            <a:endParaRPr lang="en-GB" dirty="0"/>
          </a:p>
        </p:txBody>
      </p:sp>
    </p:spTree>
    <p:extLst>
      <p:ext uri="{BB962C8B-B14F-4D97-AF65-F5344CB8AC3E}">
        <p14:creationId xmlns:p14="http://schemas.microsoft.com/office/powerpoint/2010/main" val="25147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27 </a:t>
            </a:r>
            <a:r>
              <a:rPr lang="en-GB" baseline="0" dirty="0"/>
              <a:t>for hidden features</a:t>
            </a:r>
            <a:endParaRPr lang="en-GB" dirty="0"/>
          </a:p>
          <a:p>
            <a:endParaRPr lang="en-GB" dirty="0"/>
          </a:p>
        </p:txBody>
      </p:sp>
    </p:spTree>
    <p:extLst>
      <p:ext uri="{BB962C8B-B14F-4D97-AF65-F5344CB8AC3E}">
        <p14:creationId xmlns:p14="http://schemas.microsoft.com/office/powerpoint/2010/main" val="89960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AU" dirty="0"/>
              <a:t>Pack of laminated sections of BLS and ALS algorithms</a:t>
            </a:r>
          </a:p>
          <a:p>
            <a:pPr eaLnBrk="1" hangingPunct="1">
              <a:spcBef>
                <a:spcPct val="0"/>
              </a:spcBef>
            </a:pPr>
            <a:endParaRPr lang="en-AU" dirty="0"/>
          </a:p>
          <a:p>
            <a:pPr eaLnBrk="1" hangingPunct="1">
              <a:spcBef>
                <a:spcPct val="0"/>
              </a:spcBef>
            </a:pPr>
            <a:r>
              <a:rPr lang="en-AU" b="1" dirty="0"/>
              <a:t>5 mins to order cards into BLS and ALS algorithm sequences &amp;  keep displayed on table</a:t>
            </a:r>
          </a:p>
          <a:p>
            <a:pPr eaLnBrk="1" hangingPunct="1">
              <a:spcBef>
                <a:spcPct val="0"/>
              </a:spcBef>
            </a:pPr>
            <a:endParaRPr lang="en-AU" dirty="0"/>
          </a:p>
          <a:p>
            <a:pPr eaLnBrk="1" hangingPunct="1">
              <a:spcBef>
                <a:spcPct val="0"/>
              </a:spcBef>
            </a:pPr>
            <a:r>
              <a:rPr lang="en-AU" dirty="0"/>
              <a:t>Start whole group review of questions with activity:</a:t>
            </a:r>
          </a:p>
          <a:p>
            <a:pPr eaLnBrk="1" hangingPunct="1">
              <a:spcBef>
                <a:spcPct val="0"/>
              </a:spcBef>
            </a:pPr>
            <a:endParaRPr lang="en-AU" dirty="0"/>
          </a:p>
          <a:p>
            <a:pPr lvl="1" eaLnBrk="1" hangingPunct="1">
              <a:spcBef>
                <a:spcPct val="0"/>
              </a:spcBef>
              <a:buFont typeface="Arial" pitchFamily="34" charset="0"/>
              <a:buNone/>
            </a:pPr>
            <a:r>
              <a:rPr lang="en-AU" dirty="0"/>
              <a:t>Tap/clap at CPR rate of 100-120</a:t>
            </a:r>
            <a:r>
              <a:rPr lang="en-AU" baseline="0" dirty="0"/>
              <a:t> </a:t>
            </a:r>
            <a:r>
              <a:rPr lang="en-AU" dirty="0"/>
              <a:t>beats/min -  give group min 20 secs – watch, some in group will adapt to others or some stay confident.  Encourage whole group to listen to each other &amp; yet know their own beat.</a:t>
            </a:r>
          </a:p>
          <a:p>
            <a:pPr eaLnBrk="1" hangingPunct="1">
              <a:spcBef>
                <a:spcPct val="0"/>
              </a:spcBef>
              <a:buFontTx/>
              <a:buChar char="•"/>
            </a:pPr>
            <a:endParaRPr lang="en-AU" dirty="0"/>
          </a:p>
          <a:p>
            <a:pPr eaLnBrk="1" hangingPunct="1">
              <a:spcBef>
                <a:spcPct val="0"/>
              </a:spcBef>
            </a:pPr>
            <a:r>
              <a:rPr lang="en-AU" baseline="0" dirty="0"/>
              <a:t> * can use </a:t>
            </a:r>
            <a:r>
              <a:rPr lang="en-AU" baseline="0" dirty="0" err="1"/>
              <a:t>ALSi</a:t>
            </a:r>
            <a:r>
              <a:rPr lang="en-AU" baseline="0" dirty="0"/>
              <a:t> on CPR rhythm or SR to give audible rate – (set up in advance to ensure volume on iPad is on maximum)</a:t>
            </a:r>
            <a:endParaRPr lang="en-AU" dirty="0"/>
          </a:p>
          <a:p>
            <a:pPr eaLnBrk="1" hangingPunct="1">
              <a:spcBef>
                <a:spcPct val="0"/>
              </a:spcBef>
            </a:pPr>
            <a:r>
              <a:rPr lang="en-AU" b="1" dirty="0"/>
              <a:t> Ask why is CPR rate is at 100-120 beats/min?</a:t>
            </a:r>
          </a:p>
          <a:p>
            <a:pPr eaLnBrk="1" hangingPunct="1">
              <a:spcBef>
                <a:spcPct val="0"/>
              </a:spcBef>
            </a:pPr>
            <a:r>
              <a:rPr lang="en-AU" dirty="0"/>
              <a:t>- They will know the answer, however knowing doesn</a:t>
            </a:r>
            <a:r>
              <a:rPr lang="en-AU" altLang="en-US" dirty="0"/>
              <a:t>’</a:t>
            </a:r>
            <a:r>
              <a:rPr lang="en-AU" dirty="0"/>
              <a:t>t mean doing…….</a:t>
            </a:r>
          </a:p>
          <a:p>
            <a:pPr eaLnBrk="1" hangingPunct="1">
              <a:spcBef>
                <a:spcPct val="0"/>
              </a:spcBef>
            </a:pPr>
            <a:endParaRPr lang="en-AU" dirty="0"/>
          </a:p>
          <a:p>
            <a:pPr eaLnBrk="1" hangingPunct="1">
              <a:spcBef>
                <a:spcPct val="0"/>
              </a:spcBef>
            </a:pPr>
            <a:r>
              <a:rPr lang="en-AU" dirty="0"/>
              <a:t> clinicians (in simulation) haven</a:t>
            </a:r>
            <a:r>
              <a:rPr lang="en-AU" altLang="en-US" dirty="0"/>
              <a:t>’</a:t>
            </a:r>
            <a:r>
              <a:rPr lang="en-AU" dirty="0"/>
              <a:t>t shown to be great at keeping rate or sustaining depth – </a:t>
            </a:r>
          </a:p>
          <a:p>
            <a:pPr eaLnBrk="1" hangingPunct="1">
              <a:spcBef>
                <a:spcPct val="0"/>
              </a:spcBef>
            </a:pPr>
            <a:endParaRPr lang="en-AU" dirty="0"/>
          </a:p>
          <a:p>
            <a:pPr eaLnBrk="1" hangingPunct="1">
              <a:spcBef>
                <a:spcPct val="0"/>
              </a:spcBef>
            </a:pPr>
            <a:r>
              <a:rPr lang="en-AU" dirty="0"/>
              <a:t>Studies show that we need repeated practice and feedback on performance – ( what they are going to get on the face to face course)</a:t>
            </a:r>
          </a:p>
          <a:p>
            <a:pPr eaLnBrk="1" hangingPunct="1">
              <a:spcBef>
                <a:spcPct val="0"/>
              </a:spcBef>
            </a:pPr>
            <a:endParaRPr lang="en-AU" b="0" i="0" dirty="0"/>
          </a:p>
          <a:p>
            <a:pPr eaLnBrk="1" hangingPunct="1">
              <a:spcBef>
                <a:spcPct val="0"/>
              </a:spcBef>
            </a:pPr>
            <a:r>
              <a:rPr lang="en-AU" b="0" i="0" dirty="0"/>
              <a:t>As main</a:t>
            </a:r>
            <a:r>
              <a:rPr lang="en-AU" b="0" i="0" baseline="0" dirty="0"/>
              <a:t> evidence for resuscitation is primarily related to effective CPR – need to change manpower to prevent exhaustion &amp; maintain rate and depth</a:t>
            </a:r>
            <a:endParaRPr lang="en-AU" b="0" i="0" dirty="0"/>
          </a:p>
          <a:p>
            <a:endParaRPr lang="en-US" dirty="0"/>
          </a:p>
          <a:p>
            <a:endParaRPr lang="en-AU" dirty="0"/>
          </a:p>
        </p:txBody>
      </p:sp>
    </p:spTree>
    <p:extLst>
      <p:ext uri="{BB962C8B-B14F-4D97-AF65-F5344CB8AC3E}">
        <p14:creationId xmlns:p14="http://schemas.microsoft.com/office/powerpoint/2010/main" val="264535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AU" dirty="0"/>
              <a:t>Check with cards on the table</a:t>
            </a:r>
          </a:p>
          <a:p>
            <a:pPr eaLnBrk="1" hangingPunct="1">
              <a:spcBef>
                <a:spcPct val="0"/>
              </a:spcBef>
            </a:pPr>
            <a:r>
              <a:rPr lang="en-AU" dirty="0"/>
              <a:t>Agonal breathing – gasping/laboured breathing</a:t>
            </a:r>
          </a:p>
          <a:p>
            <a:pPr eaLnBrk="1" hangingPunct="1">
              <a:spcBef>
                <a:spcPct val="0"/>
              </a:spcBef>
            </a:pPr>
            <a:endParaRPr lang="en-AU" dirty="0"/>
          </a:p>
          <a:p>
            <a:r>
              <a:rPr lang="en-AU" sz="1200" b="1" kern="1200" dirty="0">
                <a:solidFill>
                  <a:schemeClr val="tx1"/>
                </a:solidFill>
                <a:effectLst/>
                <a:latin typeface="+mn-lt"/>
                <a:ea typeface="+mn-ea"/>
                <a:cs typeface="+mn-cs"/>
              </a:rPr>
              <a:t>D  D</a:t>
            </a:r>
            <a:r>
              <a:rPr lang="en-AU" sz="1200" kern="1200" dirty="0">
                <a:solidFill>
                  <a:schemeClr val="tx1"/>
                </a:solidFill>
                <a:effectLst/>
                <a:latin typeface="+mn-lt"/>
                <a:ea typeface="+mn-ea"/>
                <a:cs typeface="+mn-cs"/>
              </a:rPr>
              <a:t>ANGERS? </a:t>
            </a:r>
          </a:p>
          <a:p>
            <a:pPr lvl="0"/>
            <a:r>
              <a:rPr lang="en-AU" sz="1200" kern="1200" dirty="0">
                <a:solidFill>
                  <a:schemeClr val="tx1"/>
                </a:solidFill>
                <a:effectLst/>
                <a:latin typeface="+mn-lt"/>
                <a:ea typeface="+mn-ea"/>
                <a:cs typeface="+mn-cs"/>
              </a:rPr>
              <a:t>Check for danger (assess and manage risks to the rescuer and others) </a:t>
            </a:r>
          </a:p>
          <a:p>
            <a:r>
              <a:rPr lang="en-AU" sz="1200" b="1" kern="1200" dirty="0">
                <a:solidFill>
                  <a:schemeClr val="tx1"/>
                </a:solidFill>
                <a:effectLst/>
                <a:latin typeface="+mn-lt"/>
                <a:ea typeface="+mn-ea"/>
                <a:cs typeface="+mn-cs"/>
              </a:rPr>
              <a:t>R  R</a:t>
            </a:r>
            <a:r>
              <a:rPr lang="en-AU" sz="1200" kern="1200" dirty="0">
                <a:solidFill>
                  <a:schemeClr val="tx1"/>
                </a:solidFill>
                <a:effectLst/>
                <a:latin typeface="+mn-lt"/>
                <a:ea typeface="+mn-ea"/>
                <a:cs typeface="+mn-cs"/>
              </a:rPr>
              <a:t>ESPONSIVE? </a:t>
            </a:r>
          </a:p>
          <a:p>
            <a:pPr lvl="0"/>
            <a:r>
              <a:rPr lang="en-AU" sz="1200" kern="1200" dirty="0">
                <a:solidFill>
                  <a:schemeClr val="tx1"/>
                </a:solidFill>
                <a:effectLst/>
                <a:latin typeface="+mn-lt"/>
                <a:ea typeface="+mn-ea"/>
                <a:cs typeface="+mn-cs"/>
              </a:rPr>
              <a:t>If unresponsive: </a:t>
            </a:r>
          </a:p>
          <a:p>
            <a:r>
              <a:rPr lang="en-AU" sz="1200" b="1" kern="1200" dirty="0">
                <a:solidFill>
                  <a:schemeClr val="tx1"/>
                </a:solidFill>
                <a:effectLst/>
                <a:latin typeface="+mn-lt"/>
                <a:ea typeface="+mn-ea"/>
                <a:cs typeface="+mn-cs"/>
              </a:rPr>
              <a:t>S  S</a:t>
            </a:r>
            <a:r>
              <a:rPr lang="en-AU" sz="1200" kern="1200" dirty="0">
                <a:solidFill>
                  <a:schemeClr val="tx1"/>
                </a:solidFill>
                <a:effectLst/>
                <a:latin typeface="+mn-lt"/>
                <a:ea typeface="+mn-ea"/>
                <a:cs typeface="+mn-cs"/>
              </a:rPr>
              <a:t>END for HELP  </a:t>
            </a:r>
          </a:p>
          <a:p>
            <a:r>
              <a:rPr lang="en-AU" sz="1200" b="1" kern="1200" dirty="0">
                <a:solidFill>
                  <a:schemeClr val="tx1"/>
                </a:solidFill>
                <a:effectLst/>
                <a:latin typeface="+mn-lt"/>
                <a:ea typeface="+mn-ea"/>
                <a:cs typeface="+mn-cs"/>
              </a:rPr>
              <a:t>A  A</a:t>
            </a:r>
            <a:r>
              <a:rPr lang="en-AU" sz="1200" kern="1200" dirty="0">
                <a:solidFill>
                  <a:schemeClr val="tx1"/>
                </a:solidFill>
                <a:effectLst/>
                <a:latin typeface="+mn-lt"/>
                <a:ea typeface="+mn-ea"/>
                <a:cs typeface="+mn-cs"/>
              </a:rPr>
              <a:t>IRWAY </a:t>
            </a:r>
          </a:p>
          <a:p>
            <a:pPr lvl="0"/>
            <a:r>
              <a:rPr lang="en-AU" sz="1200" kern="1200" dirty="0">
                <a:solidFill>
                  <a:schemeClr val="tx1"/>
                </a:solidFill>
                <a:effectLst/>
                <a:latin typeface="+mn-lt"/>
                <a:ea typeface="+mn-ea"/>
                <a:cs typeface="+mn-cs"/>
              </a:rPr>
              <a:t>Open the airway </a:t>
            </a:r>
          </a:p>
          <a:p>
            <a:r>
              <a:rPr lang="en-AU" sz="1200" b="1" kern="1200" dirty="0">
                <a:solidFill>
                  <a:schemeClr val="tx1"/>
                </a:solidFill>
                <a:effectLst/>
                <a:latin typeface="+mn-lt"/>
                <a:ea typeface="+mn-ea"/>
                <a:cs typeface="+mn-cs"/>
              </a:rPr>
              <a:t>B  B</a:t>
            </a:r>
            <a:r>
              <a:rPr lang="en-AU" sz="1200" kern="1200" dirty="0">
                <a:solidFill>
                  <a:schemeClr val="tx1"/>
                </a:solidFill>
                <a:effectLst/>
                <a:latin typeface="+mn-lt"/>
                <a:ea typeface="+mn-ea"/>
                <a:cs typeface="+mn-cs"/>
              </a:rPr>
              <a:t>REATHING </a:t>
            </a:r>
          </a:p>
          <a:p>
            <a:pPr lvl="0"/>
            <a:r>
              <a:rPr lang="en-AU" sz="1200" kern="1200" dirty="0">
                <a:solidFill>
                  <a:schemeClr val="tx1"/>
                </a:solidFill>
                <a:effectLst/>
                <a:latin typeface="+mn-lt"/>
                <a:ea typeface="+mn-ea"/>
                <a:cs typeface="+mn-cs"/>
              </a:rPr>
              <a:t>Check breathing. If apnoeic or agonal (gasping laboured breathing) give 2 initial ventilations with a bag-mask ventilation (BMV) device. </a:t>
            </a:r>
          </a:p>
          <a:p>
            <a:pPr lvl="0"/>
            <a:r>
              <a:rPr lang="en-AU" sz="1200" kern="1200" dirty="0">
                <a:solidFill>
                  <a:schemeClr val="tx1"/>
                </a:solidFill>
                <a:effectLst/>
                <a:latin typeface="+mn-lt"/>
                <a:ea typeface="+mn-ea"/>
                <a:cs typeface="+mn-cs"/>
              </a:rPr>
              <a:t>If a BMV device is not immediately available, commence external cardiac compressions. </a:t>
            </a:r>
          </a:p>
          <a:p>
            <a:r>
              <a:rPr lang="en-AU" sz="1200" b="1" kern="1200" dirty="0">
                <a:solidFill>
                  <a:schemeClr val="tx1"/>
                </a:solidFill>
                <a:effectLst/>
                <a:latin typeface="+mn-lt"/>
                <a:ea typeface="+mn-ea"/>
                <a:cs typeface="+mn-cs"/>
              </a:rPr>
              <a:t>C  C</a:t>
            </a:r>
            <a:r>
              <a:rPr lang="en-AU" sz="1200" kern="1200" dirty="0">
                <a:solidFill>
                  <a:schemeClr val="tx1"/>
                </a:solidFill>
                <a:effectLst/>
                <a:latin typeface="+mn-lt"/>
                <a:ea typeface="+mn-ea"/>
                <a:cs typeface="+mn-cs"/>
              </a:rPr>
              <a:t>PR </a:t>
            </a:r>
          </a:p>
          <a:p>
            <a:pPr lvl="0"/>
            <a:r>
              <a:rPr lang="en-AU" sz="1200" kern="1200" dirty="0">
                <a:solidFill>
                  <a:schemeClr val="tx1"/>
                </a:solidFill>
                <a:effectLst/>
                <a:latin typeface="+mn-lt"/>
                <a:ea typeface="+mn-ea"/>
                <a:cs typeface="+mn-cs"/>
              </a:rPr>
              <a:t>If unresponsive and apnoeic or agonal breathing, start CPR (15 chest compressions followed by 2 ventilations).  </a:t>
            </a:r>
          </a:p>
          <a:p>
            <a:pPr lvl="0"/>
            <a:r>
              <a:rPr lang="en-AU" sz="1200" kern="1200" dirty="0">
                <a:solidFill>
                  <a:schemeClr val="tx1"/>
                </a:solidFill>
                <a:effectLst/>
                <a:latin typeface="+mn-lt"/>
                <a:ea typeface="+mn-ea"/>
                <a:cs typeface="+mn-cs"/>
              </a:rPr>
              <a:t>Indications for CPR are no response and apnoeic or agonal breathing. Palpation of a pulse (or its absence) is not reliable as the sole determinant of cardiac arrest and need for chest compressions. Pulse checks (up to 10 seconds) may still be used as part of the assessment for return of spontaneous circulation (ROSC). </a:t>
            </a:r>
          </a:p>
          <a:p>
            <a:pPr lvl="0"/>
            <a:r>
              <a:rPr lang="en-AU" sz="1200" kern="1200" dirty="0">
                <a:solidFill>
                  <a:schemeClr val="tx1"/>
                </a:solidFill>
                <a:effectLst/>
                <a:latin typeface="+mn-lt"/>
                <a:ea typeface="+mn-ea"/>
                <a:cs typeface="+mn-cs"/>
              </a:rPr>
              <a:t>Use the two-thumb encircling technique for chest compressions in an infant as it results in consistently greater depth and less fatigue. Consider using the heel of one hand if the rescuer is unable to achieve optimal compression depth using the two-thumb encircling technique. </a:t>
            </a:r>
          </a:p>
          <a:p>
            <a:r>
              <a:rPr lang="en-AU" sz="1200" b="1" kern="1200" dirty="0">
                <a:solidFill>
                  <a:schemeClr val="tx1"/>
                </a:solidFill>
                <a:effectLst/>
                <a:latin typeface="+mn-lt"/>
                <a:ea typeface="+mn-ea"/>
                <a:cs typeface="+mn-cs"/>
              </a:rPr>
              <a:t>D  D</a:t>
            </a:r>
            <a:r>
              <a:rPr lang="en-AU" sz="1200" kern="1200" dirty="0">
                <a:solidFill>
                  <a:schemeClr val="tx1"/>
                </a:solidFill>
                <a:effectLst/>
                <a:latin typeface="+mn-lt"/>
                <a:ea typeface="+mn-ea"/>
                <a:cs typeface="+mn-cs"/>
              </a:rPr>
              <a:t>EFIBRILLATION </a:t>
            </a:r>
          </a:p>
          <a:p>
            <a:pPr lvl="0"/>
            <a:r>
              <a:rPr lang="en-AU" sz="1200" kern="1200" dirty="0">
                <a:solidFill>
                  <a:schemeClr val="tx1"/>
                </a:solidFill>
                <a:effectLst/>
                <a:latin typeface="+mn-lt"/>
                <a:ea typeface="+mn-ea"/>
                <a:cs typeface="+mn-cs"/>
              </a:rPr>
              <a:t>Attach manual defibrillator or an Automated External Defibrillator (AED) as soon as available and follow the prompts. Place the pads in an antero-posterior position. </a:t>
            </a:r>
          </a:p>
          <a:p>
            <a:pPr eaLnBrk="1" hangingPunct="1">
              <a:spcBef>
                <a:spcPct val="0"/>
              </a:spcBef>
            </a:pPr>
            <a:endParaRPr lang="en-AU" dirty="0"/>
          </a:p>
          <a:p>
            <a:pPr eaLnBrk="1" hangingPunct="1">
              <a:spcBef>
                <a:spcPct val="0"/>
              </a:spcBef>
            </a:pPr>
            <a:endParaRPr lang="en-AU" dirty="0"/>
          </a:p>
          <a:p>
            <a:endParaRPr lang="en-AU" dirty="0"/>
          </a:p>
        </p:txBody>
      </p:sp>
      <p:sp>
        <p:nvSpPr>
          <p:cNvPr id="39939" name="Slide Number Placeholder 3"/>
          <p:cNvSpPr>
            <a:spLocks noGrp="1"/>
          </p:cNvSpPr>
          <p:nvPr>
            <p:ph type="sldNum" sz="quarter" idx="5"/>
          </p:nvPr>
        </p:nvSpPr>
        <p:spPr bwMode="auto">
          <a:noFill/>
          <a:ln>
            <a:miter lim="800000"/>
            <a:headEnd/>
            <a:tailEnd/>
          </a:ln>
        </p:spPr>
        <p:txBody>
          <a:bodyPr/>
          <a:lstStyle/>
          <a:p>
            <a:fld id="{8427BC76-F097-4E2C-BABF-94174BC99750}" type="slidenum">
              <a:rPr lang="en-AU"/>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Points of difference – this is for the general public</a:t>
            </a:r>
          </a:p>
          <a:p>
            <a:endParaRPr lang="en-US" dirty="0"/>
          </a:p>
          <a:p>
            <a:r>
              <a:rPr lang="en-US" dirty="0"/>
              <a:t>APLS/ANZCOR 2026 PBLS sequence is for trained</a:t>
            </a:r>
            <a:r>
              <a:rPr lang="en-US" baseline="0" dirty="0"/>
              <a:t> paediatric healthcare providers</a:t>
            </a:r>
            <a:endParaRPr lang="en-US" dirty="0"/>
          </a:p>
          <a:p>
            <a:endParaRPr lang="en-US" dirty="0"/>
          </a:p>
          <a:p>
            <a:r>
              <a:rPr lang="en-US" dirty="0"/>
              <a:t>Normal breathing? – Include 2 rescue breaths</a:t>
            </a:r>
          </a:p>
          <a:p>
            <a:r>
              <a:rPr lang="en-US" dirty="0"/>
              <a:t>(children</a:t>
            </a:r>
            <a:r>
              <a:rPr lang="en-US" baseline="0" dirty="0"/>
              <a:t> have hypoxic arrests)</a:t>
            </a:r>
            <a:endParaRPr lang="en-US" dirty="0"/>
          </a:p>
          <a:p>
            <a:r>
              <a:rPr lang="en-US" dirty="0"/>
              <a:t>Signs of life?</a:t>
            </a:r>
          </a:p>
          <a:p>
            <a:r>
              <a:rPr lang="en-US" dirty="0"/>
              <a:t>Start CPR 15:2 </a:t>
            </a:r>
            <a:r>
              <a:rPr lang="en-US" dirty="0" err="1"/>
              <a:t>vs</a:t>
            </a:r>
            <a:r>
              <a:rPr lang="en-US" dirty="0"/>
              <a:t> 30:2</a:t>
            </a:r>
          </a:p>
        </p:txBody>
      </p:sp>
      <p:sp>
        <p:nvSpPr>
          <p:cNvPr id="41987" name="Slide Number Placeholder 3"/>
          <p:cNvSpPr>
            <a:spLocks noGrp="1"/>
          </p:cNvSpPr>
          <p:nvPr>
            <p:ph type="sldNum" sz="quarter" idx="5"/>
          </p:nvPr>
        </p:nvSpPr>
        <p:spPr bwMode="auto">
          <a:noFill/>
          <a:ln>
            <a:miter lim="800000"/>
            <a:headEnd/>
            <a:tailEnd/>
          </a:ln>
        </p:spPr>
        <p:txBody>
          <a:bodyPr/>
          <a:lstStyle/>
          <a:p>
            <a:fld id="{55F12940-C9C6-449B-B7A4-843E7530E1D2}" type="slidenum">
              <a:rPr lang="en-AU"/>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AU" dirty="0"/>
              <a:t>Check with cards on the table</a:t>
            </a:r>
          </a:p>
          <a:p>
            <a:pPr eaLnBrk="1" hangingPunct="1"/>
            <a:endParaRPr lang="en-US" dirty="0"/>
          </a:p>
          <a:p>
            <a:pPr eaLnBrk="1" hangingPunct="1">
              <a:spcBef>
                <a:spcPct val="0"/>
              </a:spcBef>
            </a:pPr>
            <a:r>
              <a:rPr lang="en-AU" b="1" dirty="0"/>
              <a:t> 5 mins of small group activity</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vs  asystole?</a:t>
            </a:r>
          </a:p>
          <a:p>
            <a:pPr eaLnBrk="1" hangingPunct="1">
              <a:spcBef>
                <a:spcPct val="0"/>
              </a:spcBef>
            </a:pPr>
            <a:endParaRPr lang="en-AU" dirty="0"/>
          </a:p>
          <a:p>
            <a:pPr eaLnBrk="1" hangingPunct="1">
              <a:lnSpc>
                <a:spcPct val="80000"/>
              </a:lnSpc>
            </a:pPr>
            <a:r>
              <a:rPr lang="en-GB" b="1" dirty="0"/>
              <a:t>Which of the Hs and Ts are of particular importance in asystole</a:t>
            </a:r>
            <a:r>
              <a:rPr lang="en-GB" dirty="0"/>
              <a:t>?</a:t>
            </a:r>
          </a:p>
          <a:p>
            <a:pPr eaLnBrk="1" hangingPunct="1">
              <a:lnSpc>
                <a:spcPct val="80000"/>
              </a:lnSpc>
            </a:pPr>
            <a:r>
              <a:rPr lang="en-GB" dirty="0"/>
              <a:t>	hypoxia</a:t>
            </a:r>
          </a:p>
          <a:p>
            <a:pPr eaLnBrk="1" hangingPunct="1">
              <a:lnSpc>
                <a:spcPct val="80000"/>
              </a:lnSpc>
            </a:pPr>
            <a:r>
              <a:rPr lang="en-GB" dirty="0"/>
              <a:t>	hypovolaemia</a:t>
            </a:r>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hypovolaemia</a:t>
            </a:r>
          </a:p>
          <a:p>
            <a:pPr eaLnBrk="1" hangingPunct="1"/>
            <a:r>
              <a:rPr lang="en-GB" dirty="0"/>
              <a:t>	hypocalcaemia</a:t>
            </a:r>
          </a:p>
          <a:p>
            <a:pPr eaLnBrk="1" hangingPunct="1"/>
            <a:r>
              <a:rPr lang="en-GB" dirty="0"/>
              <a:t>	tension pneumothorax</a:t>
            </a:r>
          </a:p>
          <a:p>
            <a:pPr eaLnBrk="1" hangingPunct="1"/>
            <a:r>
              <a:rPr lang="en-GB" dirty="0"/>
              <a:t>	cardiac tamponade</a:t>
            </a:r>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spcBef>
                <a:spcPct val="0"/>
              </a:spcBef>
            </a:pPr>
            <a:endParaRPr lang="en-AU" dirty="0"/>
          </a:p>
          <a:p>
            <a:pPr algn="r" eaLnBrk="1" hangingPunct="1">
              <a:lnSpc>
                <a:spcPct val="80000"/>
              </a:lnSpc>
            </a:pPr>
            <a:r>
              <a:rPr lang="en-US" dirty="0"/>
              <a:t>..</a:t>
            </a:r>
          </a:p>
        </p:txBody>
      </p:sp>
      <p:sp>
        <p:nvSpPr>
          <p:cNvPr id="44035" name="Slide Number Placeholder 3"/>
          <p:cNvSpPr>
            <a:spLocks noGrp="1"/>
          </p:cNvSpPr>
          <p:nvPr>
            <p:ph type="sldNum" sz="quarter" idx="5"/>
          </p:nvPr>
        </p:nvSpPr>
        <p:spPr bwMode="auto">
          <a:noFill/>
          <a:ln>
            <a:miter lim="800000"/>
            <a:headEnd/>
            <a:tailEnd/>
          </a:ln>
        </p:spPr>
        <p:txBody>
          <a:bodyPr/>
          <a:lstStyle/>
          <a:p>
            <a:fld id="{F15A4DBD-D183-4C39-A128-7AF485269D00}" type="slidenum">
              <a:rPr lang="en-AU"/>
              <a:pPr/>
              <a:t>18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US" dirty="0"/>
              <a:t>This is the part of the ALS algorithm  for VF/VT</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a:t>
            </a:r>
            <a:r>
              <a:rPr lang="en-AU" b="1" dirty="0" err="1"/>
              <a:t>vs</a:t>
            </a:r>
            <a:r>
              <a:rPr lang="en-AU" b="1" dirty="0"/>
              <a:t>  </a:t>
            </a:r>
            <a:r>
              <a:rPr lang="en-AU" b="1" dirty="0" err="1"/>
              <a:t>asystole</a:t>
            </a:r>
            <a:r>
              <a:rPr lang="en-AU" b="1" dirty="0"/>
              <a:t>?</a:t>
            </a:r>
          </a:p>
          <a:p>
            <a:pPr eaLnBrk="1" hangingPunct="1">
              <a:spcBef>
                <a:spcPct val="0"/>
              </a:spcBef>
            </a:pPr>
            <a:endParaRPr lang="en-AU" dirty="0"/>
          </a:p>
          <a:p>
            <a:pPr eaLnBrk="1" hangingPunct="1">
              <a:lnSpc>
                <a:spcPct val="80000"/>
              </a:lnSpc>
            </a:pPr>
            <a:r>
              <a:rPr lang="en-GB" b="1" dirty="0"/>
              <a:t>Which of the Hs and Ts are of particular importance in </a:t>
            </a:r>
            <a:r>
              <a:rPr lang="en-GB" b="1" dirty="0" err="1"/>
              <a:t>asystole</a:t>
            </a:r>
            <a:r>
              <a:rPr lang="en-GB" dirty="0"/>
              <a:t>?</a:t>
            </a:r>
          </a:p>
          <a:p>
            <a:pPr eaLnBrk="1" hangingPunct="1">
              <a:lnSpc>
                <a:spcPct val="80000"/>
              </a:lnSpc>
            </a:pPr>
            <a:r>
              <a:rPr lang="en-GB" dirty="0"/>
              <a:t>	hypoxia</a:t>
            </a:r>
          </a:p>
          <a:p>
            <a:pPr eaLnBrk="1" hangingPunct="1">
              <a:lnSpc>
                <a:spcPct val="80000"/>
              </a:lnSpc>
            </a:pPr>
            <a:r>
              <a:rPr lang="en-GB" dirty="0"/>
              <a:t>	</a:t>
            </a:r>
            <a:r>
              <a:rPr lang="en-GB" dirty="0" err="1"/>
              <a:t>hypovolaemia</a:t>
            </a:r>
            <a:endParaRPr lang="en-GB" dirty="0"/>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a:t>
            </a:r>
            <a:r>
              <a:rPr lang="en-GB" dirty="0" err="1"/>
              <a:t>hypovolaemia</a:t>
            </a:r>
            <a:endParaRPr lang="en-GB" dirty="0"/>
          </a:p>
          <a:p>
            <a:pPr eaLnBrk="1" hangingPunct="1"/>
            <a:r>
              <a:rPr lang="en-GB" dirty="0"/>
              <a:t>	hypocalcaemia</a:t>
            </a:r>
          </a:p>
          <a:p>
            <a:pPr eaLnBrk="1" hangingPunct="1"/>
            <a:r>
              <a:rPr lang="en-GB" dirty="0"/>
              <a:t>	tension </a:t>
            </a:r>
            <a:r>
              <a:rPr lang="en-GB" dirty="0" err="1"/>
              <a:t>pneumothorax</a:t>
            </a:r>
            <a:endParaRPr lang="en-GB" dirty="0"/>
          </a:p>
          <a:p>
            <a:pPr eaLnBrk="1" hangingPunct="1"/>
            <a:r>
              <a:rPr lang="en-GB" dirty="0"/>
              <a:t>	cardiac </a:t>
            </a:r>
            <a:r>
              <a:rPr lang="en-GB" dirty="0" err="1"/>
              <a:t>tamponade</a:t>
            </a:r>
            <a:endParaRPr lang="en-GB" dirty="0"/>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endParaRPr lang="en-GB" dirty="0"/>
          </a:p>
          <a:p>
            <a:pPr eaLnBrk="1" hangingPunct="1">
              <a:lnSpc>
                <a:spcPct val="80000"/>
              </a:lnSpc>
            </a:pPr>
            <a:endParaRPr lang="en-GB" dirty="0"/>
          </a:p>
          <a:p>
            <a:pPr eaLnBrk="1" hangingPunct="1">
              <a:lnSpc>
                <a:spcPct val="80000"/>
              </a:lnSpc>
            </a:pPr>
            <a:r>
              <a:rPr lang="en-US" dirty="0"/>
              <a:t> </a:t>
            </a:r>
          </a:p>
        </p:txBody>
      </p:sp>
      <p:sp>
        <p:nvSpPr>
          <p:cNvPr id="46083" name="Slide Number Placeholder 3"/>
          <p:cNvSpPr txBox="1">
            <a:spLocks noGrp="1"/>
          </p:cNvSpPr>
          <p:nvPr/>
        </p:nvSpPr>
        <p:spPr bwMode="auto">
          <a:xfrm>
            <a:off x="3850444" y="9428583"/>
            <a:ext cx="2945659" cy="496332"/>
          </a:xfrm>
          <a:prstGeom prst="rect">
            <a:avLst/>
          </a:prstGeom>
          <a:noFill/>
          <a:ln w="9525">
            <a:noFill/>
            <a:miter lim="800000"/>
            <a:headEnd/>
            <a:tailEnd/>
          </a:ln>
        </p:spPr>
        <p:txBody>
          <a:bodyPr anchor="b"/>
          <a:lstStyle/>
          <a:p>
            <a:pPr algn="r"/>
            <a:fld id="{02F9E841-EEC9-4EC1-BD9A-B0E854D9CE6A}" type="slidenum">
              <a:rPr lang="en-AU" sz="1200"/>
              <a:pPr algn="r"/>
              <a:t>19</a:t>
            </a:fld>
            <a:endParaRPr lang="en-A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GB" baseline="0" dirty="0"/>
              <a:t>Consider commencing the session in a usual plenary style and moving into groups of 3-4 after slide 4 (Rapid Assessment).</a:t>
            </a:r>
            <a:endParaRPr lang="en-GB" dirty="0"/>
          </a:p>
          <a:p>
            <a:pPr lvl="1"/>
            <a:r>
              <a:rPr lang="en-GB" dirty="0"/>
              <a:t>Sit candidates in groups ( 3-4 people each group). They will need pen, clip board and 2 double</a:t>
            </a:r>
            <a:r>
              <a:rPr lang="en-GB" baseline="0" dirty="0"/>
              <a:t> sided</a:t>
            </a:r>
            <a:r>
              <a:rPr lang="en-GB" dirty="0"/>
              <a:t> copies per group of the A4 Serious Illness Activity Sheet</a:t>
            </a:r>
          </a:p>
          <a:p>
            <a:pPr eaLnBrk="1" hangingPunct="1">
              <a:spcBef>
                <a:spcPct val="0"/>
              </a:spcBef>
            </a:pPr>
            <a:r>
              <a:rPr lang="en-AU" dirty="0">
                <a:latin typeface="+mn-lt"/>
              </a:rPr>
              <a:t>Interactive session is also to:</a:t>
            </a:r>
          </a:p>
          <a:p>
            <a:pPr eaLnBrk="1" hangingPunct="1">
              <a:spcBef>
                <a:spcPct val="0"/>
              </a:spcBef>
              <a:buFontTx/>
              <a:buNone/>
            </a:pPr>
            <a:endParaRPr lang="en-AU" dirty="0"/>
          </a:p>
          <a:p>
            <a:pPr eaLnBrk="1" hangingPunct="1">
              <a:spcBef>
                <a:spcPct val="0"/>
              </a:spcBef>
              <a:buFontTx/>
              <a:buNone/>
            </a:pPr>
            <a:endParaRPr lang="en-AU" b="1" dirty="0"/>
          </a:p>
          <a:p>
            <a:pPr eaLnBrk="1" hangingPunct="1">
              <a:spcBef>
                <a:spcPct val="0"/>
              </a:spcBef>
              <a:buFontTx/>
              <a:buNone/>
            </a:pPr>
            <a:r>
              <a:rPr lang="en-AU" b="1" dirty="0"/>
              <a:t>Candidates nominate a scribe and a spokesperson</a:t>
            </a:r>
          </a:p>
          <a:p>
            <a:pPr eaLnBrk="1" hangingPunct="1">
              <a:spcBef>
                <a:spcPct val="0"/>
              </a:spcBef>
              <a:buFontTx/>
              <a:buNone/>
            </a:pPr>
            <a:endParaRPr lang="en-AU" dirty="0"/>
          </a:p>
          <a:p>
            <a:pPr eaLnBrk="1" hangingPunct="1">
              <a:spcBef>
                <a:spcPct val="0"/>
              </a:spcBef>
              <a:buFontTx/>
              <a:buNone/>
            </a:pPr>
            <a:r>
              <a:rPr lang="en-AU" b="1" dirty="0"/>
              <a:t>ACTIVITY PACKS x 4 </a:t>
            </a:r>
            <a:r>
              <a:rPr lang="en-AU" dirty="0"/>
              <a:t>- one per group of six candidates</a:t>
            </a:r>
          </a:p>
          <a:p>
            <a:pPr lvl="1"/>
            <a:endParaRPr lang="en-GB" dirty="0"/>
          </a:p>
          <a:p>
            <a:pPr lvl="1"/>
            <a:r>
              <a:rPr lang="en-GB" dirty="0"/>
              <a:t>Aim of this session is to recap the recognition and resuscitation of the seriously unwell child, briefly recap identifying when circulatory arrest has occurred, revision of BLS and ALS , and the use of two cases to practice the material discussed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Remember</a:t>
            </a:r>
            <a:r>
              <a:rPr lang="en-GB" baseline="0" dirty="0"/>
              <a:t> to include tone &amp; colour when you mention posture</a:t>
            </a:r>
          </a:p>
          <a:p>
            <a:r>
              <a:rPr lang="en-GB" baseline="0" dirty="0"/>
              <a:t>Closure – include that further opportunities to discuss assessment and management of illnesses raised in the Serious Illness plenary will be in the workshops and illness scenarios.</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353982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extLst>
      <p:ext uri="{BB962C8B-B14F-4D97-AF65-F5344CB8AC3E}">
        <p14:creationId xmlns:p14="http://schemas.microsoft.com/office/powerpoint/2010/main" val="1879394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3768527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dirty="0"/>
              <a:t>See</a:t>
            </a:r>
            <a:r>
              <a:rPr lang="en-GB" baseline="0" dirty="0"/>
              <a:t> Slide 26 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271132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52223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p:txBody>
      </p:sp>
    </p:spTree>
    <p:extLst>
      <p:ext uri="{BB962C8B-B14F-4D97-AF65-F5344CB8AC3E}">
        <p14:creationId xmlns:p14="http://schemas.microsoft.com/office/powerpoint/2010/main" val="17816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t>Write down three reasons to have a structured approach to a serious ill child.</a:t>
            </a:r>
          </a:p>
          <a:p>
            <a:pPr eaLnBrk="1" hangingPunct="1">
              <a:spcBef>
                <a:spcPct val="0"/>
              </a:spcBef>
            </a:pPr>
            <a:endParaRPr lang="en-US" b="1" dirty="0"/>
          </a:p>
          <a:p>
            <a:pPr eaLnBrk="1" hangingPunct="1">
              <a:spcBef>
                <a:spcPct val="0"/>
              </a:spcBef>
            </a:pPr>
            <a:r>
              <a:rPr lang="en-US" b="1" dirty="0"/>
              <a:t>I minute for activity – 3 minutes for shared answers</a:t>
            </a:r>
            <a:endParaRPr lang="en-AU" b="1" dirty="0"/>
          </a:p>
          <a:p>
            <a:pPr eaLnBrk="1" hangingPunct="1">
              <a:spcBef>
                <a:spcPct val="0"/>
              </a:spcBef>
            </a:pPr>
            <a:endParaRPr lang="en-AU" dirty="0"/>
          </a:p>
          <a:p>
            <a:pPr>
              <a:spcBef>
                <a:spcPct val="0"/>
              </a:spcBef>
            </a:pPr>
            <a:r>
              <a:rPr lang="en-AU" dirty="0"/>
              <a:t>Multiple answers  (incl. Human Factors issues  - Chapter 2 in 7e)</a:t>
            </a:r>
            <a:endParaRPr lang="en-AU" dirty="0">
              <a:ea typeface="Calibri"/>
              <a:cs typeface="Calibri"/>
            </a:endParaRPr>
          </a:p>
          <a:p>
            <a:pPr eaLnBrk="1" hangingPunct="1">
              <a:spcBef>
                <a:spcPct val="0"/>
              </a:spcBef>
            </a:pPr>
            <a:endParaRPr lang="en-AU" dirty="0"/>
          </a:p>
          <a:p>
            <a:pPr lvl="1"/>
            <a:r>
              <a:rPr lang="en-US" dirty="0"/>
              <a:t>so you don</a:t>
            </a:r>
            <a:r>
              <a:rPr lang="en-US" altLang="en-US" dirty="0"/>
              <a:t>’</a:t>
            </a:r>
            <a:r>
              <a:rPr lang="en-US" dirty="0"/>
              <a:t>t miss anything</a:t>
            </a:r>
          </a:p>
          <a:p>
            <a:pPr lvl="1"/>
            <a:r>
              <a:rPr lang="en-US" dirty="0"/>
              <a:t>method to calm oneself down in panic position</a:t>
            </a:r>
          </a:p>
          <a:p>
            <a:pPr lvl="1"/>
            <a:r>
              <a:rPr lang="en-US" dirty="0" err="1"/>
              <a:t>prioritise</a:t>
            </a:r>
            <a:r>
              <a:rPr lang="en-US" dirty="0"/>
              <a:t> assessment and treatment in a logical order</a:t>
            </a:r>
          </a:p>
          <a:p>
            <a:pPr lvl="1"/>
            <a:r>
              <a:rPr lang="en-US" dirty="0"/>
              <a:t>learn an automated response. </a:t>
            </a:r>
            <a:endParaRPr lang="en-AU" dirty="0"/>
          </a:p>
          <a:p>
            <a:pPr lvl="1" eaLnBrk="1" hangingPunct="1">
              <a:spcBef>
                <a:spcPct val="0"/>
              </a:spcBef>
            </a:pPr>
            <a:r>
              <a:rPr lang="en-AU" dirty="0"/>
              <a:t>Minimise fixation</a:t>
            </a:r>
          </a:p>
          <a:p>
            <a:pPr lvl="1" eaLnBrk="1" hangingPunct="1">
              <a:spcBef>
                <a:spcPct val="0"/>
              </a:spcBef>
            </a:pPr>
            <a:r>
              <a:rPr lang="en-AU" dirty="0"/>
              <a:t>Shared situational awareness</a:t>
            </a:r>
          </a:p>
          <a:p>
            <a:pPr lvl="1" eaLnBrk="1" hangingPunct="1">
              <a:spcBef>
                <a:spcPct val="0"/>
              </a:spcBef>
            </a:pPr>
            <a:r>
              <a:rPr lang="en-AU" dirty="0"/>
              <a:t>Communication</a:t>
            </a:r>
          </a:p>
          <a:p>
            <a:pPr eaLnBrk="1" hangingPunct="1">
              <a:spcBef>
                <a:spcPct val="0"/>
              </a:spcBef>
              <a:buFontTx/>
              <a:buChar char="•"/>
            </a:pPr>
            <a:endParaRPr lang="en-AU" dirty="0"/>
          </a:p>
          <a:p>
            <a:pPr eaLnBrk="1" hangingPunct="1">
              <a:spcBef>
                <a:spcPct val="0"/>
              </a:spcBef>
              <a:buFontTx/>
              <a:buChar char="•"/>
            </a:pPr>
            <a:r>
              <a:rPr lang="en-AU" i="0" dirty="0"/>
              <a:t>SEGUE to algorithm activity – </a:t>
            </a:r>
            <a:r>
              <a:rPr lang="en-AU" b="1" i="0" dirty="0"/>
              <a:t>click to show aeroplane </a:t>
            </a:r>
            <a:r>
              <a:rPr lang="en-AU" i="0" dirty="0"/>
              <a:t>- repetition assists in established automated responses</a:t>
            </a:r>
          </a:p>
          <a:p>
            <a:endParaRPr lang="en-AU" dirty="0"/>
          </a:p>
        </p:txBody>
      </p:sp>
    </p:spTree>
    <p:extLst>
      <p:ext uri="{BB962C8B-B14F-4D97-AF65-F5344CB8AC3E}">
        <p14:creationId xmlns:p14="http://schemas.microsoft.com/office/powerpoint/2010/main" val="148482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 - Human factors  - </a:t>
            </a:r>
            <a:r>
              <a:rPr lang="en-AU" b="1" baseline="0"/>
              <a:t>Chapter </a:t>
            </a:r>
            <a:r>
              <a:rPr lang="en-AU" b="1"/>
              <a:t>2</a:t>
            </a:r>
          </a:p>
        </p:txBody>
      </p:sp>
    </p:spTree>
    <p:extLst>
      <p:ext uri="{BB962C8B-B14F-4D97-AF65-F5344CB8AC3E}">
        <p14:creationId xmlns:p14="http://schemas.microsoft.com/office/powerpoint/2010/main" val="362705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a:bodyPr>
          <a:lstStyle/>
          <a:p>
            <a:r>
              <a:rPr lang="en-GB" dirty="0"/>
              <a:t>Pathways to cardiac arrest</a:t>
            </a:r>
          </a:p>
          <a:p>
            <a:endParaRPr lang="en-GB" dirty="0"/>
          </a:p>
          <a:p>
            <a:r>
              <a:rPr lang="en-GB" dirty="0"/>
              <a:t>Pale Blue Row – presenting issue</a:t>
            </a:r>
          </a:p>
          <a:p>
            <a:r>
              <a:rPr lang="en-GB" dirty="0"/>
              <a:t>Dark Blue Row – possible reversible causes</a:t>
            </a:r>
          </a:p>
          <a:p>
            <a:r>
              <a:rPr lang="en-GB" dirty="0"/>
              <a:t>Yellow – where the situations are heading</a:t>
            </a:r>
          </a:p>
          <a:p>
            <a:endParaRPr lang="en-GB" dirty="0"/>
          </a:p>
          <a:p>
            <a:r>
              <a:rPr lang="en-GB" dirty="0"/>
              <a:t>Talk about how assessment and intervention with the conditions on the top of the slide can prevent or slow progression to the serious consequences on the bottom of the slide.</a:t>
            </a:r>
          </a:p>
          <a:p>
            <a:r>
              <a:rPr lang="en-GB" dirty="0"/>
              <a:t>This involves rapid assessment of the seriously ill child (summarised on next slide).</a:t>
            </a:r>
          </a:p>
          <a:p>
            <a:endParaRPr lang="en-GB" dirty="0"/>
          </a:p>
          <a:p>
            <a:r>
              <a:rPr lang="en-GB" dirty="0"/>
              <a:t>Be brief</a:t>
            </a:r>
            <a:r>
              <a:rPr lang="en-GB" baseline="0" dirty="0"/>
              <a:t> – this and the next slide is recall from pre-reading and the online learning.</a:t>
            </a:r>
          </a:p>
          <a:p>
            <a:endParaRPr lang="en-GB" baseline="0"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 Disability also mention along with posture COLOUR &amp; TONE</a:t>
            </a:r>
          </a:p>
          <a:p>
            <a:r>
              <a:rPr lang="en-GB" dirty="0"/>
              <a:t>This slide has animation.</a:t>
            </a:r>
          </a:p>
          <a:p>
            <a:endParaRPr lang="en-GB" dirty="0"/>
          </a:p>
          <a:p>
            <a:r>
              <a:rPr lang="en-GB" dirty="0"/>
              <a:t>Rapid assessment features </a:t>
            </a:r>
            <a:r>
              <a:rPr lang="en-GB" baseline="0" dirty="0"/>
              <a:t>are emphasised in the online learning – this slide is a prompt for recall of pre-course learning.  Give candidates the ‘space’ to provide the answers.</a:t>
            </a:r>
          </a:p>
          <a:p>
            <a:endParaRPr lang="en-GB"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100789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GB" dirty="0"/>
              <a:t> Present this case and the following slide and invite candidates to discuss in their groups the initial resuscitation and then think about the differential diagnosis of respiratory and circulatory failure and the specific interventions that should be given.</a:t>
            </a:r>
          </a:p>
          <a:p>
            <a:r>
              <a:rPr lang="en-GB" dirty="0"/>
              <a:t>Invite candidates to provide answers to next two slides, including any other key features that they can think of</a:t>
            </a:r>
          </a:p>
        </p:txBody>
      </p:sp>
    </p:spTree>
    <p:extLst>
      <p:ext uri="{BB962C8B-B14F-4D97-AF65-F5344CB8AC3E}">
        <p14:creationId xmlns:p14="http://schemas.microsoft.com/office/powerpoint/2010/main" val="2255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a:p>
            <a:r>
              <a:rPr lang="en-GB" b="1" dirty="0"/>
              <a:t>See</a:t>
            </a:r>
            <a:r>
              <a:rPr lang="en-GB" b="1" baseline="0" dirty="0"/>
              <a:t> Slide 24 </a:t>
            </a:r>
            <a:r>
              <a:rPr lang="en-GB" baseline="0" dirty="0"/>
              <a:t>for hidden features</a:t>
            </a:r>
            <a:endParaRPr lang="en-GB" dirty="0"/>
          </a:p>
        </p:txBody>
      </p:sp>
    </p:spTree>
    <p:extLst>
      <p:ext uri="{BB962C8B-B14F-4D97-AF65-F5344CB8AC3E}">
        <p14:creationId xmlns:p14="http://schemas.microsoft.com/office/powerpoint/2010/main" val="381852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8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368799" y="6578316"/>
            <a:ext cx="4915224" cy="307777"/>
          </a:xfrm>
          <a:prstGeom prst="rect">
            <a:avLst/>
          </a:prstGeom>
          <a:noFill/>
        </p:spPr>
        <p:txBody>
          <a:bodyPr wrap="square" rtlCol="0">
            <a:spAutoFit/>
          </a:bodyPr>
          <a:lstStyle/>
          <a:p>
            <a:pPr algn="ctr"/>
            <a:r>
              <a:rPr lang="en-AU" sz="1400" dirty="0">
                <a:solidFill>
                  <a:schemeClr val="bg1"/>
                </a:solidFill>
                <a:latin typeface="Century Gothic" panose="020B0502020202020204" pitchFamily="34" charset="0"/>
              </a:rPr>
              <a:t>APLS Refresher -Seriously</a:t>
            </a:r>
            <a:r>
              <a:rPr lang="en-AU" sz="1400" baseline="0" dirty="0">
                <a:solidFill>
                  <a:schemeClr val="bg1"/>
                </a:solidFill>
                <a:latin typeface="Century Gothic" panose="020B0502020202020204" pitchFamily="34" charset="0"/>
              </a:rPr>
              <a:t> Ill Child and Cardiac Arrest</a:t>
            </a:r>
            <a:endParaRPr lang="en-AU"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5" r:id="rId10"/>
  </p:sldLayoutIdLst>
  <p:hf sldNum="0" hdr="0" ftr="0" dt="0"/>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fontScale="92500"/>
          </a:bodyPr>
          <a:lstStyle/>
          <a:p>
            <a:pPr>
              <a:lnSpc>
                <a:spcPct val="120000"/>
              </a:lnSpc>
              <a:spcBef>
                <a:spcPts val="600"/>
              </a:spcBef>
            </a:pPr>
            <a:r>
              <a:rPr lang="en-AU" sz="4000" dirty="0">
                <a:latin typeface="Century Gothic" panose="020B0502020202020204" pitchFamily="34" charset="0"/>
              </a:rPr>
              <a:t>Structured Approach to the Seriously Ill Child &amp;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Tree>
    <p:extLst>
      <p:ext uri="{BB962C8B-B14F-4D97-AF65-F5344CB8AC3E}">
        <p14:creationId xmlns:p14="http://schemas.microsoft.com/office/powerpoint/2010/main" val="3542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302419"/>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a:t>
            </a:r>
            <a:br>
              <a:rPr lang="en-GB" sz="3200" b="1"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43776" name="Group 64"/>
          <p:cNvGraphicFramePr>
            <a:graphicFrameLocks noGrp="1"/>
          </p:cNvGraphicFramePr>
          <p:nvPr>
            <p:ph idx="1"/>
            <p:extLst>
              <p:ext uri="{D42A27DB-BD31-4B8C-83A1-F6EECF244321}">
                <p14:modId xmlns:p14="http://schemas.microsoft.com/office/powerpoint/2010/main" val="3229797958"/>
              </p:ext>
            </p:extLst>
          </p:nvPr>
        </p:nvGraphicFramePr>
        <p:xfrm>
          <a:off x="497953" y="1559717"/>
          <a:ext cx="8219697" cy="5028118"/>
        </p:xfrm>
        <a:graphic>
          <a:graphicData uri="http://schemas.openxmlformats.org/drawingml/2006/table">
            <a:tbl>
              <a:tblPr/>
              <a:tblGrid>
                <a:gridCol w="2740777">
                  <a:extLst>
                    <a:ext uri="{9D8B030D-6E8A-4147-A177-3AD203B41FA5}">
                      <a16:colId xmlns:a16="http://schemas.microsoft.com/office/drawing/2014/main" val="20000"/>
                    </a:ext>
                  </a:extLst>
                </a:gridCol>
                <a:gridCol w="2331897">
                  <a:extLst>
                    <a:ext uri="{9D8B030D-6E8A-4147-A177-3AD203B41FA5}">
                      <a16:colId xmlns:a16="http://schemas.microsoft.com/office/drawing/2014/main" val="20001"/>
                    </a:ext>
                  </a:extLst>
                </a:gridCol>
                <a:gridCol w="3147023">
                  <a:extLst>
                    <a:ext uri="{9D8B030D-6E8A-4147-A177-3AD203B41FA5}">
                      <a16:colId xmlns:a16="http://schemas.microsoft.com/office/drawing/2014/main" val="20002"/>
                    </a:ext>
                  </a:extLst>
                </a:gridCol>
              </a:tblGrid>
              <a:tr h="50650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at (R) lung 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support/IV ABs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922862"/>
                  </a:ext>
                </a:extLst>
              </a:tr>
              <a:tr h="121561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090361"/>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Fever and rash</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18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 (in neonate)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Abnormal ECG</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Arrythmia algorithms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214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Fluid</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and </a:t>
                      </a: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Insulin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3CCC3AE6-8420-C825-400D-F411A6372951}"/>
              </a:ext>
            </a:extLst>
          </p:cNvPr>
          <p:cNvSpPr/>
          <p:nvPr/>
        </p:nvSpPr>
        <p:spPr>
          <a:xfrm>
            <a:off x="3320149" y="2155369"/>
            <a:ext cx="2133601"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E09A39F-1015-E1DF-119D-6CA025B2EF00}"/>
              </a:ext>
            </a:extLst>
          </p:cNvPr>
          <p:cNvSpPr/>
          <p:nvPr/>
        </p:nvSpPr>
        <p:spPr>
          <a:xfrm>
            <a:off x="5646447" y="2155368"/>
            <a:ext cx="2985475"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8170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828292" y="64421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Century Gothic" panose="020B0502020202020204" pitchFamily="34" charset="0"/>
                <a:ea typeface="ＭＳ Ｐゴシック" pitchFamily="34" charset="-128"/>
                <a:cs typeface="Arial" charset="0"/>
              </a:rPr>
              <a:t>Ruby’s case</a:t>
            </a:r>
            <a:endParaRPr lang="en-US" sz="3600" b="1" dirty="0">
              <a:latin typeface="Century Gothic" panose="020B0502020202020204" pitchFamily="34" charset="0"/>
              <a:ea typeface="ＭＳ Ｐゴシック" pitchFamily="34" charset="-128"/>
              <a:cs typeface="Arial" charset="0"/>
            </a:endParaRPr>
          </a:p>
        </p:txBody>
      </p:sp>
      <p:sp>
        <p:nvSpPr>
          <p:cNvPr id="26627" name="Rectangle 3"/>
          <p:cNvSpPr>
            <a:spLocks noGrp="1" noChangeArrowheads="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Ruby is 4 months old.  </a:t>
            </a:r>
          </a:p>
          <a:p>
            <a:pPr marL="0" indent="0" eaLnBrk="1" hangingPunct="1">
              <a:lnSpc>
                <a:spcPct val="80000"/>
              </a:lnSpc>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been brought in by her parents who are concerned that she is sleepy and not taking her feeds.</a:t>
            </a:r>
          </a:p>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had no previous illnesses</a:t>
            </a:r>
          </a:p>
          <a:p>
            <a:pPr marL="0" indent="0" eaLnBrk="1" hangingPunct="1">
              <a:spcBef>
                <a:spcPts val="0"/>
              </a:spcBef>
              <a:buNone/>
            </a:pPr>
            <a:endParaRPr lang="en-GB" dirty="0">
              <a:ea typeface="ＭＳ Ｐゴシック" pitchFamily="34" charset="-128"/>
              <a:cs typeface="Arial" charset="0"/>
            </a:endParaRPr>
          </a:p>
        </p:txBody>
      </p:sp>
    </p:spTree>
    <p:extLst>
      <p:ext uri="{BB962C8B-B14F-4D97-AF65-F5344CB8AC3E}">
        <p14:creationId xmlns:p14="http://schemas.microsoft.com/office/powerpoint/2010/main" val="39108285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Ruby’s </a:t>
            </a:r>
            <a:r>
              <a:rPr lang="en-GB" sz="3200" dirty="0">
                <a:latin typeface="Century Gothic" panose="020B0502020202020204" pitchFamily="34" charset="0"/>
                <a:ea typeface="ＭＳ Ｐゴシック" pitchFamily="34" charset="-128"/>
                <a:cs typeface="Arial" charset="0"/>
              </a:rPr>
              <a:t>case</a:t>
            </a:r>
            <a:r>
              <a:rPr lang="en-GB" sz="3200" b="1" dirty="0">
                <a:latin typeface="Century Gothic" panose="020B0502020202020204" pitchFamily="34" charset="0"/>
                <a:ea typeface="ＭＳ Ｐゴシック" pitchFamily="34" charset="-128"/>
                <a:cs typeface="Arial" charset="0"/>
              </a:rPr>
              <a:t>: </a:t>
            </a:r>
            <a:r>
              <a:rPr lang="en-GB" sz="3200" dirty="0">
                <a:latin typeface="Century Gothic" panose="020B0502020202020204" pitchFamily="34" charset="0"/>
                <a:ea typeface="ＭＳ Ｐゴシック" pitchFamily="34" charset="-128"/>
                <a:cs typeface="Arial" charset="0"/>
              </a:rPr>
              <a:t>Primary assessment and resuscitation</a:t>
            </a:r>
            <a:endParaRPr lang="en-US" sz="3200" dirty="0">
              <a:latin typeface="Century Gothic" panose="020B0502020202020204" pitchFamily="34"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3889919946"/>
              </p:ext>
            </p:extLst>
          </p:nvPr>
        </p:nvGraphicFramePr>
        <p:xfrm>
          <a:off x="828675" y="1434123"/>
          <a:ext cx="8025039" cy="5247640"/>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2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2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6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2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3001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3603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694735">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2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2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
        <p:nvSpPr>
          <p:cNvPr id="250930" name="Rectangle 50"/>
          <p:cNvSpPr>
            <a:spLocks noChangeArrowheads="1"/>
          </p:cNvSpPr>
          <p:nvPr/>
        </p:nvSpPr>
        <p:spPr bwMode="auto">
          <a:xfrm>
            <a:off x="6160628" y="1854369"/>
            <a:ext cx="2610779" cy="4420292"/>
          </a:xfrm>
          <a:prstGeom prst="rect">
            <a:avLst/>
          </a:prstGeom>
          <a:solidFill>
            <a:schemeClr val="bg1"/>
          </a:solidFill>
          <a:ln w="9525">
            <a:noFill/>
            <a:miter lim="800000"/>
            <a:headEnd/>
            <a:tailEnd/>
          </a:ln>
        </p:spPr>
        <p:txBody>
          <a:bodyPr wrap="none" anchor="ctr"/>
          <a:lstStyle/>
          <a:p>
            <a:pPr algn="ctr"/>
            <a:endParaRPr lang="en-GB"/>
          </a:p>
        </p:txBody>
      </p:sp>
    </p:spTree>
    <p:extLst>
      <p:ext uri="{BB962C8B-B14F-4D97-AF65-F5344CB8AC3E}">
        <p14:creationId xmlns:p14="http://schemas.microsoft.com/office/powerpoint/2010/main" val="2044716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50930"/>
                                        </p:tgtEl>
                                      </p:cBhvr>
                                    </p:animEffect>
                                    <p:set>
                                      <p:cBhvr>
                                        <p:cTn id="7" dur="1" fill="hold">
                                          <p:stCondLst>
                                            <p:cond delay="1999"/>
                                          </p:stCondLst>
                                        </p:cTn>
                                        <p:tgtEl>
                                          <p:spTgt spid="250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b="1" dirty="0">
                <a:latin typeface="Century Gothic" panose="020B0502020202020204" pitchFamily="34" charset="0"/>
                <a:ea typeface="ＭＳ Ｐゴシック" pitchFamily="34" charset="-128"/>
                <a:cs typeface="Arial" charset="0"/>
              </a:rPr>
              <a:t>Ruby’s</a:t>
            </a:r>
            <a:r>
              <a:rPr lang="en-GB" sz="3200" dirty="0">
                <a:latin typeface="Century Gothic" panose="020B0502020202020204" pitchFamily="34" charset="0"/>
                <a:ea typeface="ＭＳ Ｐゴシック" pitchFamily="34" charset="-128"/>
                <a:cs typeface="Arial" charset="0"/>
              </a:rPr>
              <a:t> case: </a:t>
            </a:r>
            <a:br>
              <a:rPr lang="en-GB" sz="3200"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95978969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794CF77E-5F8C-771E-E407-2DB6BCA1A6D8}"/>
              </a:ext>
            </a:extLst>
          </p:cNvPr>
          <p:cNvSpPr/>
          <p:nvPr/>
        </p:nvSpPr>
        <p:spPr>
          <a:xfrm>
            <a:off x="3655560" y="1805127"/>
            <a:ext cx="2318657" cy="42829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F8D12C4-FA4F-5D28-BD9B-AB6C0E1F3F85}"/>
              </a:ext>
            </a:extLst>
          </p:cNvPr>
          <p:cNvSpPr/>
          <p:nvPr/>
        </p:nvSpPr>
        <p:spPr>
          <a:xfrm>
            <a:off x="6122187" y="1833703"/>
            <a:ext cx="2514600" cy="45303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798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448"/>
            <a:ext cx="7874000" cy="4427629"/>
          </a:xfrm>
          <a:prstGeom prst="rect">
            <a:avLst/>
          </a:prstGeom>
        </p:spPr>
      </p:pic>
      <p:sp>
        <p:nvSpPr>
          <p:cNvPr id="2" name="TextBox 1">
            <a:extLst>
              <a:ext uri="{FF2B5EF4-FFF2-40B4-BE49-F238E27FC236}">
                <a16:creationId xmlns:a16="http://schemas.microsoft.com/office/drawing/2014/main" id="{018EE8F6-A26B-2E42-A03D-5EA425D30ED8}"/>
              </a:ext>
            </a:extLst>
          </p:cNvPr>
          <p:cNvSpPr txBox="1"/>
          <p:nvPr/>
        </p:nvSpPr>
        <p:spPr>
          <a:xfrm>
            <a:off x="801649" y="576952"/>
            <a:ext cx="4979248" cy="646331"/>
          </a:xfrm>
          <a:prstGeom prst="rect">
            <a:avLst/>
          </a:prstGeom>
          <a:noFill/>
        </p:spPr>
        <p:txBody>
          <a:bodyPr wrap="none" rtlCol="0">
            <a:spAutoFit/>
          </a:bodyPr>
          <a:lstStyle/>
          <a:p>
            <a:r>
              <a:rPr lang="en-US" sz="3600" b="1" dirty="0">
                <a:latin typeface="Century Gothic" panose="020B0502020202020204" pitchFamily="34" charset="0"/>
              </a:rPr>
              <a:t>Recap of BLS and ALS</a:t>
            </a:r>
          </a:p>
        </p:txBody>
      </p:sp>
    </p:spTree>
    <p:extLst>
      <p:ext uri="{BB962C8B-B14F-4D97-AF65-F5344CB8AC3E}">
        <p14:creationId xmlns:p14="http://schemas.microsoft.com/office/powerpoint/2010/main" val="210882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11" b="3811"/>
          <a:stretch/>
        </p:blipFill>
        <p:spPr>
          <a:xfrm>
            <a:off x="107576" y="107576"/>
            <a:ext cx="5027708" cy="6564715"/>
          </a:xfrm>
          <a:prstGeom prst="rect">
            <a:avLst/>
          </a:prstGeom>
        </p:spPr>
      </p:pic>
      <p:sp>
        <p:nvSpPr>
          <p:cNvPr id="4" name="TextBox 3">
            <a:extLst>
              <a:ext uri="{FF2B5EF4-FFF2-40B4-BE49-F238E27FC236}">
                <a16:creationId xmlns:a16="http://schemas.microsoft.com/office/drawing/2014/main" id="{4ED7DA6B-FC79-C662-75B0-62D1E96DDAB4}"/>
              </a:ext>
            </a:extLst>
          </p:cNvPr>
          <p:cNvSpPr txBox="1"/>
          <p:nvPr/>
        </p:nvSpPr>
        <p:spPr>
          <a:xfrm>
            <a:off x="5242861" y="2005579"/>
            <a:ext cx="3793563" cy="1200329"/>
          </a:xfrm>
          <a:prstGeom prst="rect">
            <a:avLst/>
          </a:prstGeom>
          <a:noFill/>
        </p:spPr>
        <p:txBody>
          <a:bodyPr wrap="square">
            <a:spAutoFit/>
          </a:bodyPr>
          <a:lstStyle/>
          <a:p>
            <a:pPr>
              <a:defRPr/>
            </a:pPr>
            <a:r>
              <a:rPr lang="en-US" sz="2400" b="1" kern="0" dirty="0">
                <a:latin typeface="Century Gothic" panose="020B0502020202020204" pitchFamily="34" charset="0"/>
                <a:ea typeface="+mj-ea"/>
                <a:cs typeface="+mj-cs"/>
              </a:rPr>
              <a:t>Paediatric BLS for health professionals</a:t>
            </a:r>
          </a:p>
          <a:p>
            <a:pPr>
              <a:defRPr/>
            </a:pPr>
            <a:r>
              <a:rPr lang="en-US" sz="2400" b="1" kern="0" dirty="0">
                <a:latin typeface="Century Gothic" panose="020B0502020202020204" pitchFamily="34" charset="0"/>
                <a:ea typeface="+mj-ea"/>
                <a:cs typeface="+mj-cs"/>
              </a:rPr>
              <a:t>ANZCOR/ILCOR 2026</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CDBF5-B519-478F-9841-35979F76AD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4" t="17762" r="7118" b="5398"/>
          <a:stretch>
            <a:fillRect/>
          </a:stretch>
        </p:blipFill>
        <p:spPr bwMode="auto">
          <a:xfrm>
            <a:off x="178082" y="1134277"/>
            <a:ext cx="8902363" cy="522618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39D0983-60CA-C6AB-C73F-E2AC4610A50B}"/>
              </a:ext>
            </a:extLst>
          </p:cNvPr>
          <p:cNvSpPr txBox="1"/>
          <p:nvPr/>
        </p:nvSpPr>
        <p:spPr>
          <a:xfrm>
            <a:off x="522944" y="109544"/>
            <a:ext cx="3564962" cy="1015663"/>
          </a:xfrm>
          <a:prstGeom prst="rect">
            <a:avLst/>
          </a:prstGeom>
          <a:noFill/>
        </p:spPr>
        <p:txBody>
          <a:bodyPr wrap="square">
            <a:spAutoFit/>
          </a:bodyPr>
          <a:lstStyle/>
          <a:p>
            <a:pPr>
              <a:defRPr/>
            </a:pPr>
            <a:r>
              <a:rPr lang="en-US" sz="2000" b="1" kern="0" dirty="0">
                <a:latin typeface="Century Gothic" panose="020B0502020202020204" pitchFamily="34" charset="0"/>
                <a:ea typeface="+mj-ea"/>
                <a:cs typeface="+mj-cs"/>
              </a:rPr>
              <a:t>Paediatric BLS for health professionals</a:t>
            </a:r>
          </a:p>
          <a:p>
            <a:pPr>
              <a:defRPr/>
            </a:pPr>
            <a:r>
              <a:rPr lang="en-US" sz="2000" b="1" kern="0" dirty="0">
                <a:latin typeface="Century Gothic" panose="020B0502020202020204" pitchFamily="34" charset="0"/>
                <a:ea typeface="+mj-ea"/>
                <a:cs typeface="+mj-cs"/>
              </a:rPr>
              <a:t>ANZCOR/ILCOR 2026</a:t>
            </a:r>
            <a:endParaRPr lang="en-US" sz="2000" kern="0" dirty="0">
              <a:latin typeface="Century Gothic" panose="020B0502020202020204" pitchFamily="34" charset="0"/>
              <a:ea typeface="+mj-ea"/>
              <a:cs typeface="+mj-cs"/>
            </a:endParaRPr>
          </a:p>
        </p:txBody>
      </p:sp>
    </p:spTree>
    <p:extLst>
      <p:ext uri="{BB962C8B-B14F-4D97-AF65-F5344CB8AC3E}">
        <p14:creationId xmlns:p14="http://schemas.microsoft.com/office/powerpoint/2010/main" val="338363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D3A6F-AC6A-557F-533B-F22777800B4A}"/>
              </a:ext>
            </a:extLst>
          </p:cNvPr>
          <p:cNvPicPr>
            <a:picLocks noChangeAspect="1"/>
          </p:cNvPicPr>
          <p:nvPr/>
        </p:nvPicPr>
        <p:blipFill>
          <a:blip r:embed="rId3"/>
          <a:stretch>
            <a:fillRect/>
          </a:stretch>
        </p:blipFill>
        <p:spPr>
          <a:xfrm>
            <a:off x="2148894" y="0"/>
            <a:ext cx="4846211" cy="685800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8E39E-924C-9DE7-0D4E-924022CBA0E6}"/>
              </a:ext>
            </a:extLst>
          </p:cNvPr>
          <p:cNvPicPr>
            <a:picLocks noChangeAspect="1"/>
          </p:cNvPicPr>
          <p:nvPr/>
        </p:nvPicPr>
        <p:blipFill>
          <a:blip r:embed="rId3"/>
          <a:srcRect/>
          <a:stretch/>
        </p:blipFill>
        <p:spPr>
          <a:xfrm>
            <a:off x="899386" y="0"/>
            <a:ext cx="6530114" cy="6530114"/>
          </a:xfrm>
          <a:prstGeom prst="rect">
            <a:avLst/>
          </a:prstGeom>
        </p:spPr>
      </p:pic>
      <p:sp>
        <p:nvSpPr>
          <p:cNvPr id="8" name="Rounded Rectangle 7">
            <a:extLst>
              <a:ext uri="{FF2B5EF4-FFF2-40B4-BE49-F238E27FC236}">
                <a16:creationId xmlns:a16="http://schemas.microsoft.com/office/drawing/2014/main" id="{2C4FCCD6-2C2C-D0C3-BEC3-F1A28E2F9030}"/>
              </a:ext>
            </a:extLst>
          </p:cNvPr>
          <p:cNvSpPr/>
          <p:nvPr/>
        </p:nvSpPr>
        <p:spPr>
          <a:xfrm>
            <a:off x="1090247" y="1547446"/>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97FCE3-6C22-FF67-E6AD-73880ABE8E30}"/>
              </a:ext>
            </a:extLst>
          </p:cNvPr>
          <p:cNvSpPr txBox="1"/>
          <p:nvPr/>
        </p:nvSpPr>
        <p:spPr>
          <a:xfrm>
            <a:off x="4902653" y="418826"/>
            <a:ext cx="2526847" cy="830997"/>
          </a:xfrm>
          <a:prstGeom prst="rect">
            <a:avLst/>
          </a:prstGeom>
          <a:noFill/>
        </p:spPr>
        <p:txBody>
          <a:bodyPr wrap="square">
            <a:spAutoFit/>
          </a:bodyPr>
          <a:lstStyle/>
          <a:p>
            <a:pPr>
              <a:defRPr/>
            </a:pPr>
            <a:r>
              <a:rPr lang="en-US" sz="2400" b="1" kern="0" dirty="0">
                <a:ea typeface="+mj-ea"/>
                <a:cs typeface="+mj-cs"/>
              </a:rPr>
              <a:t>PEA/Asystole algorithm</a:t>
            </a:r>
            <a:endParaRPr lang="en-US" sz="2400" kern="0" dirty="0">
              <a:ea typeface="+mj-ea"/>
              <a:cs typeface="+mj-cs"/>
            </a:endParaRPr>
          </a:p>
        </p:txBody>
      </p:sp>
      <p:grpSp>
        <p:nvGrpSpPr>
          <p:cNvPr id="2" name="Group 1"/>
          <p:cNvGrpSpPr/>
          <p:nvPr/>
        </p:nvGrpSpPr>
        <p:grpSpPr>
          <a:xfrm>
            <a:off x="7757386" y="1547446"/>
            <a:ext cx="1196114" cy="1162049"/>
            <a:chOff x="7380288" y="1485900"/>
            <a:chExt cx="1512887" cy="1655763"/>
          </a:xfrm>
        </p:grpSpPr>
        <p:pic>
          <p:nvPicPr>
            <p:cNvPr id="4300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5"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hlinkClick r:id="rId3" action="ppaction://hlinksldjump"/>
          </p:cNvPr>
          <p:cNvSpPr>
            <a:spLocks noChangeArrowheads="1"/>
          </p:cNvSpPr>
          <p:nvPr/>
        </p:nvSpPr>
        <p:spPr bwMode="auto">
          <a:xfrm>
            <a:off x="5508625" y="2492375"/>
            <a:ext cx="1439863" cy="2016125"/>
          </a:xfrm>
          <a:prstGeom prst="rect">
            <a:avLst/>
          </a:prstGeom>
          <a:solidFill>
            <a:schemeClr val="accent1">
              <a:alpha val="0"/>
            </a:schemeClr>
          </a:solidFill>
          <a:ln w="9525">
            <a:noFill/>
            <a:miter lim="800000"/>
            <a:headEnd/>
            <a:tailEnd/>
          </a:ln>
        </p:spPr>
        <p:txBody>
          <a:bodyPr wrap="none" anchor="ctr"/>
          <a:lstStyle/>
          <a:p>
            <a:endParaRPr lang="en-AU"/>
          </a:p>
        </p:txBody>
      </p:sp>
      <p:sp>
        <p:nvSpPr>
          <p:cNvPr id="8" name="Rectangle 6"/>
          <p:cNvSpPr txBox="1">
            <a:spLocks noChangeArrowheads="1"/>
          </p:cNvSpPr>
          <p:nvPr/>
        </p:nvSpPr>
        <p:spPr bwMode="auto">
          <a:xfrm>
            <a:off x="5569664" y="131273"/>
            <a:ext cx="3403865" cy="1066800"/>
          </a:xfrm>
          <a:prstGeom prst="rect">
            <a:avLst/>
          </a:prstGeom>
          <a:noFill/>
          <a:ln w="9525">
            <a:noFill/>
            <a:miter lim="800000"/>
            <a:headEnd/>
            <a:tailEnd/>
          </a:ln>
        </p:spPr>
        <p:txBody>
          <a:bodyPr anchor="ctr"/>
          <a:lstStyle/>
          <a:p>
            <a:pPr>
              <a:defRPr/>
            </a:pPr>
            <a:endParaRPr lang="en-US" sz="3200" kern="0" dirty="0">
              <a:latin typeface="+mj-lt"/>
              <a:ea typeface="+mj-ea"/>
              <a:cs typeface="+mj-cs"/>
            </a:endParaRPr>
          </a:p>
        </p:txBody>
      </p:sp>
      <p:grpSp>
        <p:nvGrpSpPr>
          <p:cNvPr id="7" name="Group 6"/>
          <p:cNvGrpSpPr/>
          <p:nvPr/>
        </p:nvGrpSpPr>
        <p:grpSpPr>
          <a:xfrm>
            <a:off x="7834419" y="1650652"/>
            <a:ext cx="1196114" cy="1162049"/>
            <a:chOff x="7380288" y="1485900"/>
            <a:chExt cx="1512887" cy="1655763"/>
          </a:xfrm>
        </p:grpSpPr>
        <p:pic>
          <p:nvPicPr>
            <p:cNvPr id="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10"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pic>
        <p:nvPicPr>
          <p:cNvPr id="3" name="Picture 2">
            <a:extLst>
              <a:ext uri="{FF2B5EF4-FFF2-40B4-BE49-F238E27FC236}">
                <a16:creationId xmlns:a16="http://schemas.microsoft.com/office/drawing/2014/main" id="{40529A4C-04CE-C796-DA11-5644A16C3729}"/>
              </a:ext>
            </a:extLst>
          </p:cNvPr>
          <p:cNvPicPr>
            <a:picLocks noChangeAspect="1"/>
          </p:cNvPicPr>
          <p:nvPr/>
        </p:nvPicPr>
        <p:blipFill>
          <a:blip r:embed="rId5"/>
          <a:srcRect/>
          <a:stretch/>
        </p:blipFill>
        <p:spPr>
          <a:xfrm>
            <a:off x="772466" y="-11"/>
            <a:ext cx="6625794" cy="6625794"/>
          </a:xfrm>
          <a:prstGeom prst="rect">
            <a:avLst/>
          </a:prstGeom>
        </p:spPr>
      </p:pic>
      <p:sp>
        <p:nvSpPr>
          <p:cNvPr id="5" name="Rounded Rectangle 4">
            <a:extLst>
              <a:ext uri="{FF2B5EF4-FFF2-40B4-BE49-F238E27FC236}">
                <a16:creationId xmlns:a16="http://schemas.microsoft.com/office/drawing/2014/main" id="{4E5D8937-7AFE-0F6C-9099-C501DC1DCB80}"/>
              </a:ext>
            </a:extLst>
          </p:cNvPr>
          <p:cNvSpPr/>
          <p:nvPr/>
        </p:nvSpPr>
        <p:spPr>
          <a:xfrm>
            <a:off x="4166990" y="1343409"/>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6">
            <a:extLst>
              <a:ext uri="{FF2B5EF4-FFF2-40B4-BE49-F238E27FC236}">
                <a16:creationId xmlns:a16="http://schemas.microsoft.com/office/drawing/2014/main" id="{7115669A-F579-6B5B-6224-3691CB8EB335}"/>
              </a:ext>
            </a:extLst>
          </p:cNvPr>
          <p:cNvSpPr txBox="1">
            <a:spLocks noChangeArrowheads="1"/>
          </p:cNvSpPr>
          <p:nvPr/>
        </p:nvSpPr>
        <p:spPr bwMode="auto">
          <a:xfrm>
            <a:off x="4813227" y="232217"/>
            <a:ext cx="2585034" cy="912249"/>
          </a:xfrm>
          <a:prstGeom prst="rect">
            <a:avLst/>
          </a:prstGeom>
          <a:noFill/>
          <a:ln w="9525">
            <a:noFill/>
            <a:miter lim="800000"/>
            <a:headEnd/>
            <a:tailEnd/>
          </a:ln>
        </p:spPr>
        <p:txBody>
          <a:bodyPr anchor="ctr"/>
          <a:lstStyle/>
          <a:p>
            <a:pPr>
              <a:defRPr/>
            </a:pPr>
            <a:r>
              <a:rPr lang="en-US" sz="2400" b="1" kern="0" dirty="0">
                <a:latin typeface="+mj-lt"/>
                <a:ea typeface="+mj-ea"/>
                <a:cs typeface="+mj-cs"/>
              </a:rPr>
              <a:t>VF/VT algorithm</a:t>
            </a:r>
            <a:endParaRPr lang="en-US" sz="2400" kern="0"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sp>
        <p:nvSpPr>
          <p:cNvPr id="5" name="Title 4"/>
          <p:cNvSpPr>
            <a:spLocks noGrp="1"/>
          </p:cNvSpPr>
          <p:nvPr>
            <p:ph type="title"/>
          </p:nvPr>
        </p:nvSpPr>
        <p:spPr/>
        <p:txBody>
          <a:bodyPr>
            <a:normAutofit fontScale="90000"/>
          </a:bodyPr>
          <a:lstStyle/>
          <a:p>
            <a:r>
              <a:rPr lang="en-AU" b="1" dirty="0">
                <a:latin typeface="Century Gothic" panose="020B0502020202020204" pitchFamily="34" charset="0"/>
              </a:rPr>
              <a:t>Seriously Ill Child &amp; Child in Cardiac Arrest</a:t>
            </a:r>
          </a:p>
        </p:txBody>
      </p:sp>
      <p:sp>
        <p:nvSpPr>
          <p:cNvPr id="16387" name="Rectangle 3"/>
          <p:cNvSpPr>
            <a:spLocks noGrp="1" noChangeArrowheads="1"/>
          </p:cNvSpPr>
          <p:nvPr>
            <p:ph idx="1"/>
          </p:nvPr>
        </p:nvSpPr>
        <p:spPr bwMode="auto">
          <a:ln>
            <a:miter lim="800000"/>
            <a:headEnd/>
            <a:tailEnd/>
          </a:ln>
        </p:spPr>
        <p:txBody>
          <a:bodyPr wrap="square" lIns="91440" tIns="45720" rIns="91440" bIns="45720" numCol="1" anchor="t" anchorCtr="0" compatLnSpc="1">
            <a:prstTxWarp prst="textNoShape">
              <a:avLst/>
            </a:prstTxWarp>
            <a:normAutofit fontScale="85000" lnSpcReduction="20000"/>
          </a:bodyPr>
          <a:lstStyle/>
          <a:p>
            <a:pPr marL="0" indent="0" eaLnBrk="1" hangingPunct="1">
              <a:lnSpc>
                <a:spcPct val="90000"/>
              </a:lnSpc>
              <a:buFont typeface="Arial"/>
              <a:buNone/>
              <a:defRPr/>
            </a:pPr>
            <a:endParaRPr lang="en-US" sz="2600" dirty="0">
              <a:latin typeface="Century Gothic" panose="020B0502020202020204" pitchFamily="34" charset="0"/>
              <a:ea typeface="ＭＳ Ｐゴシック" pitchFamily="34" charset="-128"/>
              <a:cs typeface="Arial" pitchFamily="34" charset="0"/>
            </a:endParaRPr>
          </a:p>
          <a:p>
            <a:pPr marL="0" indent="0" eaLnBrk="1" hangingPunct="1">
              <a:lnSpc>
                <a:spcPct val="90000"/>
              </a:lnSpc>
              <a:buFont typeface="Arial"/>
              <a:buNone/>
              <a:defRPr/>
            </a:pPr>
            <a:r>
              <a:rPr lang="en-US" sz="2600" dirty="0">
                <a:latin typeface="Century Gothic" panose="020B0502020202020204" pitchFamily="34" charset="0"/>
                <a:ea typeface="ＭＳ Ｐゴシック" pitchFamily="34" charset="-128"/>
                <a:cs typeface="Arial" pitchFamily="34" charset="0"/>
              </a:rPr>
              <a:t>By the end of this session, you will be able to demonstrate an understanding of:</a:t>
            </a:r>
          </a:p>
          <a:p>
            <a:pPr marL="360000" indent="-457200">
              <a:lnSpc>
                <a:spcPct val="90000"/>
              </a:lnSpc>
              <a:spcBef>
                <a:spcPts val="1200"/>
              </a:spcBef>
              <a:buNone/>
              <a:defRPr/>
            </a:pPr>
            <a:endParaRPr lang="en-US" sz="3200" dirty="0">
              <a:latin typeface="Century Gothic" panose="020B0502020202020204" pitchFamily="34" charset="0"/>
              <a:ea typeface="ＭＳ Ｐゴシック" pitchFamily="34" charset="-128"/>
              <a:cs typeface="Arial" pitchFamily="34" charset="0"/>
            </a:endParaRP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the seriously ill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clinical assessment sequence to identify life-threatening illness in a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a child in cardiac arrest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32036" y="42650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600" b="1" dirty="0">
                <a:latin typeface="Century Gothic" panose="020B0502020202020204" pitchFamily="34" charset="0"/>
                <a:ea typeface="ＭＳ Ｐゴシック" pitchFamily="34" charset="-128"/>
                <a:cs typeface="Arial" charset="0"/>
              </a:rPr>
              <a:t>Summary</a:t>
            </a:r>
            <a:br>
              <a:rPr lang="en-US" sz="3600" b="1" dirty="0">
                <a:latin typeface="Century Gothic" panose="020B0502020202020204" pitchFamily="34" charset="0"/>
                <a:ea typeface="ＭＳ Ｐゴシック" pitchFamily="34" charset="-128"/>
                <a:cs typeface="Arial" charset="0"/>
              </a:rPr>
            </a:br>
            <a:r>
              <a:rPr lang="en-US" sz="3600"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idx="1"/>
          </p:nvPr>
        </p:nvSpPr>
        <p:spPr bwMode="auto">
          <a:xfrm>
            <a:off x="732036" y="1918997"/>
            <a:ext cx="7858508" cy="4207166"/>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2800"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4294967295"/>
          </p:nvPr>
        </p:nvSpPr>
        <p:spPr bwMode="auto">
          <a:xfrm>
            <a:off x="5056579" y="1948040"/>
            <a:ext cx="3705225" cy="4826000"/>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2800" b="1" dirty="0">
                <a:solidFill>
                  <a:srgbClr val="92D050"/>
                </a:solidFill>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2800" b="1" dirty="0">
              <a:solidFill>
                <a:srgbClr val="92D050"/>
              </a:solidFill>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2800"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4400"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endParaRPr lang="en-US" sz="2800" dirty="0">
              <a:latin typeface="Century Gothic" panose="020B0502020202020204" pitchFamily="34" charset="0"/>
              <a:ea typeface="ＭＳ Ｐゴシック" pitchFamily="34" charset="-128"/>
              <a:cs typeface="Arial" charset="0"/>
            </a:endParaRP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673600" y="1835816"/>
            <a:ext cx="4023881"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solidFill>
                  <a:srgbClr val="92D050"/>
                </a:solidFill>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endParaRPr lang="en-US" sz="2800" dirty="0">
              <a:latin typeface="Century Gothic" panose="020B0502020202020204" pitchFamily="34" charset="0"/>
              <a:ea typeface="ＭＳ Ｐゴシック" pitchFamily="34" charset="-128"/>
              <a:cs typeface="Arial" charset="0"/>
            </a:endParaRPr>
          </a:p>
          <a:p>
            <a:pPr marL="0" indent="0">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4298401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a:bodyPr>
          <a:lstStyle/>
          <a:p>
            <a:r>
              <a:rPr lang="en-AU" sz="3600" dirty="0">
                <a:latin typeface="Century Gothic" panose="020B0502020202020204" pitchFamily="34" charset="0"/>
              </a:rPr>
              <a:t>Structured Approach to the Seriously Ill Child and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7" name="TextBox 6">
            <a:extLst>
              <a:ext uri="{FF2B5EF4-FFF2-40B4-BE49-F238E27FC236}">
                <a16:creationId xmlns:a16="http://schemas.microsoft.com/office/drawing/2014/main" id="{1FB89B97-FE64-1C43-990F-862F185FBEEE}"/>
              </a:ext>
            </a:extLst>
          </p:cNvPr>
          <p:cNvSpPr txBox="1"/>
          <p:nvPr/>
        </p:nvSpPr>
        <p:spPr>
          <a:xfrm>
            <a:off x="0" y="4493941"/>
            <a:ext cx="3045696" cy="1569660"/>
          </a:xfrm>
          <a:prstGeom prst="rect">
            <a:avLst/>
          </a:prstGeom>
          <a:noFill/>
        </p:spPr>
        <p:txBody>
          <a:bodyPr wrap="square" rtlCol="0">
            <a:spAutoFit/>
          </a:bodyPr>
          <a:lstStyle/>
          <a:p>
            <a:r>
              <a:rPr lang="en-AU" sz="3200" b="1" dirty="0">
                <a:latin typeface="Century Gothic" panose="020B0502020202020204" pitchFamily="34" charset="0"/>
              </a:rPr>
              <a:t>Cases in full for instructor use only</a:t>
            </a:r>
          </a:p>
        </p:txBody>
      </p:sp>
    </p:spTree>
    <p:extLst>
      <p:ext uri="{BB962C8B-B14F-4D97-AF65-F5344CB8AC3E}">
        <p14:creationId xmlns:p14="http://schemas.microsoft.com/office/powerpoint/2010/main" val="390242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3065075924"/>
              </p:ext>
            </p:extLst>
          </p:nvPr>
        </p:nvGraphicFramePr>
        <p:xfrm>
          <a:off x="828292" y="1752066"/>
          <a:ext cx="7858125" cy="4679223"/>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p:txBody>
          <a:bodyPr/>
          <a:lstStyle/>
          <a:p>
            <a:r>
              <a:rPr lang="en-GB" sz="3600" b="1" dirty="0">
                <a:ea typeface="ＭＳ Ｐゴシック" pitchFamily="34" charset="-128"/>
                <a:cs typeface="Arial" charset="0"/>
              </a:rPr>
              <a:t>Tyler’s case: </a:t>
            </a:r>
            <a:r>
              <a:rPr lang="en-GB" sz="3600" dirty="0">
                <a:ea typeface="ＭＳ Ｐゴシック" pitchFamily="34" charset="-128"/>
                <a:cs typeface="Arial" charset="0"/>
              </a:rPr>
              <a:t>Primary assessment and resuscitation</a:t>
            </a:r>
            <a:endParaRPr lang="en-AU" sz="3600" dirty="0"/>
          </a:p>
        </p:txBody>
      </p:sp>
    </p:spTree>
    <p:extLst>
      <p:ext uri="{BB962C8B-B14F-4D97-AF65-F5344CB8AC3E}">
        <p14:creationId xmlns:p14="http://schemas.microsoft.com/office/powerpoint/2010/main" val="19657261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219420"/>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Tyler’s case:</a:t>
            </a:r>
            <a:br>
              <a:rPr lang="en-GB" sz="3600" b="1" dirty="0">
                <a:ea typeface="ＭＳ Ｐゴシック" pitchFamily="34" charset="-128"/>
                <a:cs typeface="Arial" charset="0"/>
              </a:rPr>
            </a:br>
            <a:r>
              <a:rPr lang="en-GB" sz="3600" dirty="0">
                <a:ea typeface="ＭＳ Ｐゴシック" pitchFamily="34" charset="-128"/>
                <a:cs typeface="Arial" charset="0"/>
              </a:rPr>
              <a:t>What emergency treatment?</a:t>
            </a:r>
            <a:endParaRPr lang="en-US" sz="3600" dirty="0">
              <a:latin typeface="Arial" charset="0"/>
              <a:ea typeface="ＭＳ Ｐゴシック" pitchFamily="34" charset="-128"/>
              <a:cs typeface="Arial" charset="0"/>
            </a:endParaRPr>
          </a:p>
        </p:txBody>
      </p:sp>
      <p:graphicFrame>
        <p:nvGraphicFramePr>
          <p:cNvPr id="10" name="Group 64">
            <a:extLst>
              <a:ext uri="{FF2B5EF4-FFF2-40B4-BE49-F238E27FC236}">
                <a16:creationId xmlns:a16="http://schemas.microsoft.com/office/drawing/2014/main" id="{EEE7A6B7-BC55-4397-B1AB-0DAEE37303A0}"/>
              </a:ext>
            </a:extLst>
          </p:cNvPr>
          <p:cNvGraphicFramePr>
            <a:graphicFrameLocks/>
          </p:cNvGraphicFramePr>
          <p:nvPr>
            <p:extLst>
              <p:ext uri="{D42A27DB-BD31-4B8C-83A1-F6EECF244321}">
                <p14:modId xmlns:p14="http://schemas.microsoft.com/office/powerpoint/2010/main" val="3722973495"/>
              </p:ext>
            </p:extLst>
          </p:nvPr>
        </p:nvGraphicFramePr>
        <p:xfrm>
          <a:off x="865632" y="1463038"/>
          <a:ext cx="7941485" cy="5107176"/>
        </p:xfrm>
        <a:graphic>
          <a:graphicData uri="http://schemas.openxmlformats.org/drawingml/2006/table">
            <a:tbl>
              <a:tblPr/>
              <a:tblGrid>
                <a:gridCol w="2429907">
                  <a:extLst>
                    <a:ext uri="{9D8B030D-6E8A-4147-A177-3AD203B41FA5}">
                      <a16:colId xmlns:a16="http://schemas.microsoft.com/office/drawing/2014/main" val="20000"/>
                    </a:ext>
                  </a:extLst>
                </a:gridCol>
                <a:gridCol w="2755789">
                  <a:extLst>
                    <a:ext uri="{9D8B030D-6E8A-4147-A177-3AD203B41FA5}">
                      <a16:colId xmlns:a16="http://schemas.microsoft.com/office/drawing/2014/main" val="20001"/>
                    </a:ext>
                  </a:extLst>
                </a:gridCol>
                <a:gridCol w="2755789">
                  <a:extLst>
                    <a:ext uri="{9D8B030D-6E8A-4147-A177-3AD203B41FA5}">
                      <a16:colId xmlns:a16="http://schemas.microsoft.com/office/drawing/2014/main" val="20002"/>
                    </a:ext>
                  </a:extLst>
                </a:gridCol>
              </a:tblGrid>
              <a:tr h="42424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646">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 at right  lung base</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044">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Fever and rash</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225">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Abnormal ECG rhythm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Arrhythmia algorithms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16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Fluid, Insulin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82702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Ruby’s case: </a:t>
            </a:r>
            <a:r>
              <a:rPr lang="en-GB" sz="3600" dirty="0">
                <a:ea typeface="ＭＳ Ｐゴシック" pitchFamily="34" charset="-128"/>
                <a:cs typeface="Arial" charset="0"/>
              </a:rPr>
              <a:t>Primary assessment and resuscitation</a:t>
            </a:r>
            <a:endParaRPr lang="en-US" sz="3600" dirty="0">
              <a:latin typeface="Arial"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253992153"/>
              </p:ext>
            </p:extLst>
          </p:nvPr>
        </p:nvGraphicFramePr>
        <p:xfrm>
          <a:off x="828675" y="1434123"/>
          <a:ext cx="8025039" cy="4991061"/>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4355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7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570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440762">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77064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76370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0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0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14074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mn-lt"/>
                <a:ea typeface="ＭＳ Ｐゴシック" pitchFamily="34" charset="-128"/>
                <a:cs typeface="Arial" charset="0"/>
              </a:rPr>
              <a:t>Ruby’s</a:t>
            </a:r>
            <a:r>
              <a:rPr lang="en-GB" sz="3600" dirty="0">
                <a:latin typeface="+mn-lt"/>
                <a:ea typeface="ＭＳ Ｐゴシック" pitchFamily="34" charset="-128"/>
                <a:cs typeface="Arial" charset="0"/>
              </a:rPr>
              <a:t> case: </a:t>
            </a:r>
            <a:br>
              <a:rPr lang="en-GB" sz="3600" dirty="0">
                <a:latin typeface="+mn-lt"/>
                <a:ea typeface="ＭＳ Ｐゴシック" pitchFamily="34" charset="-128"/>
                <a:cs typeface="Arial" charset="0"/>
              </a:rPr>
            </a:br>
            <a:r>
              <a:rPr lang="en-GB" sz="3600" dirty="0">
                <a:latin typeface="+mn-lt"/>
                <a:ea typeface="ＭＳ Ｐゴシック" pitchFamily="34" charset="-128"/>
                <a:cs typeface="Arial" charset="0"/>
              </a:rPr>
              <a:t>What emergency treatment?</a:t>
            </a:r>
            <a:endParaRPr lang="en-US" sz="3600" dirty="0">
              <a:latin typeface="+mn-lt"/>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57100538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90624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121776"/>
            <a:ext cx="7112000" cy="1945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pPr marL="36000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420" y="2168627"/>
            <a:ext cx="3158002" cy="4206605"/>
          </a:xfrm>
          <a:prstGeom prst="rect">
            <a:avLst/>
          </a:prstGeom>
          <a:noFill/>
          <a:ln w="9525">
            <a:noFill/>
            <a:miter lim="800000"/>
            <a:headEnd/>
            <a:tailEnd/>
          </a:ln>
        </p:spPr>
      </p:pic>
    </p:spTree>
    <p:extLst>
      <p:ext uri="{BB962C8B-B14F-4D97-AF65-F5344CB8AC3E}">
        <p14:creationId xmlns:p14="http://schemas.microsoft.com/office/powerpoint/2010/main" val="306122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90218" y="332863"/>
            <a:ext cx="7112000" cy="1945250"/>
          </a:xfrm>
        </p:spPr>
        <p:txBody>
          <a:bodyPr/>
          <a:lstStyle/>
          <a:p>
            <a:pPr marL="360000" indent="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490" y="2435482"/>
            <a:ext cx="5010070" cy="3765903"/>
          </a:xfrm>
          <a:prstGeom prst="rect">
            <a:avLst/>
          </a:prstGeom>
          <a:noFill/>
          <a:ln w="9525">
            <a:noFill/>
            <a:miter lim="800000"/>
            <a:headEnd/>
            <a:tailEnd/>
          </a:ln>
        </p:spPr>
      </p:pic>
    </p:spTree>
    <p:extLst>
      <p:ext uri="{BB962C8B-B14F-4D97-AF65-F5344CB8AC3E}">
        <p14:creationId xmlns:p14="http://schemas.microsoft.com/office/powerpoint/2010/main" val="41225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pic>
        <p:nvPicPr>
          <p:cNvPr id="15363" name="Picture 5"/>
          <p:cNvPicPr>
            <a:picLocks noChangeAspect="1" noChangeArrowheads="1"/>
          </p:cNvPicPr>
          <p:nvPr/>
        </p:nvPicPr>
        <p:blipFill>
          <a:blip r:embed="rId3" cstate="print"/>
          <a:srcRect/>
          <a:stretch>
            <a:fillRect/>
          </a:stretch>
        </p:blipFill>
        <p:spPr bwMode="auto">
          <a:xfrm>
            <a:off x="803194" y="1150681"/>
            <a:ext cx="7045325" cy="5184775"/>
          </a:xfrm>
          <a:prstGeom prst="rect">
            <a:avLst/>
          </a:prstGeom>
          <a:noFill/>
          <a:ln w="9525">
            <a:noFill/>
            <a:miter lim="800000"/>
            <a:headEnd/>
            <a:tailEnd/>
          </a:ln>
        </p:spPr>
      </p:pic>
    </p:spTree>
  </p:cSld>
  <p:clrMapOvr>
    <a:masterClrMapping/>
  </p:clrMapOvr>
  <p:transition spd="med">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820448"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3200" b="1" dirty="0">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4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3200" b="1" dirty="0">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32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5" y="1811754"/>
            <a:ext cx="4092576"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956973"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419848213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828292" y="573261"/>
            <a:ext cx="6709166" cy="1086207"/>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b="1" dirty="0">
                <a:latin typeface="Century Gothic" panose="020B0502020202020204" pitchFamily="34" charset="0"/>
                <a:ea typeface="ＭＳ Ｐゴシック" pitchFamily="34" charset="-128"/>
                <a:cs typeface="Arial" charset="0"/>
              </a:rPr>
              <a:t>Tyler’s case</a:t>
            </a:r>
            <a:endParaRPr lang="en-US" b="1" dirty="0">
              <a:latin typeface="Century Gothic" panose="020B0502020202020204" pitchFamily="34" charset="0"/>
              <a:ea typeface="ＭＳ Ｐゴシック" pitchFamily="34" charset="-128"/>
              <a:cs typeface="Arial" charset="0"/>
            </a:endParaRPr>
          </a:p>
        </p:txBody>
      </p:sp>
      <p:sp>
        <p:nvSpPr>
          <p:cNvPr id="23555" name="Rectangle 3"/>
          <p:cNvSpPr>
            <a:spLocks noGrp="1" noChangeArrowheads="1"/>
          </p:cNvSpPr>
          <p:nvPr>
            <p:ph idx="1"/>
          </p:nvPr>
        </p:nvSpPr>
        <p:spPr bwMode="auto">
          <a:xfrm>
            <a:off x="828292" y="1875368"/>
            <a:ext cx="7858508" cy="4741332"/>
          </a:xfrm>
          <a:noFill/>
          <a:ln>
            <a:miter lim="800000"/>
            <a:headEnd/>
            <a:tailEnd/>
          </a:ln>
        </p:spPr>
        <p:txBody>
          <a:bodyPr wrap="square" lIns="91440" tIns="45720" rIns="91440" bIns="45720" numCol="1" anchor="t" anchorCtr="0" compatLnSpc="1">
            <a:prstTxWarp prst="textNoShape">
              <a:avLst/>
            </a:prstTxWarp>
            <a:normAutofit/>
          </a:bodyPr>
          <a:lstStyle/>
          <a:p>
            <a:pPr marL="0" indent="0" eaLnBrk="1" hangingPunct="1">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Tyler is three years old.  </a:t>
            </a:r>
          </a:p>
          <a:p>
            <a:pPr marL="0" indent="0" eaLnBrk="1" hangingPunct="1">
              <a:lnSpc>
                <a:spcPct val="80000"/>
              </a:lnSpc>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He has had a fever and been drowsy today on the background of having a cough for two days. </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His mother is really worried about how hard he is breathing and how sleepy he is compared to his usual self.</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She has brought him to Emergency Department.</a:t>
            </a:r>
            <a:endParaRPr lang="en-US" sz="2800" dirty="0">
              <a:latin typeface="Century Gothic" panose="020B0502020202020204" pitchFamily="34" charset="0"/>
              <a:ea typeface="ＭＳ Ｐゴシック" pitchFamily="34" charset="-128"/>
              <a:cs typeface="Arial" charset="0"/>
            </a:endParaRPr>
          </a:p>
        </p:txBody>
      </p:sp>
    </p:spTree>
    <p:extLst>
      <p:ext uri="{BB962C8B-B14F-4D97-AF65-F5344CB8AC3E}">
        <p14:creationId xmlns:p14="http://schemas.microsoft.com/office/powerpoint/2010/main" val="1523470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1056994022"/>
              </p:ext>
            </p:extLst>
          </p:nvPr>
        </p:nvGraphicFramePr>
        <p:xfrm>
          <a:off x="828292" y="1605762"/>
          <a:ext cx="7858125" cy="4968120"/>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Empiric 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4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rgbClr val="B2B2B2"/>
                        </a:buClr>
                        <a:buSzTx/>
                        <a:buFontTx/>
                        <a:buNone/>
                        <a:tabLst/>
                      </a:pPr>
                      <a:r>
                        <a:rPr kumimoji="0" lang="en-GB" sz="24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4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241715" name="Rectangle 51"/>
          <p:cNvSpPr>
            <a:spLocks noChangeArrowheads="1"/>
          </p:cNvSpPr>
          <p:nvPr/>
        </p:nvSpPr>
        <p:spPr bwMode="auto">
          <a:xfrm>
            <a:off x="5088326" y="2044029"/>
            <a:ext cx="3384550" cy="4091586"/>
          </a:xfrm>
          <a:prstGeom prst="rect">
            <a:avLst/>
          </a:prstGeom>
          <a:solidFill>
            <a:schemeClr val="bg1"/>
          </a:solidFill>
          <a:ln w="9525">
            <a:noFill/>
            <a:miter lim="800000"/>
            <a:headEnd/>
            <a:tailEnd/>
          </a:ln>
        </p:spPr>
        <p:txBody>
          <a:bodyPr wrap="none" anchor="ctr"/>
          <a:lstStyle/>
          <a:p>
            <a:pPr algn="ctr"/>
            <a:endParaRPr lang="en-GB" dirty="0">
              <a:latin typeface="Arial" charset="0"/>
            </a:endParaRPr>
          </a:p>
        </p:txBody>
      </p:sp>
      <p:sp>
        <p:nvSpPr>
          <p:cNvPr id="5" name="Title 4"/>
          <p:cNvSpPr>
            <a:spLocks noGrp="1"/>
          </p:cNvSpPr>
          <p:nvPr>
            <p:ph type="title"/>
          </p:nvPr>
        </p:nvSpPr>
        <p:spPr>
          <a:xfrm>
            <a:off x="828292" y="280200"/>
            <a:ext cx="6709166" cy="1325562"/>
          </a:xfrm>
        </p:spPr>
        <p:txBody>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 Primary assessment and resuscitation</a:t>
            </a:r>
            <a:endParaRPr lang="en-AU" sz="3200" dirty="0">
              <a:latin typeface="Century Gothic" panose="020B0502020202020204" pitchFamily="34" charset="0"/>
            </a:endParaRPr>
          </a:p>
        </p:txBody>
      </p:sp>
    </p:spTree>
    <p:extLst>
      <p:ext uri="{BB962C8B-B14F-4D97-AF65-F5344CB8AC3E}">
        <p14:creationId xmlns:p14="http://schemas.microsoft.com/office/powerpoint/2010/main" val="4139184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41715"/>
                                        </p:tgtEl>
                                      </p:cBhvr>
                                    </p:animEffect>
                                    <p:set>
                                      <p:cBhvr>
                                        <p:cTn id="7" dur="1" fill="hold">
                                          <p:stCondLst>
                                            <p:cond delay="1999"/>
                                          </p:stCondLst>
                                        </p:cTn>
                                        <p:tgtEl>
                                          <p:spTgt spid="241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15" grpId="0" animBg="1"/>
    </p:bld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2" ma:contentTypeDescription="Create a new document." ma:contentTypeScope="" ma:versionID="fed3fa22c665da19ee88fbc1254327fe">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554d5f6e2ae69c9d3e3d4c3c6ed7b632"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fc82231-c97c-42da-b4aa-9f43385a77bb}"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4F0B97-6F5A-4199-9262-AEE6CF191A8C}">
  <ds:schemaRefs>
    <ds:schemaRef ds:uri="http://schemas.microsoft.com/sharepoint/v3/contenttype/forms"/>
  </ds:schemaRefs>
</ds:datastoreItem>
</file>

<file path=customXml/itemProps2.xml><?xml version="1.0" encoding="utf-8"?>
<ds:datastoreItem xmlns:ds="http://schemas.openxmlformats.org/officeDocument/2006/customXml" ds:itemID="{67E3EEE3-9507-4C11-BF73-1127A330D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422e6-9a8a-4cfc-8f83-318cb0c4622d"/>
    <ds:schemaRef ds:uri="1b91f460-6f54-4286-ad54-c44c93e1d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A093E-16A5-4E3A-AA35-3D327767F4E3}">
  <ds:schemaRefs>
    <ds:schemaRef ds:uri="db5422e6-9a8a-4cfc-8f83-318cb0c4622d"/>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 ds:uri="http://www.w3.org/XML/1998/namespace"/>
    <ds:schemaRef ds:uri="1b91f460-6f54-4286-ad54-c44c93e1d7e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APLS f2f</Template>
  <TotalTime>14460</TotalTime>
  <Words>2685</Words>
  <Application>Microsoft Office PowerPoint</Application>
  <PresentationFormat>On-screen Show (4:3)</PresentationFormat>
  <Paragraphs>494</Paragraphs>
  <Slides>27</Slides>
  <Notes>26</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APLS f2f</vt:lpstr>
      <vt:lpstr>Custom Design</vt:lpstr>
      <vt:lpstr>1_Custom Design</vt:lpstr>
      <vt:lpstr>2_Custom Design</vt:lpstr>
      <vt:lpstr>PowerPoint Presentation</vt:lpstr>
      <vt:lpstr>Seriously Ill Child &amp; Child in Cardiac Arrest</vt:lpstr>
      <vt:lpstr>PowerPoint Presentation</vt:lpstr>
      <vt:lpstr>Why APLS Structured Approach?</vt:lpstr>
      <vt:lpstr>PowerPoint Presentation</vt:lpstr>
      <vt:lpstr>Rapid assessment</vt:lpstr>
      <vt:lpstr>Initiate Management</vt:lpstr>
      <vt:lpstr>Tyler’s case</vt:lpstr>
      <vt:lpstr>Tyler’s case: Primary assessment and resuscitation</vt:lpstr>
      <vt:lpstr>Tyler’s case: What emergency treatment?</vt:lpstr>
      <vt:lpstr>Ruby’s case</vt:lpstr>
      <vt:lpstr>Ruby’s case: Primary assessment and resuscitation</vt:lpstr>
      <vt:lpstr>Ruby’s case:  What emergency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Rapid assessment</vt:lpstr>
      <vt:lpstr>Initiate Management</vt:lpstr>
      <vt:lpstr>PowerPoint Presentation</vt:lpstr>
      <vt:lpstr>Tyler’s case: Primary assessment and resuscitation</vt:lpstr>
      <vt:lpstr>Tyler’s case: What emergency treatment?</vt:lpstr>
      <vt:lpstr>Ruby’s case: Primary assessment and resuscitation</vt:lpstr>
      <vt:lpstr>Ruby’s case:  What emergency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106</cp:revision>
  <cp:lastPrinted>2021-04-11T12:33:48Z</cp:lastPrinted>
  <dcterms:created xsi:type="dcterms:W3CDTF">2015-03-20T04:51:28Z</dcterms:created>
  <dcterms:modified xsi:type="dcterms:W3CDTF">2026-06-12T01:41:21Z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MediaServiceImageTags">
    <vt:lpwstr/>
  </property>
</Properties>
</file>