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8" r:id="rId5"/>
    <p:sldMasterId id="2147483670" r:id="rId6"/>
    <p:sldMasterId id="2147483672" r:id="rId7"/>
  </p:sldMasterIdLst>
  <p:notesMasterIdLst>
    <p:notesMasterId r:id="rId25"/>
  </p:notesMasterIdLst>
  <p:sldIdLst>
    <p:sldId id="278" r:id="rId8"/>
    <p:sldId id="275" r:id="rId9"/>
    <p:sldId id="258" r:id="rId10"/>
    <p:sldId id="259" r:id="rId11"/>
    <p:sldId id="279" r:id="rId12"/>
    <p:sldId id="264" r:id="rId13"/>
    <p:sldId id="261" r:id="rId14"/>
    <p:sldId id="262" r:id="rId15"/>
    <p:sldId id="266" r:id="rId16"/>
    <p:sldId id="263" r:id="rId17"/>
    <p:sldId id="273" r:id="rId18"/>
    <p:sldId id="276" r:id="rId19"/>
    <p:sldId id="265" r:id="rId20"/>
    <p:sldId id="267" r:id="rId21"/>
    <p:sldId id="274" r:id="rId22"/>
    <p:sldId id="277" r:id="rId23"/>
    <p:sldId id="269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E46C0A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2E7472-A211-428D-BD39-9949BEAC9C53}" v="19" dt="2025-01-21T04:45:18.307"/>
    <p1510:client id="{D655CF42-A927-4A4A-A379-4E0FBB0C6FE0}" v="7" dt="2025-01-21T03:50:26.1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342" autoAdjust="0"/>
    <p:restoredTop sz="54167" autoAdjust="0"/>
  </p:normalViewPr>
  <p:slideViewPr>
    <p:cSldViewPr snapToGrid="0" snapToObjects="1">
      <p:cViewPr varScale="1">
        <p:scale>
          <a:sx n="55" d="100"/>
          <a:sy n="55" d="100"/>
        </p:scale>
        <p:origin x="105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Stanford" userId="5b034049-ff3a-4a5c-9d87-97d00394cbbd" providerId="ADAL" clId="{902E7472-A211-428D-BD39-9949BEAC9C53}"/>
    <pc:docChg chg="undo custSel modSld">
      <pc:chgData name="Jane Stanford" userId="5b034049-ff3a-4a5c-9d87-97d00394cbbd" providerId="ADAL" clId="{902E7472-A211-428D-BD39-9949BEAC9C53}" dt="2025-01-21T04:41:02.426" v="158" actId="2711"/>
      <pc:docMkLst>
        <pc:docMk/>
      </pc:docMkLst>
      <pc:sldChg chg="addSp modSp mod modNotesTx">
        <pc:chgData name="Jane Stanford" userId="5b034049-ff3a-4a5c-9d87-97d00394cbbd" providerId="ADAL" clId="{902E7472-A211-428D-BD39-9949BEAC9C53}" dt="2025-01-21T04:38:34.159" v="155" actId="20577"/>
        <pc:sldMkLst>
          <pc:docMk/>
          <pc:sldMk cId="274186443" sldId="274"/>
        </pc:sldMkLst>
        <pc:spChg chg="mod">
          <ac:chgData name="Jane Stanford" userId="5b034049-ff3a-4a5c-9d87-97d00394cbbd" providerId="ADAL" clId="{902E7472-A211-428D-BD39-9949BEAC9C53}" dt="2025-01-21T04:33:02.303" v="1" actId="113"/>
          <ac:spMkLst>
            <pc:docMk/>
            <pc:sldMk cId="274186443" sldId="274"/>
            <ac:spMk id="2" creationId="{A3AD6272-034C-CC9B-4135-B715E8366ED1}"/>
          </ac:spMkLst>
        </pc:spChg>
        <pc:picChg chg="mod ord">
          <ac:chgData name="Jane Stanford" userId="5b034049-ff3a-4a5c-9d87-97d00394cbbd" providerId="ADAL" clId="{902E7472-A211-428D-BD39-9949BEAC9C53}" dt="2025-01-21T04:38:04.273" v="151" actId="1076"/>
          <ac:picMkLst>
            <pc:docMk/>
            <pc:sldMk cId="274186443" sldId="274"/>
            <ac:picMk id="5" creationId="{DDE2DBF9-87B4-478A-0D84-5665AA7B6419}"/>
          </ac:picMkLst>
        </pc:picChg>
        <pc:picChg chg="mod">
          <ac:chgData name="Jane Stanford" userId="5b034049-ff3a-4a5c-9d87-97d00394cbbd" providerId="ADAL" clId="{902E7472-A211-428D-BD39-9949BEAC9C53}" dt="2025-01-21T04:38:16.915" v="152" actId="1076"/>
          <ac:picMkLst>
            <pc:docMk/>
            <pc:sldMk cId="274186443" sldId="274"/>
            <ac:picMk id="7" creationId="{D07CA077-BA02-94FA-641F-B5F4563D3160}"/>
          </ac:picMkLst>
        </pc:picChg>
        <pc:picChg chg="mod">
          <ac:chgData name="Jane Stanford" userId="5b034049-ff3a-4a5c-9d87-97d00394cbbd" providerId="ADAL" clId="{902E7472-A211-428D-BD39-9949BEAC9C53}" dt="2025-01-21T04:38:18.675" v="153" actId="1076"/>
          <ac:picMkLst>
            <pc:docMk/>
            <pc:sldMk cId="274186443" sldId="274"/>
            <ac:picMk id="9" creationId="{F5F48E1E-85B7-F028-97B2-850495B011B4}"/>
          </ac:picMkLst>
        </pc:picChg>
        <pc:picChg chg="add mod">
          <ac:chgData name="Jane Stanford" userId="5b034049-ff3a-4a5c-9d87-97d00394cbbd" providerId="ADAL" clId="{902E7472-A211-428D-BD39-9949BEAC9C53}" dt="2025-01-21T04:38:21.889" v="154" actId="14100"/>
          <ac:picMkLst>
            <pc:docMk/>
            <pc:sldMk cId="274186443" sldId="274"/>
            <ac:picMk id="2050" creationId="{F2A978F6-4961-F091-7679-30FCB1C39094}"/>
          </ac:picMkLst>
        </pc:picChg>
      </pc:sldChg>
      <pc:sldChg chg="modSp mod">
        <pc:chgData name="Jane Stanford" userId="5b034049-ff3a-4a5c-9d87-97d00394cbbd" providerId="ADAL" clId="{902E7472-A211-428D-BD39-9949BEAC9C53}" dt="2025-01-21T04:41:02.426" v="158" actId="2711"/>
        <pc:sldMkLst>
          <pc:docMk/>
          <pc:sldMk cId="1582570192" sldId="277"/>
        </pc:sldMkLst>
        <pc:spChg chg="mod">
          <ac:chgData name="Jane Stanford" userId="5b034049-ff3a-4a5c-9d87-97d00394cbbd" providerId="ADAL" clId="{902E7472-A211-428D-BD39-9949BEAC9C53}" dt="2025-01-21T04:41:02.426" v="158" actId="2711"/>
          <ac:spMkLst>
            <pc:docMk/>
            <pc:sldMk cId="1582570192" sldId="277"/>
            <ac:spMk id="10242" creationId="{00000000-0000-0000-0000-000000000000}"/>
          </ac:spMkLst>
        </pc:spChg>
        <pc:picChg chg="mod">
          <ac:chgData name="Jane Stanford" userId="5b034049-ff3a-4a5c-9d87-97d00394cbbd" providerId="ADAL" clId="{902E7472-A211-428D-BD39-9949BEAC9C53}" dt="2025-01-21T04:40:12.914" v="157" actId="14100"/>
          <ac:picMkLst>
            <pc:docMk/>
            <pc:sldMk cId="1582570192" sldId="277"/>
            <ac:picMk id="2" creationId="{120BD80A-92BC-AD8D-458B-91C648BF66BC}"/>
          </ac:picMkLst>
        </pc:picChg>
      </pc:sldChg>
    </pc:docChg>
  </pc:docChgLst>
  <pc:docChgLst>
    <pc:chgData name="Jane Stanford" userId="S::jane.stanford@apls.org.au::5b034049-ff3a-4a5c-9d87-97d00394cbbd" providerId="AD" clId="Web-{D655CF42-A927-4A4A-A379-4E0FBB0C6FE0}"/>
    <pc:docChg chg="modSld">
      <pc:chgData name="Jane Stanford" userId="S::jane.stanford@apls.org.au::5b034049-ff3a-4a5c-9d87-97d00394cbbd" providerId="AD" clId="Web-{D655CF42-A927-4A4A-A379-4E0FBB0C6FE0}" dt="2025-01-21T03:50:26.114" v="5" actId="14100"/>
      <pc:docMkLst>
        <pc:docMk/>
      </pc:docMkLst>
      <pc:sldChg chg="addSp modSp">
        <pc:chgData name="Jane Stanford" userId="S::jane.stanford@apls.org.au::5b034049-ff3a-4a5c-9d87-97d00394cbbd" providerId="AD" clId="Web-{D655CF42-A927-4A4A-A379-4E0FBB0C6FE0}" dt="2025-01-21T03:50:26.114" v="5" actId="14100"/>
        <pc:sldMkLst>
          <pc:docMk/>
          <pc:sldMk cId="1582570192" sldId="277"/>
        </pc:sldMkLst>
        <pc:picChg chg="add mod">
          <ac:chgData name="Jane Stanford" userId="S::jane.stanford@apls.org.au::5b034049-ff3a-4a5c-9d87-97d00394cbbd" providerId="AD" clId="Web-{D655CF42-A927-4A4A-A379-4E0FBB0C6FE0}" dt="2025-01-21T03:50:26.114" v="5" actId="14100"/>
          <ac:picMkLst>
            <pc:docMk/>
            <pc:sldMk cId="1582570192" sldId="277"/>
            <ac:picMk id="2" creationId="{120BD80A-92BC-AD8D-458B-91C648BF66B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5DDB3-6433-4022-82FD-52E32E89C1BD}" type="datetimeFigureOut">
              <a:rPr lang="en-AU" smtClean="0"/>
              <a:t>20/01/2025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63144-0110-4ADA-A192-006D64AFF64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0970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8ways.online/our-protoco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abc.net.au/news/2018-07-06/school-children-singing-could-save-indigenous-language/9940118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acknowledges the Traditional Custodians of Country  throughout Australia and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recognise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continuing connection to lands, waters and communities. We pay our respect to Aboriginal and Torres Strait Islander cultures and to Elders both past and present.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hlinkClick r:id="rId3"/>
              </a:rPr>
              <a:t>https://www.8ways.online/our-protocol</a:t>
            </a:r>
            <a:endParaRPr lang="en-A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err="1"/>
              <a:t>Image:</a:t>
            </a:r>
            <a:r>
              <a:rPr lang="en-AU" dirty="0" err="1">
                <a:hlinkClick r:id="rId4"/>
              </a:rPr>
              <a:t>https</a:t>
            </a:r>
            <a:r>
              <a:rPr lang="en-AU" dirty="0">
                <a:hlinkClick r:id="rId4"/>
              </a:rPr>
              <a:t>://www.abc.net.au/news/2018-07-06/school-children-singing-could-save-indigenous-language/9940118</a:t>
            </a:r>
            <a:endParaRPr lang="en-AU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ea typeface="ＭＳ Ｐゴシック" pitchFamily="34" charset="-128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ea typeface="ＭＳ Ｐゴシック" pitchFamily="34" charset="-128"/>
              </a:rPr>
              <a:t>For use with </a:t>
            </a:r>
            <a:r>
              <a:rPr lang="en-AU" dirty="0" err="1">
                <a:ea typeface="ＭＳ Ｐゴシック" pitchFamily="34" charset="-128"/>
              </a:rPr>
              <a:t>with</a:t>
            </a:r>
            <a:r>
              <a:rPr lang="en-AU" dirty="0">
                <a:ea typeface="ＭＳ Ｐゴシック" pitchFamily="34" charset="-128"/>
              </a:rPr>
              <a:t> APLS ANZ </a:t>
            </a:r>
            <a:r>
              <a:rPr lang="en-US" dirty="0">
                <a:ea typeface="ＭＳ Ｐゴシック" pitchFamily="34" charset="-128"/>
              </a:rPr>
              <a:t>7</a:t>
            </a:r>
            <a:r>
              <a:rPr lang="en-US" baseline="30000" dirty="0">
                <a:ea typeface="ＭＳ Ｐゴシック" pitchFamily="34" charset="-128"/>
              </a:rPr>
              <a:t>th</a:t>
            </a:r>
            <a:r>
              <a:rPr lang="en-US" dirty="0">
                <a:ea typeface="ＭＳ Ｐゴシック" pitchFamily="34" charset="-128"/>
              </a:rPr>
              <a:t> Ed</a:t>
            </a:r>
            <a:endParaRPr lang="en-GB" b="1" dirty="0">
              <a:ea typeface="ＭＳ Ｐゴシック" pitchFamily="34" charset="-12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Support further development of these skills with formative assessment, feedback and coaching</a:t>
            </a: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article for 12 tips for pre-brief</a:t>
            </a:r>
          </a:p>
          <a:p>
            <a:endParaRPr lang="en-US" dirty="0"/>
          </a:p>
          <a:p>
            <a:r>
              <a:rPr lang="en-AU" b="0" i="0" dirty="0">
                <a:solidFill>
                  <a:srgbClr val="212121"/>
                </a:solidFill>
                <a:effectLst/>
                <a:latin typeface="BlinkMacSystemFont"/>
              </a:rPr>
              <a:t>Somerville SG, Harrison NM, Lewis SA. Twelve tips for the pre-brief to promote psychological safety in simulation-based education. Med Teach. 2023 Dec;45(12):1349-1356. </a:t>
            </a:r>
            <a:r>
              <a:rPr lang="en-AU" b="0" i="0" dirty="0" err="1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AU" b="0" i="0" dirty="0">
                <a:solidFill>
                  <a:srgbClr val="212121"/>
                </a:solidFill>
                <a:effectLst/>
                <a:latin typeface="BlinkMacSystemFont"/>
              </a:rPr>
              <a:t>: 10.1080/0142159X.2023.2214305. </a:t>
            </a:r>
            <a:r>
              <a:rPr lang="en-AU" b="0" i="0" dirty="0" err="1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en-AU" b="0" i="0" dirty="0">
                <a:solidFill>
                  <a:srgbClr val="212121"/>
                </a:solidFill>
                <a:effectLst/>
                <a:latin typeface="BlinkMacSystemFont"/>
              </a:rPr>
              <a:t> 2023 May 21. PMID: 37210674.</a:t>
            </a:r>
          </a:p>
          <a:p>
            <a:endParaRPr lang="en-AU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r>
              <a:rPr lang="en-US" dirty="0"/>
              <a:t>https://www.tandfonline.com/doi/epdf/10.1080/0142159X.2023.2214305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6621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27211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54446D-C841-480E-9B33-9C6FD1E0EFD4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APLS feedback can be emailed to feedback@apls.org.au, or via online feedback forms.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5D343A-FD6F-4E1B-8516-F13D130015CF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 aware of your mobile use and effects on colleagues learning, we understand you have many commitments</a:t>
            </a:r>
          </a:p>
          <a:p>
            <a:r>
              <a:rPr lang="en-US" dirty="0"/>
              <a:t>Rest rooms are ………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Meals are served …….. Pre-notified your special </a:t>
            </a:r>
            <a:r>
              <a:rPr lang="en-US" b="1" dirty="0"/>
              <a:t>Dietary requirements – see co-Ordinator/look out for your name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Make sure you get some rest, don’t attend if infectious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772E52-ABFA-B24E-82E5-E221F649997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5989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APLS feedback can be emailed to feedback@apls.org.au, or via online feedback forms. 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5D343A-FD6F-4E1B-8516-F13D130015CF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62905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F491F-83E0-47CA-8838-5BCF5CCB4CFA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10929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acknowledge the traditional owners of the land on which we meet – the </a:t>
            </a:r>
            <a:r>
              <a:rPr lang="en-A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Gadigal people of the Eora Nation.  </a:t>
            </a:r>
            <a:r>
              <a:rPr lang="en-A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recognise their continuing connection to land, waters and culture.  We pay our respects to their Elders, past, present and emerging.  Together we re-state our shared commitment to advancing Aboriginal and Torres Strait Islander health and education as core business of </a:t>
            </a:r>
            <a:r>
              <a:rPr lang="en-AU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APLS.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563144-0110-4ADA-A192-006D64AFF640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344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endParaRPr lang="en-AU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8EB737-E98D-42AF-BEB7-4482BEB590BB}" type="slidenum">
              <a:rPr lang="en-AU">
                <a:solidFill>
                  <a:prstClr val="black"/>
                </a:solidFill>
              </a:rPr>
              <a:pPr/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>
                <a:ea typeface="ＭＳ Ｐゴシック" pitchFamily="34" charset="-128"/>
              </a:rPr>
              <a:t>Activity: Ask the candidates to find the other members of their </a:t>
            </a:r>
            <a:r>
              <a:rPr lang="en-AU" altLang="en-US" dirty="0">
                <a:ea typeface="ＭＳ Ｐゴシック" pitchFamily="34" charset="-128"/>
              </a:rPr>
              <a:t>“</a:t>
            </a:r>
            <a:r>
              <a:rPr lang="en-AU" dirty="0">
                <a:ea typeface="ＭＳ Ｐゴシック" pitchFamily="34" charset="-128"/>
              </a:rPr>
              <a:t>coloured</a:t>
            </a:r>
            <a:r>
              <a:rPr lang="en-AU" altLang="en-US" dirty="0">
                <a:ea typeface="ＭＳ Ｐゴシック" pitchFamily="34" charset="-128"/>
              </a:rPr>
              <a:t>”</a:t>
            </a:r>
            <a:r>
              <a:rPr lang="en-AU" dirty="0">
                <a:ea typeface="ＭＳ Ｐゴシック" pitchFamily="34" charset="-128"/>
              </a:rPr>
              <a:t> group, sit together and take a few minutes to get to know each other.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>
              <a:ea typeface="ＭＳ Ｐゴシック" pitchFamily="34" charset="-128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AU" dirty="0">
                <a:ea typeface="ＭＳ Ｐゴシック" pitchFamily="34" charset="-128"/>
              </a:rPr>
              <a:t>Faculty </a:t>
            </a:r>
            <a:r>
              <a:rPr lang="en-AU" b="1" dirty="0">
                <a:ea typeface="ＭＳ Ｐゴシック" pitchFamily="34" charset="-128"/>
              </a:rPr>
              <a:t>briefly</a:t>
            </a:r>
            <a:r>
              <a:rPr lang="en-AU" dirty="0">
                <a:ea typeface="ＭＳ Ｐゴシック" pitchFamily="34" charset="-128"/>
              </a:rPr>
              <a:t> introduces themselves and states who they are mentoring.  This includes the course coordinator who takes this opportunity to address any housekeeping. </a:t>
            </a:r>
          </a:p>
          <a:p>
            <a:pPr marL="228600" indent="-22860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AU" dirty="0">
                <a:ea typeface="ＭＳ Ｐゴシック" pitchFamily="34" charset="-128"/>
              </a:rPr>
              <a:t>Then ask everyone to </a:t>
            </a:r>
            <a:r>
              <a:rPr lang="en-AU" b="1" dirty="0">
                <a:ea typeface="ＭＳ Ｐゴシック" pitchFamily="34" charset="-128"/>
              </a:rPr>
              <a:t>briefly</a:t>
            </a:r>
            <a:r>
              <a:rPr lang="en-AU" dirty="0">
                <a:ea typeface="ＭＳ Ｐゴシック" pitchFamily="34" charset="-128"/>
              </a:rPr>
              <a:t> introduce themselves</a:t>
            </a:r>
            <a:r>
              <a:rPr lang="en-AU" baseline="0" dirty="0">
                <a:ea typeface="ＭＳ Ｐゴシック" pitchFamily="34" charset="-128"/>
              </a:rPr>
              <a:t> – consider asking what they would have done if they were not in their current profession.</a:t>
            </a:r>
            <a:endParaRPr lang="en-AU" dirty="0">
              <a:ea typeface="ＭＳ Ｐゴシック" pitchFamily="34" charset="-128"/>
            </a:endParaRPr>
          </a:p>
          <a:p>
            <a:pPr eaLnBrk="1" hangingPunct="1">
              <a:spcBef>
                <a:spcPct val="0"/>
              </a:spcBef>
            </a:pPr>
            <a:endParaRPr lang="en-AU" dirty="0">
              <a:ea typeface="ＭＳ Ｐゴシック" pitchFamily="34" charset="-128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87CF0C-CE91-4ACB-9610-3C9C95384287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/>
              <a:t>Pre-course</a:t>
            </a:r>
            <a:r>
              <a:rPr lang="en-AU" baseline="0"/>
              <a:t> online learning designed to draw out the clinical priorities of the APLS manual</a:t>
            </a:r>
            <a:endParaRPr lang="en-AU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27F2FAF-E5BC-482F-B205-77E4CDDE6127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56196B-A9B5-4597-81F3-4A3D0A5A8D73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Over the next 2 days</a:t>
            </a:r>
            <a:r>
              <a:rPr lang="en-AU" baseline="0" dirty="0"/>
              <a:t> we will further consolidate this theory, review the skills required to put this theory into practice</a:t>
            </a:r>
            <a:endParaRPr lang="en-AU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Low</a:t>
            </a:r>
            <a:r>
              <a:rPr lang="en-AU" baseline="0" dirty="0"/>
              <a:t> fidelity scenarios, designed to consolidate learning when resources are limited.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More time is allocated to </a:t>
            </a:r>
            <a:r>
              <a:rPr lang="en-AU" b="1" baseline="0" dirty="0"/>
              <a:t>practicing</a:t>
            </a:r>
            <a:r>
              <a:rPr lang="en-AU" baseline="0" dirty="0"/>
              <a:t> structured approach in different clinical scenarios, followed by debriefing (12 mins scenario/ 8 mins group discussion of learning from the case). Time allowed to discuss  the management of specific paediatric illnesses in greater detail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Acknowledge stress of ‘performing’ in front of peers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Need candidates to ‘suspend belief’ to maximise the benefits from this form of learning.  </a:t>
            </a:r>
          </a:p>
          <a:p>
            <a:pPr eaLnBrk="1" hangingPunct="1">
              <a:spcBef>
                <a:spcPct val="0"/>
              </a:spcBef>
            </a:pPr>
            <a:endParaRPr lang="en-AU" baseline="0" dirty="0"/>
          </a:p>
          <a:p>
            <a:pPr eaLnBrk="1" hangingPunct="1">
              <a:spcBef>
                <a:spcPct val="0"/>
              </a:spcBef>
            </a:pPr>
            <a:r>
              <a:rPr lang="en-AU" baseline="0" dirty="0"/>
              <a:t>Candidates will be expected to be a ‘hands on’ team leader: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Prepare for the case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Examine the manikin (to elicit clinical cues from instructor)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Guide the roles of their assistants (other members of their colour group)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r>
              <a:rPr lang="en-AU" baseline="0" dirty="0"/>
              <a:t>Maintain responsibility for team member actions.</a:t>
            </a:r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baseline="0" dirty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baseline="0" dirty="0"/>
          </a:p>
          <a:p>
            <a:pPr eaLnBrk="1" hangingPunct="1">
              <a:spcBef>
                <a:spcPct val="0"/>
              </a:spcBef>
              <a:buFont typeface="Arial" pitchFamily="34" charset="0"/>
              <a:buChar char="•"/>
            </a:pPr>
            <a:endParaRPr lang="en-AU" dirty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43F73E-82FF-411F-B76F-7A6495B8E950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AU" dirty="0"/>
              <a:t>The content of this is actually</a:t>
            </a:r>
            <a:r>
              <a:rPr lang="en-AU" baseline="0" dirty="0"/>
              <a:t> a good prompt</a:t>
            </a:r>
            <a:endParaRPr lang="en-AU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39BDBA-61BD-4B24-99E1-00F5040B29A3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ntro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3216534" y="4528282"/>
            <a:ext cx="5729029" cy="2208918"/>
          </a:xfrm>
        </p:spPr>
        <p:txBody>
          <a:bodyPr/>
          <a:lstStyle>
            <a:lvl1pPr marL="0" indent="0">
              <a:buNone/>
              <a:defRPr sz="60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-18662" y="1932803"/>
            <a:ext cx="3064358" cy="2305822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2758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962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  <a:p>
            <a:pPr lvl="3"/>
            <a:r>
              <a:rPr lang="en-AU" dirty="0"/>
              <a:t>Fourth level</a:t>
            </a:r>
          </a:p>
          <a:p>
            <a:pPr lvl="4"/>
            <a:r>
              <a:rPr lang="en-AU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04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277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15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332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70128"/>
            <a:ext cx="5111750" cy="52737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51088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6635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0359D6-3872-0242-8159-039607285362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42D4999-5E50-684E-B90E-421B46335E3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682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92" y="426504"/>
            <a:ext cx="6709166" cy="13255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119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2245" y="2130425"/>
            <a:ext cx="6989707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809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B5BF0-E94A-D542-9132-98539F53C0D6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DC39F5-97EA-8444-B54B-112E82432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7089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92" y="426504"/>
            <a:ext cx="6709166" cy="1325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81257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83C2D4-5A6C-4B4C-82CC-AB0CE98E3DA2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5D86F7B-9DD0-7446-9B1C-33162A14C6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84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251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632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8036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6645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0286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 marL="914400" indent="0">
              <a:buNone/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9406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0286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76002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5310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918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580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701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image" Target="../media/image3.jpeg"/><Relationship Id="rId4" Type="http://schemas.openxmlformats.org/officeDocument/2006/relationships/slideLayout" Target="../slideLayouts/slideLayout13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ic%20with%20green.jpg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8292" y="440310"/>
            <a:ext cx="6709166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292" y="1918997"/>
            <a:ext cx="7858508" cy="4207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AU" dirty="0"/>
          </a:p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  <a:p>
            <a:pPr lvl="2"/>
            <a:r>
              <a:rPr lang="en-AU" dirty="0"/>
              <a:t>Third level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754880" y="6553392"/>
            <a:ext cx="424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chemeClr val="bg1"/>
                </a:solidFill>
              </a:rPr>
              <a:t>APLS 2Day Refresher   Welcome &amp; Aims</a:t>
            </a:r>
          </a:p>
        </p:txBody>
      </p:sp>
    </p:spTree>
    <p:extLst>
      <p:ext uri="{BB962C8B-B14F-4D97-AF65-F5344CB8AC3E}">
        <p14:creationId xmlns:p14="http://schemas.microsoft.com/office/powerpoint/2010/main" val="421675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sic%20just%20logo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0112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9240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sic%20with%20gree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64564"/>
            <a:ext cx="69836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5915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/>
              <a:t>Click to edit Master text styles</a:t>
            </a:r>
          </a:p>
          <a:p>
            <a:pPr lvl="1"/>
            <a:r>
              <a:rPr lang="en-AU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4744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3B5BF0-E94A-D542-9132-98539F53C0D6}" type="datetimeFigureOut">
              <a:rPr lang="en-US" smtClean="0"/>
              <a:pPr/>
              <a:t>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C39F5-97EA-8444-B54B-112E824326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49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feedback@apls.org.au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16534" y="4731504"/>
            <a:ext cx="5729029" cy="1668811"/>
          </a:xfrm>
        </p:spPr>
        <p:txBody>
          <a:bodyPr>
            <a:normAutofit fontScale="92500" lnSpcReduction="10000"/>
          </a:bodyPr>
          <a:lstStyle/>
          <a:p>
            <a:r>
              <a:rPr lang="en-AU">
                <a:latin typeface="Century Gothic" panose="020B0502020202020204" pitchFamily="34" charset="0"/>
              </a:rPr>
              <a:t>Welcome and aims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/>
          <a:stretch/>
        </p:blipFill>
        <p:spPr>
          <a:xfrm>
            <a:off x="-192797" y="1982081"/>
            <a:ext cx="3237685" cy="2160000"/>
          </a:xfrm>
        </p:spPr>
      </p:pic>
      <p:sp>
        <p:nvSpPr>
          <p:cNvPr id="5" name="TextBox 4"/>
          <p:cNvSpPr txBox="1"/>
          <p:nvPr/>
        </p:nvSpPr>
        <p:spPr>
          <a:xfrm>
            <a:off x="342900" y="438150"/>
            <a:ext cx="2400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chemeClr val="bg1"/>
                </a:solidFill>
              </a:rPr>
              <a:t>7</a:t>
            </a:r>
            <a:r>
              <a:rPr lang="en-AU" sz="4000" baseline="30000" dirty="0">
                <a:solidFill>
                  <a:schemeClr val="bg1"/>
                </a:solidFill>
              </a:rPr>
              <a:t>th</a:t>
            </a:r>
            <a:r>
              <a:rPr lang="en-AU" sz="4000" dirty="0">
                <a:solidFill>
                  <a:schemeClr val="bg1"/>
                </a:solidFill>
              </a:rPr>
              <a:t> edition</a:t>
            </a:r>
          </a:p>
        </p:txBody>
      </p:sp>
    </p:spTree>
    <p:extLst>
      <p:ext uri="{BB962C8B-B14F-4D97-AF65-F5344CB8AC3E}">
        <p14:creationId xmlns:p14="http://schemas.microsoft.com/office/powerpoint/2010/main" val="3021106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7600"/>
            <a:ext cx="6709166" cy="1325562"/>
          </a:xfrm>
          <a:noFill/>
        </p:spPr>
        <p:txBody>
          <a:bodyPr/>
          <a:lstStyle/>
          <a:p>
            <a:r>
              <a:rPr lang="en-AU" sz="4400" b="1" dirty="0">
                <a:latin typeface="Century Gothic" panose="020B0502020202020204" pitchFamily="34" charset="0"/>
              </a:rPr>
              <a:t>Educational support: assessment &amp; feedback</a:t>
            </a:r>
            <a:endParaRPr lang="en-US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8292" y="1928193"/>
            <a:ext cx="8075076" cy="4470167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3200" dirty="0">
                <a:latin typeface="Century Gothic" panose="020B0502020202020204" pitchFamily="34" charset="0"/>
              </a:rPr>
              <a:t>BLS/ALS, Airway skills, Trauma skills: </a:t>
            </a:r>
          </a:p>
          <a:p>
            <a:pPr marL="0">
              <a:spcBef>
                <a:spcPts val="0"/>
              </a:spcBef>
              <a:spcAft>
                <a:spcPts val="3000"/>
              </a:spcAft>
              <a:buNone/>
            </a:pPr>
            <a:r>
              <a:rPr lang="en-AU" sz="3200" dirty="0">
                <a:latin typeface="Century Gothic" panose="020B0502020202020204" pitchFamily="34" charset="0"/>
              </a:rPr>
              <a:t>Formative assessment - repeated intentional practice, opportunity for feedback</a:t>
            </a:r>
          </a:p>
          <a:p>
            <a:pPr marL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 sz="3200" dirty="0">
                <a:latin typeface="Century Gothic" panose="020B0502020202020204" pitchFamily="34" charset="0"/>
              </a:rPr>
              <a:t>Scenario/experiential learning:</a:t>
            </a:r>
          </a:p>
          <a:p>
            <a:pPr marL="0">
              <a:spcBef>
                <a:spcPts val="0"/>
              </a:spcBef>
              <a:buNone/>
            </a:pPr>
            <a:r>
              <a:rPr lang="en-AU" sz="3200" dirty="0">
                <a:latin typeface="Century Gothic" panose="020B0502020202020204" pitchFamily="34" charset="0"/>
              </a:rPr>
              <a:t>Formative assessment with coaching, feedback and repetitive practice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3DB0-54ED-5340-92B0-81AC4D5C8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658" y="1886693"/>
            <a:ext cx="8136804" cy="4599435"/>
          </a:xfrm>
        </p:spPr>
        <p:txBody>
          <a:bodyPr>
            <a:normAutofit/>
          </a:bodyPr>
          <a:lstStyle/>
          <a:p>
            <a:pPr marL="57150" indent="0">
              <a:buNone/>
            </a:pPr>
            <a:r>
              <a:rPr lang="en-US" sz="3200" dirty="0">
                <a:latin typeface="Century Gothic" panose="020B0502020202020204" pitchFamily="34" charset="0"/>
              </a:rPr>
              <a:t>During the course you may: </a:t>
            </a:r>
          </a:p>
          <a:p>
            <a:pPr marL="457200" lvl="1" indent="0">
              <a:buNone/>
            </a:pPr>
            <a:r>
              <a:rPr lang="en-US" dirty="0">
                <a:latin typeface="Century Gothic" panose="020B0502020202020204" pitchFamily="34" charset="0"/>
              </a:rPr>
              <a:t>feel challenged</a:t>
            </a:r>
          </a:p>
          <a:p>
            <a:pPr marL="457200" lvl="1" indent="0">
              <a:buNone/>
            </a:pPr>
            <a:r>
              <a:rPr lang="en-US" dirty="0">
                <a:latin typeface="Century Gothic" panose="020B0502020202020204" pitchFamily="34" charset="0"/>
              </a:rPr>
              <a:t>be worried or anxious</a:t>
            </a:r>
          </a:p>
          <a:p>
            <a:pPr marL="457200" lvl="1" indent="0">
              <a:buNone/>
            </a:pPr>
            <a:r>
              <a:rPr lang="en-US" dirty="0">
                <a:latin typeface="Century Gothic" panose="020B0502020202020204" pitchFamily="34" charset="0"/>
              </a:rPr>
              <a:t>try new things</a:t>
            </a:r>
          </a:p>
          <a:p>
            <a:pPr marL="857250" lvl="2" indent="0">
              <a:buNone/>
            </a:pPr>
            <a:endParaRPr lang="en-US" sz="3200" dirty="0">
              <a:latin typeface="Century Gothic" panose="020B0502020202020204" pitchFamily="34" charset="0"/>
            </a:endParaRPr>
          </a:p>
          <a:p>
            <a:pPr marL="57150" indent="0">
              <a:buNone/>
            </a:pPr>
            <a:r>
              <a:rPr lang="en-US" sz="3200" dirty="0">
                <a:latin typeface="Century Gothic" panose="020B0502020202020204" pitchFamily="34" charset="0"/>
              </a:rPr>
              <a:t>We recognise this and will be supportive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>
              <a:latin typeface="Century Gothic" panose="020B0502020202020204" pitchFamily="34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291" y="237600"/>
            <a:ext cx="6844717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entury Gothic" panose="020B0502020202020204" pitchFamily="34" charset="0"/>
              </a:rPr>
              <a:t>Respect &amp; feeling safe</a:t>
            </a:r>
          </a:p>
        </p:txBody>
      </p:sp>
    </p:spTree>
    <p:extLst>
      <p:ext uri="{BB962C8B-B14F-4D97-AF65-F5344CB8AC3E}">
        <p14:creationId xmlns:p14="http://schemas.microsoft.com/office/powerpoint/2010/main" val="1701340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73DB0-54ED-5340-92B0-81AC4D5C8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292" y="1747542"/>
            <a:ext cx="8037412" cy="4599435"/>
          </a:xfrm>
        </p:spPr>
        <p:txBody>
          <a:bodyPr>
            <a:normAutofit/>
          </a:bodyPr>
          <a:lstStyle/>
          <a:p>
            <a:pPr marL="57150" indent="0">
              <a:spcBef>
                <a:spcPts val="0"/>
              </a:spcBef>
              <a:buNone/>
            </a:pPr>
            <a:r>
              <a:rPr lang="en-US" sz="3200" dirty="0">
                <a:latin typeface="Century Gothic" panose="020B0502020202020204" pitchFamily="34" charset="0"/>
              </a:rPr>
              <a:t>We acknowledge that you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3000" dirty="0">
                <a:latin typeface="Century Gothic" panose="020B0502020202020204" pitchFamily="34" charset="0"/>
              </a:rPr>
              <a:t>are skilled, inquisitive and motivated</a:t>
            </a:r>
          </a:p>
          <a:p>
            <a:pPr marL="457200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" dirty="0">
                <a:latin typeface="Century Gothic" panose="020B0502020202020204" pitchFamily="34" charset="0"/>
              </a:rPr>
              <a:t>bring a wealth of life &amp; work experience</a:t>
            </a:r>
          </a:p>
          <a:p>
            <a:pPr marL="5715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200" dirty="0">
                <a:latin typeface="Century Gothic" panose="020B0502020202020204" pitchFamily="34" charset="0"/>
              </a:rPr>
              <a:t>This course aims to enhance everyone’s learning - candidates </a:t>
            </a:r>
            <a:r>
              <a:rPr lang="en-US" sz="3200" b="1" i="1" dirty="0">
                <a:latin typeface="Century Gothic" panose="020B0502020202020204" pitchFamily="34" charset="0"/>
              </a:rPr>
              <a:t>and</a:t>
            </a:r>
            <a:r>
              <a:rPr lang="en-US" sz="3200" dirty="0">
                <a:latin typeface="Century Gothic" panose="020B0502020202020204" pitchFamily="34" charset="0"/>
              </a:rPr>
              <a:t> instructors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en-US" sz="3200" dirty="0">
                <a:latin typeface="Century Gothic" panose="020B0502020202020204" pitchFamily="34" charset="0"/>
              </a:rPr>
              <a:t>…by sharing, listening, respecting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8291" y="237600"/>
            <a:ext cx="6844717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entury Gothic" panose="020B0502020202020204" pitchFamily="34" charset="0"/>
              </a:rPr>
              <a:t>Respect &amp; feeling safe</a:t>
            </a:r>
          </a:p>
        </p:txBody>
      </p:sp>
    </p:spTree>
    <p:extLst>
      <p:ext uri="{BB962C8B-B14F-4D97-AF65-F5344CB8AC3E}">
        <p14:creationId xmlns:p14="http://schemas.microsoft.com/office/powerpoint/2010/main" val="721745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7600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Expectations</a:t>
            </a:r>
            <a:endParaRPr lang="en-US" sz="25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28291" y="1648473"/>
            <a:ext cx="4717744" cy="27645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  <a:buNone/>
            </a:pPr>
            <a:r>
              <a:rPr lang="en-AU" sz="2800" b="1" dirty="0">
                <a:latin typeface="Century Gothic" panose="020B0502020202020204" pitchFamily="34" charset="0"/>
              </a:rPr>
              <a:t>You and Faculty</a:t>
            </a:r>
          </a:p>
          <a:p>
            <a:pPr marL="0" lvl="1" indent="0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Prepared</a:t>
            </a:r>
          </a:p>
          <a:p>
            <a:pPr marL="180000" lvl="1" indent="0">
              <a:lnSpc>
                <a:spcPct val="8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2800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read the manual</a:t>
            </a:r>
          </a:p>
          <a:p>
            <a:pPr marL="180000" lvl="1" indent="0">
              <a:spcBef>
                <a:spcPts val="0"/>
              </a:spcBef>
              <a:spcAft>
                <a:spcPts val="2400"/>
              </a:spcAft>
              <a:buNone/>
            </a:pPr>
            <a:r>
              <a:rPr lang="en-GB" sz="2800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pre-course online learning</a:t>
            </a:r>
          </a:p>
          <a:p>
            <a:pPr marL="0" lvl="1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800" dirty="0"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0" lvl="1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en-GB" sz="2800" b="1" dirty="0"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5" name="Picture 4" descr="Meeting 2_small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732" y="1317827"/>
            <a:ext cx="5326431" cy="355095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BFCBE0-223B-DAFB-28D6-7C28D6917271}"/>
              </a:ext>
            </a:extLst>
          </p:cNvPr>
          <p:cNvSpPr txBox="1"/>
          <p:nvPr/>
        </p:nvSpPr>
        <p:spPr>
          <a:xfrm>
            <a:off x="828291" y="4749512"/>
            <a:ext cx="8097047" cy="188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indent="0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Attend all sessions on time</a:t>
            </a:r>
          </a:p>
          <a:p>
            <a:pPr marL="0" lvl="1" indent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Support your faculty and fellow candidates</a:t>
            </a:r>
          </a:p>
          <a:p>
            <a:pPr marL="0" lvl="1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800" b="1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Enjoy yourself</a:t>
            </a:r>
            <a:endParaRPr lang="en-US" dirty="0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7600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Post-course support</a:t>
            </a:r>
            <a:endParaRPr lang="en-US" sz="2500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8291" y="1627632"/>
            <a:ext cx="5029601" cy="489105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AU" sz="2800" b="1" dirty="0">
                <a:latin typeface="Century Gothic" panose="020B0502020202020204" pitchFamily="34" charset="0"/>
              </a:rPr>
              <a:t>Access to website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AU" sz="2800" dirty="0">
                <a:latin typeface="Century Gothic" panose="020B0502020202020204" pitchFamily="34" charset="0"/>
              </a:rPr>
              <a:t>APLS online learning for one month following the course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AU" sz="2800" dirty="0">
                <a:latin typeface="Century Gothic" panose="020B0502020202020204" pitchFamily="34" charset="0"/>
              </a:rPr>
              <a:t>APLS app &amp; algorithms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AU" sz="2800" dirty="0">
                <a:latin typeface="Century Gothic" panose="020B0502020202020204" pitchFamily="34" charset="0"/>
              </a:rPr>
              <a:t>PAC conference on-demand, bite</a:t>
            </a:r>
            <a:r>
              <a:rPr lang="mr-IN" sz="2800" dirty="0">
                <a:latin typeface="Century Gothic" panose="020B0502020202020204" pitchFamily="34" charset="0"/>
              </a:rPr>
              <a:t>–</a:t>
            </a:r>
            <a:r>
              <a:rPr lang="en-AU" sz="2800" dirty="0">
                <a:latin typeface="Century Gothic" panose="020B0502020202020204" pitchFamily="34" charset="0"/>
              </a:rPr>
              <a:t>size video updates, newsletters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AU" sz="2800" dirty="0">
                <a:latin typeface="Century Gothic" panose="020B0502020202020204" pitchFamily="34" charset="0"/>
              </a:rPr>
              <a:t>APLS community of practice</a:t>
            </a:r>
            <a:endParaRPr lang="en-AU" sz="2800" b="1" dirty="0">
              <a:latin typeface="Century Gothic" panose="020B0502020202020204" pitchFamily="34" charset="0"/>
            </a:endParaRP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26" name="Picture 2" descr="A person using a wood model&#10;&#10;Description automatically generated with medium confidence">
            <a:extLst>
              <a:ext uri="{FF2B5EF4-FFF2-40B4-BE49-F238E27FC236}">
                <a16:creationId xmlns:a16="http://schemas.microsoft.com/office/drawing/2014/main" id="{9A1995DA-89F4-88C4-8A03-80B9F07AB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655" y="1270429"/>
            <a:ext cx="2445559" cy="5287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E2DBF9-87B4-478A-0D84-5665AA7B64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12" r="17141" b="4502"/>
          <a:stretch/>
        </p:blipFill>
        <p:spPr>
          <a:xfrm>
            <a:off x="6071036" y="3429000"/>
            <a:ext cx="2932828" cy="31885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3AD6272-034C-CC9B-4135-B715E836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439738"/>
            <a:ext cx="6708775" cy="1325562"/>
          </a:xfrm>
        </p:spPr>
        <p:txBody>
          <a:bodyPr wrap="square" anchor="ctr">
            <a:normAutofit/>
          </a:bodyPr>
          <a:lstStyle/>
          <a:p>
            <a:r>
              <a:rPr lang="en-US" b="1" dirty="0">
                <a:latin typeface="Century Gothic" panose="020B0502020202020204" pitchFamily="34" charset="0"/>
                <a:ea typeface="ＭＳ Ｐゴシック"/>
              </a:rPr>
              <a:t>House Keeping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07CA077-BA02-94FA-641F-B5F4563D31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75" y="1542381"/>
            <a:ext cx="2364342" cy="2359715"/>
          </a:xfrm>
          <a:prstGeom prst="rect">
            <a:avLst/>
          </a:prstGeom>
        </p:spPr>
      </p:pic>
      <p:pic>
        <p:nvPicPr>
          <p:cNvPr id="9" name="Picture 4" descr="900+ Ignoring Phone Outside Stock Photos, Pictures &amp; Royalty-Free Images -  iStock">
            <a:extLst>
              <a:ext uri="{FF2B5EF4-FFF2-40B4-BE49-F238E27FC236}">
                <a16:creationId xmlns:a16="http://schemas.microsoft.com/office/drawing/2014/main" id="{F5F48E1E-85B7-F028-97B2-850495B011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41" y="4226028"/>
            <a:ext cx="3284521" cy="2076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F2A978F6-4961-F091-7679-30FCB1C39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165" y="1542381"/>
            <a:ext cx="2460339" cy="246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8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440310"/>
            <a:ext cx="6709166" cy="1325562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b="1" dirty="0">
                <a:latin typeface="Century Gothic" panose="020B0502020202020204" pitchFamily="34" charset="0"/>
              </a:rPr>
              <a:t>Feedback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876320"/>
            <a:ext cx="4038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>
                <a:hlinkClick r:id="rId3"/>
              </a:rPr>
              <a:t>feedback@apls.org.au</a:t>
            </a:r>
            <a:endParaRPr lang="en-AU"/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AU"/>
              <a:t>or via online feedback forms</a:t>
            </a:r>
            <a:endParaRPr lang="en-AU" b="1"/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611188" y="2276475"/>
            <a:ext cx="73453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charset="0"/>
              <a:buChar char="•"/>
            </a:pPr>
            <a:endParaRPr lang="en-US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Picture 1" descr="A qr code with a green and black text&#10;&#10;AI-generated content may be incorrect.">
            <a:extLst>
              <a:ext uri="{FF2B5EF4-FFF2-40B4-BE49-F238E27FC236}">
                <a16:creationId xmlns:a16="http://schemas.microsoft.com/office/drawing/2014/main" id="{120BD80A-92BC-AD8D-458B-91C648BF6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361" y="1553420"/>
            <a:ext cx="4289417" cy="502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57019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63070" y="-496934"/>
            <a:ext cx="3558210" cy="7786747"/>
          </a:xfrm>
          <a:prstGeom prst="rect">
            <a:avLst/>
          </a:prstGeom>
          <a:noFill/>
          <a:effectLst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AU" sz="50000" b="1" cap="none" spc="0" dirty="0">
                <a:ln w="1905"/>
                <a:solidFill>
                  <a:srgbClr val="F26522"/>
                </a:solidFill>
                <a:latin typeface="+mj-lt"/>
              </a:rPr>
              <a:t>?</a:t>
            </a:r>
            <a:endParaRPr lang="en-AU" sz="50000" b="1" cap="none" spc="0" dirty="0">
              <a:ln w="1905"/>
              <a:solidFill>
                <a:srgbClr val="F2652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cknowledgement of Country : ABC iview">
            <a:extLst>
              <a:ext uri="{FF2B5EF4-FFF2-40B4-BE49-F238E27FC236}">
                <a16:creationId xmlns:a16="http://schemas.microsoft.com/office/drawing/2014/main" id="{9326363C-86F0-C5C6-CAD4-F409D0D6A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339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7600"/>
            <a:ext cx="6709166" cy="1325562"/>
          </a:xfrm>
          <a:noFill/>
        </p:spPr>
        <p:txBody>
          <a:bodyPr>
            <a:normAutofit/>
          </a:bodyPr>
          <a:lstStyle/>
          <a:p>
            <a:pPr algn="l" eaLnBrk="1" hangingPunct="1"/>
            <a:r>
              <a:rPr lang="en-US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APLS refresher </a:t>
            </a:r>
            <a:r>
              <a:rPr lang="en-US" sz="4400" b="1" dirty="0">
                <a:latin typeface="Century Gothic" panose="020B0502020202020204" pitchFamily="34" charset="0"/>
              </a:rPr>
              <a:t>p</a:t>
            </a:r>
            <a:r>
              <a:rPr lang="en-US" sz="4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rogram</a:t>
            </a:r>
            <a:endParaRPr lang="en-US" sz="44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8030" y="1695476"/>
            <a:ext cx="8158038" cy="451067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To consolidate the knowledge necessary for</a:t>
            </a:r>
            <a:br>
              <a:rPr lang="en-US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</a:br>
            <a:r>
              <a:rPr lang="en-US" b="1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effective treatment and stabilisation</a:t>
            </a:r>
            <a:r>
              <a:rPr lang="en-US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 of children with life threatening emergencies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To review the </a:t>
            </a:r>
            <a:r>
              <a:rPr lang="en-US" b="1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practical procedures</a:t>
            </a:r>
            <a:r>
              <a:rPr lang="en-US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 necessary</a:t>
            </a:r>
            <a:br>
              <a:rPr lang="en-US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for effective management of childhood</a:t>
            </a:r>
            <a:br>
              <a:rPr lang="en-US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</a:br>
            <a:r>
              <a:rPr lang="en-US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emergencies</a:t>
            </a:r>
          </a:p>
          <a:p>
            <a:pPr marL="0" indent="0">
              <a:buNone/>
            </a:pPr>
            <a:endParaRPr lang="en-US" dirty="0"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marL="0" indent="0">
              <a:buNone/>
            </a:pPr>
            <a:r>
              <a:rPr lang="en-US" dirty="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To assess and provide feedback to support acquisition of these skills</a:t>
            </a:r>
            <a:endParaRPr lang="en-US" b="1" dirty="0"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endParaRPr lang="en-AU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 txBox="1">
            <a:spLocks noChangeArrowheads="1"/>
          </p:cNvSpPr>
          <p:nvPr/>
        </p:nvSpPr>
        <p:spPr>
          <a:xfrm>
            <a:off x="828292" y="214754"/>
            <a:ext cx="6709166" cy="1325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Intros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26" name="Content Placeholder 23"/>
          <p:cNvSpPr txBox="1">
            <a:spLocks/>
          </p:cNvSpPr>
          <p:nvPr/>
        </p:nvSpPr>
        <p:spPr>
          <a:xfrm>
            <a:off x="1981411" y="1600200"/>
            <a:ext cx="16699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Content Placeholder 23"/>
          <p:cNvSpPr txBox="1">
            <a:spLocks/>
          </p:cNvSpPr>
          <p:nvPr/>
        </p:nvSpPr>
        <p:spPr>
          <a:xfrm>
            <a:off x="1981411" y="1600200"/>
            <a:ext cx="166998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532328" y="1679711"/>
            <a:ext cx="1838425" cy="4525963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Rectangle 28"/>
          <p:cNvSpPr/>
          <p:nvPr/>
        </p:nvSpPr>
        <p:spPr>
          <a:xfrm>
            <a:off x="6470956" y="1679711"/>
            <a:ext cx="1838425" cy="452596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Rectangle 30"/>
          <p:cNvSpPr/>
          <p:nvPr/>
        </p:nvSpPr>
        <p:spPr>
          <a:xfrm>
            <a:off x="654073" y="1679711"/>
            <a:ext cx="1838425" cy="45259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custDataLst>
      <p:tags r:id="rId1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7600"/>
            <a:ext cx="6709166" cy="1325562"/>
          </a:xfrm>
          <a:noFill/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b="1">
                <a:solidFill>
                  <a:schemeClr val="tx1"/>
                </a:solidFill>
                <a:latin typeface="Century Gothic" panose="020B0502020202020204" pitchFamily="34" charset="0"/>
              </a:rPr>
              <a:t>Pre-course</a:t>
            </a:r>
            <a:endParaRPr lang="en-US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124" name="Rectangle 3"/>
          <p:cNvSpPr>
            <a:spLocks noChangeArrowheads="1"/>
          </p:cNvSpPr>
          <p:nvPr/>
        </p:nvSpPr>
        <p:spPr bwMode="auto">
          <a:xfrm>
            <a:off x="880688" y="2044700"/>
            <a:ext cx="74171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GB" sz="320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Pre-course online learning  </a:t>
            </a:r>
          </a:p>
          <a:p>
            <a:pPr eaLnBrk="1" hangingPunct="1">
              <a:buFont typeface="Arial" charset="0"/>
              <a:buChar char="•"/>
            </a:pPr>
            <a:endParaRPr lang="en-GB" sz="3200">
              <a:latin typeface="Century Gothic" panose="020B0502020202020204" pitchFamily="34" charset="0"/>
              <a:ea typeface="Verdana" pitchFamily="34" charset="0"/>
              <a:cs typeface="Verdana" pitchFamily="34" charset="0"/>
            </a:endParaRPr>
          </a:p>
          <a:p>
            <a:pPr eaLnBrk="1" hangingPunct="1"/>
            <a:r>
              <a:rPr lang="en-GB" sz="3200">
                <a:latin typeface="Century Gothic" panose="020B0502020202020204" pitchFamily="34" charset="0"/>
                <a:ea typeface="Verdana" pitchFamily="34" charset="0"/>
                <a:cs typeface="Verdana" pitchFamily="34" charset="0"/>
              </a:rPr>
              <a:t>Manual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C17313-F32C-406C-8E83-94827D7E1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2129" y="2715212"/>
            <a:ext cx="5439365" cy="3707705"/>
          </a:xfrm>
          <a:prstGeom prst="rect">
            <a:avLst/>
          </a:prstGeom>
        </p:spPr>
      </p:pic>
      <p:pic>
        <p:nvPicPr>
          <p:cNvPr id="2" name="Picture 2" descr="Cover: Advanced Paediatric Life Support, Seventh Edition, Edited By Stephanie Smith">
            <a:extLst>
              <a:ext uri="{FF2B5EF4-FFF2-40B4-BE49-F238E27FC236}">
                <a16:creationId xmlns:a16="http://schemas.microsoft.com/office/drawing/2014/main" id="{903D9A21-F72D-64F4-0D1E-849184173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758" y="3948996"/>
            <a:ext cx="1937905" cy="24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7600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 dirty="0">
                <a:latin typeface="Century Gothic" panose="020B0502020202020204" pitchFamily="34" charset="0"/>
              </a:rPr>
              <a:t>Format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AU" dirty="0">
                <a:latin typeface="Century Gothic" panose="020B0502020202020204" pitchFamily="34" charset="0"/>
              </a:rPr>
              <a:t>Life support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dirty="0">
                <a:latin typeface="Century Gothic" panose="020B0502020202020204" pitchFamily="34" charset="0"/>
              </a:rPr>
              <a:t>Serious illness</a:t>
            </a:r>
          </a:p>
          <a:p>
            <a:pPr>
              <a:buNone/>
            </a:pPr>
            <a:endParaRPr lang="en-AU" dirty="0"/>
          </a:p>
          <a:p>
            <a:pPr>
              <a:buNone/>
            </a:pPr>
            <a:r>
              <a:rPr lang="en-AU" dirty="0">
                <a:latin typeface="Century Gothic" panose="020B0502020202020204" pitchFamily="34" charset="0"/>
              </a:rPr>
              <a:t>Serious injury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886232"/>
            <a:ext cx="3240360" cy="1822086"/>
          </a:xfrm>
          <a:prstGeom prst="rect">
            <a:avLst/>
          </a:prstGeom>
        </p:spPr>
      </p:pic>
      <p:pic>
        <p:nvPicPr>
          <p:cNvPr id="6" name="Picture 5" descr="Sc 3b pt 1 343_193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749411"/>
            <a:ext cx="3240359" cy="1822086"/>
          </a:xfrm>
          <a:prstGeom prst="rect">
            <a:avLst/>
          </a:prstGeom>
        </p:spPr>
      </p:pic>
      <p:pic>
        <p:nvPicPr>
          <p:cNvPr id="8" name="Picture 7" descr="General still 343_193 (2)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653434"/>
            <a:ext cx="3267075" cy="1837729"/>
          </a:xfrm>
          <a:prstGeom prst="rect">
            <a:avLst/>
          </a:prstGeom>
        </p:spPr>
      </p:pic>
      <p:sp>
        <p:nvSpPr>
          <p:cNvPr id="9" name="Pie 8"/>
          <p:cNvSpPr/>
          <p:nvPr/>
        </p:nvSpPr>
        <p:spPr>
          <a:xfrm rot="10800000">
            <a:off x="7392200" y="298381"/>
            <a:ext cx="1703668" cy="1102246"/>
          </a:xfrm>
          <a:prstGeom prst="pie">
            <a:avLst>
              <a:gd name="adj1" fmla="val 42438"/>
              <a:gd name="adj2" fmla="val 16200005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8185"/>
            <a:ext cx="6709166" cy="1325562"/>
          </a:xfrm>
          <a:noFill/>
        </p:spPr>
        <p:txBody>
          <a:bodyPr>
            <a:noAutofit/>
          </a:bodyPr>
          <a:lstStyle/>
          <a:p>
            <a:pPr algn="l" eaLnBrk="1" hangingPunct="1">
              <a:lnSpc>
                <a:spcPct val="80000"/>
              </a:lnSpc>
            </a:pPr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Refresher content 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61464" y="1617385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Practical</a:t>
            </a:r>
          </a:p>
          <a:p>
            <a:pPr marL="0" indent="0">
              <a:buNone/>
            </a:pPr>
            <a:r>
              <a:rPr lang="en-AU" sz="3200" dirty="0">
                <a:latin typeface="Century Gothic" panose="020B0502020202020204" pitchFamily="34" charset="0"/>
              </a:rPr>
              <a:t>Skills stations</a:t>
            </a:r>
          </a:p>
          <a:p>
            <a:pPr marL="0" indent="0">
              <a:buNone/>
            </a:pPr>
            <a:endParaRPr lang="en-AU" sz="3200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1142" y="1490562"/>
            <a:ext cx="4622858" cy="3079046"/>
          </a:xfrm>
          <a:prstGeom prst="rect">
            <a:avLst/>
          </a:prstGeom>
          <a:noFill/>
        </p:spPr>
      </p:pic>
      <p:pic>
        <p:nvPicPr>
          <p:cNvPr id="12293" name="Picture 5" descr="Y:\New website\Images\General images\IMG_5671_small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3474567"/>
            <a:ext cx="5255568" cy="3511214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AU" sz="3200" b="1" dirty="0">
                <a:latin typeface="Century Gothic" panose="020B0502020202020204" pitchFamily="34" charset="0"/>
              </a:rPr>
              <a:t>Practical</a:t>
            </a:r>
          </a:p>
          <a:p>
            <a:pPr>
              <a:buNone/>
            </a:pPr>
            <a:r>
              <a:rPr lang="en-AU" sz="3200" dirty="0">
                <a:latin typeface="Century Gothic" panose="020B0502020202020204" pitchFamily="34" charset="0"/>
              </a:rPr>
              <a:t>Scenarios</a:t>
            </a:r>
          </a:p>
          <a:p>
            <a:pPr>
              <a:buNone/>
            </a:pPr>
            <a:endParaRPr lang="en-AU" sz="3200" dirty="0">
              <a:latin typeface="Century Gothic" panose="020B0502020202020204" pitchFamily="34" charset="0"/>
            </a:endParaRPr>
          </a:p>
          <a:p>
            <a:pPr>
              <a:buNone/>
            </a:pPr>
            <a:r>
              <a:rPr lang="en-AU" sz="3200" dirty="0">
                <a:latin typeface="Century Gothic" panose="020B0502020202020204" pitchFamily="34" charset="0"/>
              </a:rPr>
              <a:t>‘Hands on’</a:t>
            </a:r>
          </a:p>
          <a:p>
            <a:pPr>
              <a:buNone/>
            </a:pPr>
            <a:r>
              <a:rPr lang="en-AU" sz="3200" dirty="0">
                <a:latin typeface="Century Gothic" panose="020B0502020202020204" pitchFamily="34" charset="0"/>
              </a:rPr>
              <a:t>team leader</a:t>
            </a:r>
          </a:p>
        </p:txBody>
      </p:sp>
      <p:pic>
        <p:nvPicPr>
          <p:cNvPr id="12289" name="Picture 1" descr="Y:\New website\Images\General images\IMG_5833.JPG"/>
          <p:cNvPicPr>
            <a:picLocks noChangeAspect="1" noChangeArrowheads="1"/>
          </p:cNvPicPr>
          <p:nvPr/>
        </p:nvPicPr>
        <p:blipFill rotWithShape="1">
          <a:blip r:embed="rId3" cstate="email"/>
          <a:srcRect l="-1975" t="-4792" r="5915" b="8733"/>
          <a:stretch/>
        </p:blipFill>
        <p:spPr bwMode="auto">
          <a:xfrm>
            <a:off x="3388526" y="1942043"/>
            <a:ext cx="6241611" cy="4161074"/>
          </a:xfrm>
          <a:prstGeom prst="rect">
            <a:avLst/>
          </a:prstGeom>
          <a:noFill/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28292" y="238185"/>
            <a:ext cx="6709166" cy="13255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Refresher content 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6"/>
          <p:cNvSpPr>
            <a:spLocks noGrp="1" noChangeArrowheads="1"/>
          </p:cNvSpPr>
          <p:nvPr>
            <p:ph type="title"/>
          </p:nvPr>
        </p:nvSpPr>
        <p:spPr>
          <a:xfrm>
            <a:off x="828292" y="237600"/>
            <a:ext cx="6709166" cy="1325562"/>
          </a:xfrm>
          <a:noFill/>
        </p:spPr>
        <p:txBody>
          <a:bodyPr/>
          <a:lstStyle/>
          <a:p>
            <a:pPr algn="l" eaLnBrk="1" hangingPunct="1"/>
            <a:r>
              <a:rPr lang="en-US" b="1" dirty="0">
                <a:solidFill>
                  <a:schemeClr val="tx1"/>
                </a:solidFill>
                <a:latin typeface="Century Gothic" panose="020B0502020202020204" pitchFamily="34" charset="0"/>
              </a:rPr>
              <a:t>Educational support</a:t>
            </a:r>
            <a:endParaRPr lang="en-US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96633" y="1912270"/>
            <a:ext cx="4038600" cy="45259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3200" dirty="0">
                <a:latin typeface="Century Gothic" panose="020B0502020202020204" pitchFamily="34" charset="0"/>
              </a:rPr>
              <a:t>Mentoring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3200" dirty="0">
                <a:latin typeface="Century Gothic" panose="020B0502020202020204" pitchFamily="34" charset="0"/>
              </a:rPr>
              <a:t>Critiquing</a:t>
            </a:r>
          </a:p>
          <a:p>
            <a:pPr>
              <a:spcBef>
                <a:spcPts val="0"/>
              </a:spcBef>
              <a:spcAft>
                <a:spcPts val="2400"/>
              </a:spcAft>
              <a:buNone/>
            </a:pPr>
            <a:r>
              <a:rPr lang="en-AU" sz="3200" dirty="0">
                <a:latin typeface="Century Gothic" panose="020B0502020202020204" pitchFamily="34" charset="0"/>
              </a:rPr>
              <a:t>Feedback and coaching</a:t>
            </a:r>
          </a:p>
        </p:txBody>
      </p:sp>
      <p:pic>
        <p:nvPicPr>
          <p:cNvPr id="6" name="Content Placeholder 5" descr="A group of people sitting in a room&#10;&#10;Description automatically generated with low confidence">
            <a:extLst>
              <a:ext uri="{FF2B5EF4-FFF2-40B4-BE49-F238E27FC236}">
                <a16:creationId xmlns:a16="http://schemas.microsoft.com/office/drawing/2014/main" id="{98968611-FFBE-4FDC-BCA2-A9F5B55BCD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6407" t="11229" r="48311"/>
          <a:stretch/>
        </p:blipFill>
        <p:spPr>
          <a:xfrm>
            <a:off x="5035233" y="1432836"/>
            <a:ext cx="3884177" cy="5076294"/>
          </a:xfrm>
        </p:spPr>
      </p:pic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PLS f2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35E1E16F145F408CF9D9286F765813" ma:contentTypeVersion="12" ma:contentTypeDescription="Create a new document." ma:contentTypeScope="" ma:versionID="e73ba607ce599b49160003bd0d598560">
  <xsd:schema xmlns:xsd="http://www.w3.org/2001/XMLSchema" xmlns:xs="http://www.w3.org/2001/XMLSchema" xmlns:p="http://schemas.microsoft.com/office/2006/metadata/properties" xmlns:ns2="db5422e6-9a8a-4cfc-8f83-318cb0c4622d" xmlns:ns3="1b91f460-6f54-4286-ad54-c44c93e1d7e8" targetNamespace="http://schemas.microsoft.com/office/2006/metadata/properties" ma:root="true" ma:fieldsID="4e9904a3c1f9b7bdec982b19feb54ff4" ns2:_="" ns3:_="">
    <xsd:import namespace="db5422e6-9a8a-4cfc-8f83-318cb0c4622d"/>
    <xsd:import namespace="1b91f460-6f54-4286-ad54-c44c93e1d7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422e6-9a8a-4cfc-8f83-318cb0c462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6d71174-41a5-4bc0-a2af-627ca65970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91f460-6f54-4286-ad54-c44c93e1d7e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fc82231-c97c-42da-b4aa-9f43385a77bb}" ma:internalName="TaxCatchAll" ma:showField="CatchAllData" ma:web="1b91f460-6f54-4286-ad54-c44c93e1d7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b91f460-6f54-4286-ad54-c44c93e1d7e8" xsi:nil="true"/>
    <lcf76f155ced4ddcb4097134ff3c332f xmlns="db5422e6-9a8a-4cfc-8f83-318cb0c4622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BD6DC2-C599-49D5-A47C-B8AA8F8F47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AFFFAD-C54F-4F39-8A73-3C3BC171E7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5422e6-9a8a-4cfc-8f83-318cb0c4622d"/>
    <ds:schemaRef ds:uri="1b91f460-6f54-4286-ad54-c44c93e1d7e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FC5171-3E23-4FD4-AFE0-57129AC74D89}">
  <ds:schemaRefs>
    <ds:schemaRef ds:uri="http://purl.org/dc/terms/"/>
    <ds:schemaRef ds:uri="http://purl.org/dc/elements/1.1/"/>
    <ds:schemaRef ds:uri="http://schemas.microsoft.com/office/2006/documentManagement/types"/>
    <ds:schemaRef ds:uri="http://www.w3.org/XML/1998/namespace"/>
    <ds:schemaRef ds:uri="c56afaf0-23ba-448b-ab68-9310c18ab4ef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dcmitype/"/>
    <ds:schemaRef ds:uri="1b91f460-6f54-4286-ad54-c44c93e1d7e8"/>
    <ds:schemaRef ds:uri="db5422e6-9a8a-4cfc-8f83-318cb0c4622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APLS f2f</Template>
  <TotalTime>8825</TotalTime>
  <Words>858</Words>
  <Application>Microsoft Office PowerPoint</Application>
  <PresentationFormat>On-screen Show (4:3)</PresentationFormat>
  <Paragraphs>127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BlinkMacSystemFont</vt:lpstr>
      <vt:lpstr>MS PGothic</vt:lpstr>
      <vt:lpstr>Arial</vt:lpstr>
      <vt:lpstr>Calibri</vt:lpstr>
      <vt:lpstr>Century Gothic</vt:lpstr>
      <vt:lpstr>Verdana</vt:lpstr>
      <vt:lpstr>APLS f2f</vt:lpstr>
      <vt:lpstr>Custom Design</vt:lpstr>
      <vt:lpstr>1_Custom Design</vt:lpstr>
      <vt:lpstr>2_Custom Design</vt:lpstr>
      <vt:lpstr>PowerPoint Presentation</vt:lpstr>
      <vt:lpstr>PowerPoint Presentation</vt:lpstr>
      <vt:lpstr>APLS refresher program</vt:lpstr>
      <vt:lpstr>PowerPoint Presentation</vt:lpstr>
      <vt:lpstr>Pre-course</vt:lpstr>
      <vt:lpstr>Format</vt:lpstr>
      <vt:lpstr>Refresher content </vt:lpstr>
      <vt:lpstr>PowerPoint Presentation</vt:lpstr>
      <vt:lpstr>Educational support</vt:lpstr>
      <vt:lpstr>Educational support: assessment &amp; feedback</vt:lpstr>
      <vt:lpstr>PowerPoint Presentation</vt:lpstr>
      <vt:lpstr>PowerPoint Presentation</vt:lpstr>
      <vt:lpstr>Expectations</vt:lpstr>
      <vt:lpstr>Post-course support</vt:lpstr>
      <vt:lpstr>House Keeping</vt:lpstr>
      <vt:lpstr>Feedback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janes</dc:creator>
  <cp:lastModifiedBy>Jane Stanford</cp:lastModifiedBy>
  <cp:revision>58</cp:revision>
  <dcterms:created xsi:type="dcterms:W3CDTF">2015-03-20T07:35:20Z</dcterms:created>
  <dcterms:modified xsi:type="dcterms:W3CDTF">2025-01-21T04:45:29Z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E47A4125-3DA0-48C9-A099-D3A072ED53B9</vt:lpwstr>
  </property>
  <property fmtid="{D5CDD505-2E9C-101B-9397-08002B2CF9AE}" pid="3" name="ArticulatePath">
    <vt:lpwstr>https://aplsorgau-my.sharepoint.com/personal/jane_stanford_apls_org_au/Documents/APLS 2 Day Refresher_Course Materials/APLS Refresher Course 2022 Resources/APLS Refresher Plenary/Welcome Aims_Refresher Course Aug 2022 (24)</vt:lpwstr>
  </property>
  <property fmtid="{D5CDD505-2E9C-101B-9397-08002B2CF9AE}" pid="4" name="ContentTypeId">
    <vt:lpwstr>0x0101002D35E1E16F145F408CF9D9286F765813</vt:lpwstr>
  </property>
  <property fmtid="{D5CDD505-2E9C-101B-9397-08002B2CF9AE}" pid="5" name="MediaServiceImageTags">
    <vt:lpwstr/>
  </property>
</Properties>
</file>