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74" r:id="rId2"/>
    <p:sldId id="339" r:id="rId3"/>
    <p:sldId id="275" r:id="rId4"/>
    <p:sldId id="278" r:id="rId5"/>
    <p:sldId id="279" r:id="rId6"/>
    <p:sldId id="281" r:id="rId7"/>
    <p:sldId id="282" r:id="rId8"/>
    <p:sldId id="276" r:id="rId9"/>
    <p:sldId id="27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A0370-EF85-AF4C-9701-7536C93533C8}" v="1" dt="2025-01-28T11:05:41.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8939"/>
  </p:normalViewPr>
  <p:slideViewPr>
    <p:cSldViewPr snapToGrid="0">
      <p:cViewPr varScale="1">
        <p:scale>
          <a:sx n="89" d="100"/>
          <a:sy n="89" d="100"/>
        </p:scale>
        <p:origin x="232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0BB1-E70F-4B4D-9DE2-19286CE633B2}" type="datetimeFigureOut">
              <a:rPr lang="en-AU" smtClean="0"/>
              <a:t>28/1/2025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6EC7-B9A1-45F2-A12A-2C4115F1FCCE}" type="slidenum">
              <a:rPr lang="en-AU" smtClean="0"/>
              <a:t>‹#›</a:t>
            </a:fld>
            <a:endParaRPr lang="en-AU"/>
          </a:p>
        </p:txBody>
      </p:sp>
    </p:spTree>
    <p:extLst>
      <p:ext uri="{BB962C8B-B14F-4D97-AF65-F5344CB8AC3E}">
        <p14:creationId xmlns:p14="http://schemas.microsoft.com/office/powerpoint/2010/main" val="241581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slides are aimed at ensuring that our anatomical knowledge is correct and that we are teaching our candidates to do procedures in the right place.  The techniques are not hard, but choosing the right anatomical landmarks is poorly done.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84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central tendon of the diaphragm is attached to the back of the xiphisternum, and the fibrous</a:t>
            </a:r>
            <a:r>
              <a:rPr lang="en-AU" baseline="0" dirty="0"/>
              <a:t> </a:t>
            </a:r>
            <a:r>
              <a:rPr lang="en-AU" dirty="0"/>
              <a:t>pericardium is fused to this.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02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domes of the diaphragm in expiration sit at the 4</a:t>
            </a:r>
            <a:r>
              <a:rPr lang="en-AU" baseline="30000" dirty="0"/>
              <a:t>th</a:t>
            </a:r>
            <a:r>
              <a:rPr lang="en-AU" dirty="0"/>
              <a:t> interspace on the right and the 5</a:t>
            </a:r>
            <a:r>
              <a:rPr lang="en-AU" baseline="30000" dirty="0"/>
              <a:t>th</a:t>
            </a:r>
            <a:r>
              <a:rPr lang="en-AU" dirty="0"/>
              <a:t> rib on the left at the front of the chest.  That means that chest tubes need to be inserted well above that level to get into the correct space away from the heart, mediastinum and major vessels.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2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Important anatomical points are that the ribs slope downwards so the level of the rib at the front of the chest is very different from the back.  The second rib space (for needle </a:t>
            </a:r>
            <a:r>
              <a:rPr lang="en-AU" dirty="0" err="1"/>
              <a:t>thoracocentesis</a:t>
            </a:r>
            <a:r>
              <a:rPr lang="en-AU" dirty="0"/>
              <a:t>) allows access into a safe area within the thoracic cavity.  It is almost at the same level as the 5</a:t>
            </a:r>
            <a:r>
              <a:rPr lang="en-AU" baseline="30000" dirty="0"/>
              <a:t>th</a:t>
            </a:r>
            <a:r>
              <a:rPr lang="en-AU" dirty="0"/>
              <a:t> IC</a:t>
            </a:r>
            <a:r>
              <a:rPr lang="en-AU" baseline="0" dirty="0"/>
              <a:t> space in the mid-axillary line (for ICC insertion) as the intention is to get into the same safe area.  Ideally an ICC in the 4</a:t>
            </a:r>
            <a:r>
              <a:rPr lang="en-AU" baseline="30000" dirty="0"/>
              <a:t>th</a:t>
            </a:r>
            <a:r>
              <a:rPr lang="en-AU" baseline="0" dirty="0"/>
              <a:t> IC space would be ideal but it is hard to get that high in the axilla.  A common mistake is to think the 2</a:t>
            </a:r>
            <a:r>
              <a:rPr lang="en-AU" baseline="30000" dirty="0"/>
              <a:t>nd</a:t>
            </a:r>
            <a:r>
              <a:rPr lang="en-AU" baseline="0" dirty="0"/>
              <a:t> space MCL is too high, and the 5</a:t>
            </a:r>
            <a:r>
              <a:rPr lang="en-AU" baseline="30000" dirty="0"/>
              <a:t>th</a:t>
            </a:r>
            <a:r>
              <a:rPr lang="en-AU" baseline="0" dirty="0"/>
              <a:t> space is too low which will lead to difficulty and risk of complication if performing a chest procedure (ICC or finger </a:t>
            </a:r>
            <a:r>
              <a:rPr lang="en-AU" baseline="0" dirty="0" err="1"/>
              <a:t>thoracostomy</a:t>
            </a:r>
            <a:r>
              <a:rPr lang="en-AU" baseline="0" dirty="0"/>
              <a:t>).</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21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Remember that a pericardiocentesis needle is aiming to get into the narrow space between the pericardium and the myocardium, which even in the presence of a pericardial tamponade will not be wide.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97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needle is inserted to the left of the xiphisternum and is pointed to the tip (or inferior angle) of the scapula.  This is NOT the shoulder, but rather the lowermost part of the scapula.  The needle therefore pierces the diaphragm and pericardium</a:t>
            </a:r>
            <a:r>
              <a:rPr lang="en-AU" baseline="0" dirty="0"/>
              <a:t> and runs between the myocardium and pericardium.</a:t>
            </a:r>
            <a:r>
              <a:rPr lang="en-AU" dirty="0"/>
              <a:t> So when a patient is supine the needle is almost going directly backwards.  Angling towards the shoulder will result in perforation of the heart.</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A9F68-0269-41B0-B48D-333F07C00D9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269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63330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A1C577B-56C0-44F8-99F4-4EF8EDCAE317}" type="datetimeFigureOut">
              <a:rPr lang="en-AU" smtClean="0"/>
              <a:pPr/>
              <a:t>28/1/2025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0FE9AD-1B0A-41F0-B728-0D689E09CA32}" type="slidenum">
              <a:rPr lang="en-AU" smtClean="0"/>
              <a:pPr/>
              <a:t>‹#›</a:t>
            </a:fld>
            <a:endParaRPr lang="en-AU"/>
          </a:p>
        </p:txBody>
      </p:sp>
    </p:spTree>
    <p:extLst>
      <p:ext uri="{BB962C8B-B14F-4D97-AF65-F5344CB8AC3E}">
        <p14:creationId xmlns:p14="http://schemas.microsoft.com/office/powerpoint/2010/main" val="201699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7419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3C2D4-5A6C-4B4C-82CC-AB0CE98E3DA2}" type="datetimeFigureOut">
              <a:rPr lang="en-US" smtClean="0"/>
              <a:pPr/>
              <a:t>1/28/25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327637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819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754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539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1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422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719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1602575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normAutofit fontScale="92500"/>
          </a:bodyPr>
          <a:lstStyle/>
          <a:p>
            <a:r>
              <a:rPr lang="en-AU" dirty="0"/>
              <a:t>Chest anatomy for chest procedures</a:t>
            </a:r>
          </a:p>
        </p:txBody>
      </p:sp>
      <p:sp>
        <p:nvSpPr>
          <p:cNvPr id="4" name="Picture Placeholder 3">
            <a:extLst>
              <a:ext uri="{FF2B5EF4-FFF2-40B4-BE49-F238E27FC236}">
                <a16:creationId xmlns:a16="http://schemas.microsoft.com/office/drawing/2014/main" id="{3BF26A47-85BB-488C-8A4C-316A63519411}"/>
              </a:ext>
            </a:extLst>
          </p:cNvPr>
          <p:cNvSpPr>
            <a:spLocks noGrp="1"/>
          </p:cNvSpPr>
          <p:nvPr>
            <p:ph type="pic" sz="quarter" idx="11"/>
          </p:nvPr>
        </p:nvSpPr>
        <p:spPr/>
        <p:txBody>
          <a:bodyPr/>
          <a:lstStyle/>
          <a:p>
            <a:endParaRPr lang="en-AU"/>
          </a:p>
        </p:txBody>
      </p:sp>
      <p:pic>
        <p:nvPicPr>
          <p:cNvPr id="6" name="Picture 4">
            <a:extLst>
              <a:ext uri="{FF2B5EF4-FFF2-40B4-BE49-F238E27FC236}">
                <a16:creationId xmlns:a16="http://schemas.microsoft.com/office/drawing/2014/main" id="{DC7A7C2F-439C-4E87-8CBC-9D34961718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62" y="2005932"/>
            <a:ext cx="3080860" cy="205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BBC-E2FC-7936-1D8E-9223409D40C3}"/>
              </a:ext>
            </a:extLst>
          </p:cNvPr>
          <p:cNvSpPr>
            <a:spLocks noGrp="1"/>
          </p:cNvSpPr>
          <p:nvPr>
            <p:ph type="title"/>
          </p:nvPr>
        </p:nvSpPr>
        <p:spPr/>
        <p:txBody>
          <a:bodyPr/>
          <a:lstStyle/>
          <a:p>
            <a:r>
              <a:rPr lang="en-AU" dirty="0"/>
              <a:t>Prep for Thoracic Skills</a:t>
            </a:r>
          </a:p>
        </p:txBody>
      </p:sp>
      <p:sp>
        <p:nvSpPr>
          <p:cNvPr id="8" name="Text Placeholder 7">
            <a:extLst>
              <a:ext uri="{FF2B5EF4-FFF2-40B4-BE49-F238E27FC236}">
                <a16:creationId xmlns:a16="http://schemas.microsoft.com/office/drawing/2014/main" id="{8E759D4A-13B8-CBCB-920B-C45901D5945F}"/>
              </a:ext>
            </a:extLst>
          </p:cNvPr>
          <p:cNvSpPr>
            <a:spLocks noGrp="1"/>
          </p:cNvSpPr>
          <p:nvPr>
            <p:ph type="body" idx="1"/>
          </p:nvPr>
        </p:nvSpPr>
        <p:spPr>
          <a:xfrm>
            <a:off x="453388" y="1765872"/>
            <a:ext cx="4040188" cy="639762"/>
          </a:xfrm>
        </p:spPr>
        <p:txBody>
          <a:bodyPr/>
          <a:lstStyle/>
          <a:p>
            <a:r>
              <a:rPr lang="en-AU" dirty="0"/>
              <a:t>Landmarks (5 mins)</a:t>
            </a:r>
          </a:p>
        </p:txBody>
      </p:sp>
      <p:sp>
        <p:nvSpPr>
          <p:cNvPr id="9" name="Text Placeholder 8">
            <a:extLst>
              <a:ext uri="{FF2B5EF4-FFF2-40B4-BE49-F238E27FC236}">
                <a16:creationId xmlns:a16="http://schemas.microsoft.com/office/drawing/2014/main" id="{A63C5517-F778-A1C1-4093-3EF1BF2D68C7}"/>
              </a:ext>
            </a:extLst>
          </p:cNvPr>
          <p:cNvSpPr>
            <a:spLocks noGrp="1"/>
          </p:cNvSpPr>
          <p:nvPr>
            <p:ph type="body" sz="quarter" idx="3"/>
          </p:nvPr>
        </p:nvSpPr>
        <p:spPr>
          <a:xfrm>
            <a:off x="4645025" y="1758713"/>
            <a:ext cx="4041775" cy="639762"/>
          </a:xfrm>
        </p:spPr>
        <p:txBody>
          <a:bodyPr/>
          <a:lstStyle/>
          <a:p>
            <a:r>
              <a:rPr lang="en-AU" dirty="0"/>
              <a:t>Chest Tube Insertion (7 mins)</a:t>
            </a:r>
          </a:p>
        </p:txBody>
      </p:sp>
      <p:sp>
        <p:nvSpPr>
          <p:cNvPr id="10" name="Content Placeholder 9">
            <a:extLst>
              <a:ext uri="{FF2B5EF4-FFF2-40B4-BE49-F238E27FC236}">
                <a16:creationId xmlns:a16="http://schemas.microsoft.com/office/drawing/2014/main" id="{54F548B0-451B-2CCA-1272-C849FD32E2D0}"/>
              </a:ext>
            </a:extLst>
          </p:cNvPr>
          <p:cNvSpPr>
            <a:spLocks noGrp="1"/>
          </p:cNvSpPr>
          <p:nvPr>
            <p:ph sz="quarter" idx="4"/>
          </p:nvPr>
        </p:nvSpPr>
        <p:spPr>
          <a:xfrm>
            <a:off x="4957816" y="5958569"/>
            <a:ext cx="4041775" cy="328875"/>
          </a:xfrm>
        </p:spPr>
        <p:txBody>
          <a:bodyPr>
            <a:normAutofit fontScale="92500" lnSpcReduction="10000"/>
          </a:bodyPr>
          <a:lstStyle/>
          <a:p>
            <a:r>
              <a:rPr lang="en-AU" sz="1800" b="0" i="0" dirty="0">
                <a:solidFill>
                  <a:srgbClr val="696763"/>
                </a:solidFill>
                <a:effectLst/>
              </a:rPr>
              <a:t>https://flowcode.com/p/OZPnRaCvY?fc</a:t>
            </a:r>
            <a:endParaRPr lang="en-AU" sz="1800" dirty="0"/>
          </a:p>
        </p:txBody>
      </p:sp>
      <p:pic>
        <p:nvPicPr>
          <p:cNvPr id="11" name="Content Placeholder 10" descr="Qr code&#10;&#10;Description automatically generated">
            <a:extLst>
              <a:ext uri="{FF2B5EF4-FFF2-40B4-BE49-F238E27FC236}">
                <a16:creationId xmlns:a16="http://schemas.microsoft.com/office/drawing/2014/main" id="{69DABF0F-512E-B490-50B9-23099CA1D833}"/>
              </a:ext>
            </a:extLst>
          </p:cNvPr>
          <p:cNvPicPr>
            <a:picLocks noGrp="1" noChangeAspect="1"/>
          </p:cNvPicPr>
          <p:nvPr>
            <p:ph sz="half" idx="2"/>
          </p:nvPr>
        </p:nvPicPr>
        <p:blipFill rotWithShape="1">
          <a:blip r:embed="rId2"/>
          <a:srcRect l="12355" r="12495" b="11770"/>
          <a:stretch/>
        </p:blipFill>
        <p:spPr>
          <a:xfrm>
            <a:off x="575033" y="2424387"/>
            <a:ext cx="2969444" cy="3486215"/>
          </a:xfrm>
        </p:spPr>
      </p:pic>
      <p:sp>
        <p:nvSpPr>
          <p:cNvPr id="12" name="TextBox 11">
            <a:extLst>
              <a:ext uri="{FF2B5EF4-FFF2-40B4-BE49-F238E27FC236}">
                <a16:creationId xmlns:a16="http://schemas.microsoft.com/office/drawing/2014/main" id="{12496A26-8381-3E77-B914-174882727653}"/>
              </a:ext>
            </a:extLst>
          </p:cNvPr>
          <p:cNvSpPr txBox="1"/>
          <p:nvPr/>
        </p:nvSpPr>
        <p:spPr>
          <a:xfrm>
            <a:off x="453388" y="5958569"/>
            <a:ext cx="4040187" cy="646331"/>
          </a:xfrm>
          <a:prstGeom prst="rect">
            <a:avLst/>
          </a:prstGeom>
          <a:noFill/>
        </p:spPr>
        <p:txBody>
          <a:bodyPr wrap="square" rtlCol="0">
            <a:spAutoFit/>
          </a:bodyPr>
          <a:lstStyle/>
          <a:p>
            <a:r>
              <a:rPr lang="en-AU" dirty="0">
                <a:latin typeface="+mn-lt"/>
              </a:rPr>
              <a:t>https://flowcode.com/p/OZPni3K08?fc=0</a:t>
            </a:r>
          </a:p>
          <a:p>
            <a:endParaRPr lang="en-AU" dirty="0"/>
          </a:p>
        </p:txBody>
      </p:sp>
      <p:pic>
        <p:nvPicPr>
          <p:cNvPr id="17" name="Picture 16" descr="Qr code&#10;&#10;Description automatically generated">
            <a:extLst>
              <a:ext uri="{FF2B5EF4-FFF2-40B4-BE49-F238E27FC236}">
                <a16:creationId xmlns:a16="http://schemas.microsoft.com/office/drawing/2014/main" id="{E265898D-1CA7-BD1C-BE33-74D889E9F7FC}"/>
              </a:ext>
            </a:extLst>
          </p:cNvPr>
          <p:cNvPicPr>
            <a:picLocks noChangeAspect="1"/>
          </p:cNvPicPr>
          <p:nvPr/>
        </p:nvPicPr>
        <p:blipFill rotWithShape="1">
          <a:blip r:embed="rId3"/>
          <a:srcRect l="4307" t="-15374" r="4123" b="9629"/>
          <a:stretch/>
        </p:blipFill>
        <p:spPr>
          <a:xfrm>
            <a:off x="4814090" y="1758713"/>
            <a:ext cx="3783155" cy="4368710"/>
          </a:xfrm>
          <a:prstGeom prst="rect">
            <a:avLst/>
          </a:prstGeom>
        </p:spPr>
      </p:pic>
    </p:spTree>
    <p:extLst>
      <p:ext uri="{BB962C8B-B14F-4D97-AF65-F5344CB8AC3E}">
        <p14:creationId xmlns:p14="http://schemas.microsoft.com/office/powerpoint/2010/main" val="231741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1" y="1629152"/>
            <a:ext cx="8884938" cy="3599695"/>
          </a:xfrm>
          <a:prstGeom prst="rect">
            <a:avLst/>
          </a:prstGeom>
        </p:spPr>
      </p:pic>
    </p:spTree>
    <p:extLst>
      <p:ext uri="{BB962C8B-B14F-4D97-AF65-F5344CB8AC3E}">
        <p14:creationId xmlns:p14="http://schemas.microsoft.com/office/powerpoint/2010/main" val="363912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97" t="11457" r="3100" b="5817"/>
          <a:stretch/>
        </p:blipFill>
        <p:spPr>
          <a:xfrm>
            <a:off x="842681" y="1149323"/>
            <a:ext cx="8023413" cy="4892889"/>
          </a:xfrm>
          <a:prstGeom prst="rect">
            <a:avLst/>
          </a:prstGeom>
        </p:spPr>
      </p:pic>
    </p:spTree>
    <p:extLst>
      <p:ext uri="{BB962C8B-B14F-4D97-AF65-F5344CB8AC3E}">
        <p14:creationId xmlns:p14="http://schemas.microsoft.com/office/powerpoint/2010/main" val="33436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48" t="3939" r="2635" b="9407"/>
          <a:stretch/>
        </p:blipFill>
        <p:spPr>
          <a:xfrm>
            <a:off x="600635" y="1255058"/>
            <a:ext cx="8382084" cy="5054261"/>
          </a:xfrm>
          <a:prstGeom prst="rect">
            <a:avLst/>
          </a:prstGeom>
        </p:spPr>
      </p:pic>
    </p:spTree>
    <p:extLst>
      <p:ext uri="{BB962C8B-B14F-4D97-AF65-F5344CB8AC3E}">
        <p14:creationId xmlns:p14="http://schemas.microsoft.com/office/powerpoint/2010/main" val="281669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AF6FA-6999-488D-854D-E4688D8D6A38}"/>
              </a:ext>
            </a:extLst>
          </p:cNvPr>
          <p:cNvPicPr>
            <a:picLocks noChangeAspect="1"/>
          </p:cNvPicPr>
          <p:nvPr/>
        </p:nvPicPr>
        <p:blipFill>
          <a:blip r:embed="rId2"/>
          <a:stretch>
            <a:fillRect/>
          </a:stretch>
        </p:blipFill>
        <p:spPr>
          <a:xfrm>
            <a:off x="2124075" y="833437"/>
            <a:ext cx="4895850" cy="5191125"/>
          </a:xfrm>
          <a:prstGeom prst="rect">
            <a:avLst/>
          </a:prstGeom>
        </p:spPr>
      </p:pic>
    </p:spTree>
    <p:extLst>
      <p:ext uri="{BB962C8B-B14F-4D97-AF65-F5344CB8AC3E}">
        <p14:creationId xmlns:p14="http://schemas.microsoft.com/office/powerpoint/2010/main" val="305833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 person&#10;&#10;Description automatically generated">
            <a:extLst>
              <a:ext uri="{FF2B5EF4-FFF2-40B4-BE49-F238E27FC236}">
                <a16:creationId xmlns:a16="http://schemas.microsoft.com/office/drawing/2014/main" id="{7B682081-18F0-BD42-B982-B4C63F57A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49" y="1396598"/>
            <a:ext cx="8697951" cy="5372745"/>
          </a:xfrm>
          <a:prstGeom prst="rect">
            <a:avLst/>
          </a:prstGeom>
        </p:spPr>
      </p:pic>
      <p:sp>
        <p:nvSpPr>
          <p:cNvPr id="8" name="Title 7">
            <a:extLst>
              <a:ext uri="{FF2B5EF4-FFF2-40B4-BE49-F238E27FC236}">
                <a16:creationId xmlns:a16="http://schemas.microsoft.com/office/drawing/2014/main" id="{F25E805E-D85D-A84F-A55D-7448A498EB70}"/>
              </a:ext>
            </a:extLst>
          </p:cNvPr>
          <p:cNvSpPr>
            <a:spLocks noGrp="1"/>
          </p:cNvSpPr>
          <p:nvPr>
            <p:ph type="title"/>
          </p:nvPr>
        </p:nvSpPr>
        <p:spPr/>
        <p:txBody>
          <a:bodyPr/>
          <a:lstStyle/>
          <a:p>
            <a:r>
              <a:rPr lang="en-US" dirty="0"/>
              <a:t>Securing chest drain</a:t>
            </a:r>
          </a:p>
        </p:txBody>
      </p:sp>
    </p:spTree>
    <p:extLst>
      <p:ext uri="{BB962C8B-B14F-4D97-AF65-F5344CB8AC3E}">
        <p14:creationId xmlns:p14="http://schemas.microsoft.com/office/powerpoint/2010/main" val="407860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53" y="1312129"/>
            <a:ext cx="8734004" cy="4824536"/>
          </a:xfrm>
          <a:prstGeom prst="rect">
            <a:avLst/>
          </a:prstGeom>
        </p:spPr>
      </p:pic>
    </p:spTree>
    <p:extLst>
      <p:ext uri="{BB962C8B-B14F-4D97-AF65-F5344CB8AC3E}">
        <p14:creationId xmlns:p14="http://schemas.microsoft.com/office/powerpoint/2010/main" val="293812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267" y="1356666"/>
            <a:ext cx="8867586" cy="4898325"/>
          </a:xfrm>
        </p:spPr>
      </p:pic>
    </p:spTree>
    <p:extLst>
      <p:ext uri="{BB962C8B-B14F-4D97-AF65-F5344CB8AC3E}">
        <p14:creationId xmlns:p14="http://schemas.microsoft.com/office/powerpoint/2010/main" val="2468196508"/>
      </p:ext>
    </p:extLst>
  </p:cSld>
  <p:clrMapOvr>
    <a:masterClrMapping/>
  </p:clrMapOvr>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440</Words>
  <Application>Microsoft Macintosh PowerPoint</Application>
  <PresentationFormat>On-screen Show (4:3)</PresentationFormat>
  <Paragraphs>19</Paragraphs>
  <Slides>9</Slides>
  <Notes>6</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APLS f2f</vt:lpstr>
      <vt:lpstr>PowerPoint Presentation</vt:lpstr>
      <vt:lpstr>Prep for Thoracic Skills</vt:lpstr>
      <vt:lpstr>PowerPoint Presentation</vt:lpstr>
      <vt:lpstr>PowerPoint Presentation</vt:lpstr>
      <vt:lpstr>PowerPoint Presentation</vt:lpstr>
      <vt:lpstr>PowerPoint Presentation</vt:lpstr>
      <vt:lpstr>Securing chest drain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Stanford</dc:creator>
  <cp:lastModifiedBy>Noel Roberts</cp:lastModifiedBy>
  <cp:revision>6</cp:revision>
  <dcterms:created xsi:type="dcterms:W3CDTF">2020-01-13T02:02:15Z</dcterms:created>
  <dcterms:modified xsi:type="dcterms:W3CDTF">2025-01-28T11:06:34Z</dcterms:modified>
</cp:coreProperties>
</file>