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72" r:id="rId7"/>
  </p:sldMasterIdLst>
  <p:notesMasterIdLst>
    <p:notesMasterId r:id="rId25"/>
  </p:notesMasterIdLst>
  <p:sldIdLst>
    <p:sldId id="256" r:id="rId8"/>
    <p:sldId id="275" r:id="rId9"/>
    <p:sldId id="258" r:id="rId10"/>
    <p:sldId id="259" r:id="rId11"/>
    <p:sldId id="260" r:id="rId12"/>
    <p:sldId id="264" r:id="rId13"/>
    <p:sldId id="261" r:id="rId14"/>
    <p:sldId id="262" r:id="rId15"/>
    <p:sldId id="266" r:id="rId16"/>
    <p:sldId id="263" r:id="rId17"/>
    <p:sldId id="273" r:id="rId18"/>
    <p:sldId id="276" r:id="rId19"/>
    <p:sldId id="265" r:id="rId20"/>
    <p:sldId id="267" r:id="rId21"/>
    <p:sldId id="274" r:id="rId22"/>
    <p:sldId id="277" r:id="rId23"/>
    <p:sldId id="269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46C0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654CD-F4EB-4FA9-AAD9-A815D028A624}" v="20" dt="2025-01-21T04:43:29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1760" y="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Roberts" userId="feac1395-663b-4a5f-8faf-efd03d15787b" providerId="ADAL" clId="{F5076D2B-E0F4-A945-A9B2-918D0E9C9606}"/>
    <pc:docChg chg="modSld">
      <pc:chgData name="Noel Roberts" userId="feac1395-663b-4a5f-8faf-efd03d15787b" providerId="ADAL" clId="{F5076D2B-E0F4-A945-A9B2-918D0E9C9606}" dt="2024-04-01T09:39:01.183" v="7" actId="1076"/>
      <pc:docMkLst>
        <pc:docMk/>
      </pc:docMkLst>
      <pc:sldChg chg="modSp mod">
        <pc:chgData name="Noel Roberts" userId="feac1395-663b-4a5f-8faf-efd03d15787b" providerId="ADAL" clId="{F5076D2B-E0F4-A945-A9B2-918D0E9C9606}" dt="2024-04-01T09:36:29.845" v="1" actId="20577"/>
        <pc:sldMkLst>
          <pc:docMk/>
          <pc:sldMk cId="3542941153" sldId="256"/>
        </pc:sldMkLst>
      </pc:sldChg>
      <pc:sldChg chg="addSp delSp modSp">
        <pc:chgData name="Noel Roberts" userId="feac1395-663b-4a5f-8faf-efd03d15787b" providerId="ADAL" clId="{F5076D2B-E0F4-A945-A9B2-918D0E9C9606}" dt="2024-04-01T09:39:01.183" v="7" actId="1076"/>
        <pc:sldMkLst>
          <pc:docMk/>
          <pc:sldMk cId="0" sldId="260"/>
        </pc:sldMkLst>
      </pc:sldChg>
    </pc:docChg>
  </pc:docChgLst>
  <pc:docChgLst>
    <pc:chgData name="Jane Stanford" userId="S::jane.stanford@apls.org.au::5b034049-ff3a-4a5c-9d87-97d00394cbbd" providerId="AD" clId="Web-{2DC654CD-F4EB-4FA9-AAD9-A815D028A624}"/>
    <pc:docChg chg="addSld delSld modSld">
      <pc:chgData name="Jane Stanford" userId="S::jane.stanford@apls.org.au::5b034049-ff3a-4a5c-9d87-97d00394cbbd" providerId="AD" clId="Web-{2DC654CD-F4EB-4FA9-AAD9-A815D028A624}" dt="2025-01-21T04:45:37.169" v="30"/>
      <pc:docMkLst>
        <pc:docMk/>
      </pc:docMkLst>
      <pc:sldChg chg="modNotes">
        <pc:chgData name="Jane Stanford" userId="S::jane.stanford@apls.org.au::5b034049-ff3a-4a5c-9d87-97d00394cbbd" providerId="AD" clId="Web-{2DC654CD-F4EB-4FA9-AAD9-A815D028A624}" dt="2025-01-21T04:42:17.711" v="18"/>
        <pc:sldMkLst>
          <pc:docMk/>
          <pc:sldMk cId="3542941153" sldId="256"/>
        </pc:sldMkLst>
      </pc:sldChg>
      <pc:sldChg chg="modSp">
        <pc:chgData name="Jane Stanford" userId="S::jane.stanford@apls.org.au::5b034049-ff3a-4a5c-9d87-97d00394cbbd" providerId="AD" clId="Web-{2DC654CD-F4EB-4FA9-AAD9-A815D028A624}" dt="2025-01-21T04:43:29.494" v="25" actId="1076"/>
        <pc:sldMkLst>
          <pc:docMk/>
          <pc:sldMk cId="0" sldId="258"/>
        </pc:sldMkLst>
        <pc:spChg chg="mod">
          <ac:chgData name="Jane Stanford" userId="S::jane.stanford@apls.org.au::5b034049-ff3a-4a5c-9d87-97d00394cbbd" providerId="AD" clId="Web-{2DC654CD-F4EB-4FA9-AAD9-A815D028A624}" dt="2025-01-21T04:43:29.494" v="25" actId="1076"/>
          <ac:spMkLst>
            <pc:docMk/>
            <pc:sldMk cId="0" sldId="258"/>
            <ac:spMk id="5" creationId="{00000000-0000-0000-0000-000000000000}"/>
          </ac:spMkLst>
        </pc:spChg>
      </pc:sldChg>
      <pc:sldChg chg="modNotes">
        <pc:chgData name="Jane Stanford" userId="S::jane.stanford@apls.org.au::5b034049-ff3a-4a5c-9d87-97d00394cbbd" providerId="AD" clId="Web-{2DC654CD-F4EB-4FA9-AAD9-A815D028A624}" dt="2025-01-21T04:44:36.667" v="28"/>
        <pc:sldMkLst>
          <pc:docMk/>
          <pc:sldMk cId="0" sldId="267"/>
        </pc:sldMkLst>
      </pc:sldChg>
      <pc:sldChg chg="modNotes">
        <pc:chgData name="Jane Stanford" userId="S::jane.stanford@apls.org.au::5b034049-ff3a-4a5c-9d87-97d00394cbbd" providerId="AD" clId="Web-{2DC654CD-F4EB-4FA9-AAD9-A815D028A624}" dt="2025-01-21T04:45:37.169" v="30"/>
        <pc:sldMkLst>
          <pc:docMk/>
          <pc:sldMk cId="1701340321" sldId="273"/>
        </pc:sldMkLst>
      </pc:sldChg>
      <pc:sldChg chg="addSp delSp modSp add">
        <pc:chgData name="Jane Stanford" userId="S::jane.stanford@apls.org.au::5b034049-ff3a-4a5c-9d87-97d00394cbbd" providerId="AD" clId="Web-{2DC654CD-F4EB-4FA9-AAD9-A815D028A624}" dt="2025-01-21T04:41:23.898" v="7"/>
        <pc:sldMkLst>
          <pc:docMk/>
          <pc:sldMk cId="274186443" sldId="274"/>
        </pc:sldMkLst>
        <pc:picChg chg="add del mod">
          <ac:chgData name="Jane Stanford" userId="S::jane.stanford@apls.org.au::5b034049-ff3a-4a5c-9d87-97d00394cbbd" providerId="AD" clId="Web-{2DC654CD-F4EB-4FA9-AAD9-A815D028A624}" dt="2025-01-21T04:41:23.898" v="7"/>
          <ac:picMkLst>
            <pc:docMk/>
            <pc:sldMk cId="274186443" sldId="274"/>
            <ac:picMk id="3" creationId="{3DF3B977-5A20-3647-64C9-223A89F617F9}"/>
          </ac:picMkLst>
        </pc:picChg>
      </pc:sldChg>
      <pc:sldChg chg="modNotes">
        <pc:chgData name="Jane Stanford" userId="S::jane.stanford@apls.org.au::5b034049-ff3a-4a5c-9d87-97d00394cbbd" providerId="AD" clId="Web-{2DC654CD-F4EB-4FA9-AAD9-A815D028A624}" dt="2025-01-21T04:44:17.745" v="27"/>
        <pc:sldMkLst>
          <pc:docMk/>
          <pc:sldMk cId="721745370" sldId="276"/>
        </pc:sldMkLst>
      </pc:sldChg>
      <pc:sldChg chg="addSp delSp modSp">
        <pc:chgData name="Jane Stanford" userId="S::jane.stanford@apls.org.au::5b034049-ff3a-4a5c-9d87-97d00394cbbd" providerId="AD" clId="Web-{2DC654CD-F4EB-4FA9-AAD9-A815D028A624}" dt="2025-01-21T04:41:35.851" v="11" actId="1076"/>
        <pc:sldMkLst>
          <pc:docMk/>
          <pc:sldMk cId="1582570192" sldId="277"/>
        </pc:sldMkLst>
        <pc:picChg chg="add mod">
          <ac:chgData name="Jane Stanford" userId="S::jane.stanford@apls.org.au::5b034049-ff3a-4a5c-9d87-97d00394cbbd" providerId="AD" clId="Web-{2DC654CD-F4EB-4FA9-AAD9-A815D028A624}" dt="2025-01-21T04:41:35.851" v="11" actId="1076"/>
          <ac:picMkLst>
            <pc:docMk/>
            <pc:sldMk cId="1582570192" sldId="277"/>
            <ac:picMk id="2" creationId="{888E7C13-7266-8FD1-205A-9BCE8EE52D73}"/>
          </ac:picMkLst>
        </pc:picChg>
        <pc:picChg chg="del">
          <ac:chgData name="Jane Stanford" userId="S::jane.stanford@apls.org.au::5b034049-ff3a-4a5c-9d87-97d00394cbbd" providerId="AD" clId="Web-{2DC654CD-F4EB-4FA9-AAD9-A815D028A624}" dt="2025-01-21T04:17:11.043" v="0"/>
          <ac:picMkLst>
            <pc:docMk/>
            <pc:sldMk cId="1582570192" sldId="277"/>
            <ac:picMk id="4" creationId="{50360D41-B2A9-4832-1617-2FBF3E546894}"/>
          </ac:picMkLst>
        </pc:picChg>
      </pc:sldChg>
      <pc:sldChg chg="modSp add del">
        <pc:chgData name="Jane Stanford" userId="S::jane.stanford@apls.org.au::5b034049-ff3a-4a5c-9d87-97d00394cbbd" providerId="AD" clId="Web-{2DC654CD-F4EB-4FA9-AAD9-A815D028A624}" dt="2025-01-21T04:39:41.927" v="5"/>
        <pc:sldMkLst>
          <pc:docMk/>
          <pc:sldMk cId="274186443" sldId="284"/>
        </pc:sldMkLst>
        <pc:spChg chg="mod">
          <ac:chgData name="Jane Stanford" userId="S::jane.stanford@apls.org.au::5b034049-ff3a-4a5c-9d87-97d00394cbbd" providerId="AD" clId="Web-{2DC654CD-F4EB-4FA9-AAD9-A815D028A624}" dt="2025-01-21T04:17:46.466" v="3" actId="20577"/>
          <ac:spMkLst>
            <pc:docMk/>
            <pc:sldMk cId="274186443" sldId="284"/>
            <ac:spMk id="2" creationId="{A3AD6272-034C-CC9B-4135-B715E8366E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20/01/2025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ways.online/our-protoco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bc.net.au/news/2018-07-06/school-children-singing-could-save-indigenous-language/9940118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epdf/10.1080/0142159X.2023.221430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acknowledges the Traditional Custodians of Country  throughout Australia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continuing connection to lands, waters and communities. We pay our respect to Aboriginal and Torres Strait Islander cultures and to Elders both past and present.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hlinkClick r:id="rId3"/>
              </a:rPr>
              <a:t>https://www.8ways.online/our-protocol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Image:</a:t>
            </a:r>
            <a:r>
              <a:rPr lang="en-AU" dirty="0">
                <a:hlinkClick r:id="rId4"/>
              </a:rPr>
              <a:t>https://www.abc.net.au/news/2018-07-06/school-children-singing-could-save-indigenous-language/9940118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ea typeface="ＭＳ Ｐゴシック" pitchFamily="34" charset="-128"/>
            </a:endParaRPr>
          </a:p>
          <a:p>
            <a:pPr>
              <a:defRPr/>
            </a:pPr>
            <a:r>
              <a:rPr lang="en-AU" dirty="0">
                <a:ea typeface="ＭＳ Ｐゴシック"/>
              </a:rPr>
              <a:t>For use with APLS ANZ 7e Manual 2024</a:t>
            </a:r>
            <a:endParaRPr lang="en-GB" b="1" dirty="0">
              <a:ea typeface="ＭＳ Ｐゴシック" pitchFamily="34" charset="-128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Support further development of these skills with formative assessment, feedback and coaching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/>
              <a:t>See article for 12 tips for pre-brief</a:t>
            </a:r>
          </a:p>
          <a:p>
            <a:r>
              <a:rPr lang="en-US" dirty="0"/>
              <a:t>Somerville SG, Harrison NM, Lewis SA. Twelve tips for the pre-brief to promote psychological safety in simulation-based education. Med Teach. 2023 Dec;45(12):1349-1356. </a:t>
            </a:r>
            <a:r>
              <a:rPr lang="en-US" dirty="0" err="1"/>
              <a:t>doi</a:t>
            </a:r>
            <a:r>
              <a:rPr lang="en-US" dirty="0"/>
              <a:t>: 10.1080/0142159X.2023.2214305. </a:t>
            </a:r>
            <a:r>
              <a:rPr lang="en-US" dirty="0" err="1"/>
              <a:t>Epub</a:t>
            </a:r>
            <a:r>
              <a:rPr lang="en-US" dirty="0"/>
              <a:t> 2023 May 21. PMID: 37210674.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hlinkClick r:id="rId3"/>
              </a:rPr>
              <a:t>https://www.tandfonline.com/doi/epdf/10.1080/0142159X.2023.2214305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2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72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aware of your mobile use and effects on colleagues learning, we understand you have many commitments</a:t>
            </a:r>
          </a:p>
          <a:p>
            <a:r>
              <a:rPr lang="en-US" dirty="0"/>
              <a:t>Rest rooms are ………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Meals are served …….. Pre-notified your special </a:t>
            </a:r>
            <a:r>
              <a:rPr lang="en-US" b="1" dirty="0"/>
              <a:t>Dietary requirements – see co-Ordinator/look out for your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sure you get some rest, don’t attend if infectious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2E52-ABFA-B24E-82E5-E221F64999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29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Gadigal people of the Eora Nation.  </a:t>
            </a: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Together we re-state our shared commitment to advancing Aboriginal and Torres Strait Islander health and education as core business of APLS.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>
                <a:ea typeface="ＭＳ Ｐゴシック" pitchFamily="34" charset="-128"/>
              </a:rPr>
              <a:t>“</a:t>
            </a:r>
            <a:r>
              <a:rPr lang="en-AU">
                <a:ea typeface="ＭＳ Ｐゴシック" pitchFamily="34" charset="-128"/>
              </a:rPr>
              <a:t>coloured</a:t>
            </a:r>
            <a:r>
              <a:rPr lang="en-AU" altLang="en-US">
                <a:ea typeface="ＭＳ Ｐゴシック" pitchFamily="34" charset="-128"/>
              </a:rPr>
              <a:t>”</a:t>
            </a:r>
            <a:r>
              <a:rPr lang="en-AU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>
                <a:ea typeface="ＭＳ Ｐゴシック" pitchFamily="34" charset="-128"/>
              </a:rPr>
              <a:t>Faculty </a:t>
            </a:r>
            <a:r>
              <a:rPr lang="en-AU" b="1">
                <a:ea typeface="ＭＳ Ｐゴシック" pitchFamily="34" charset="-128"/>
              </a:rPr>
              <a:t>briefly</a:t>
            </a:r>
            <a:r>
              <a:rPr lang="en-AU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>
                <a:ea typeface="ＭＳ Ｐゴシック" pitchFamily="34" charset="-128"/>
              </a:rPr>
              <a:t>Then ask everyone to </a:t>
            </a:r>
            <a:r>
              <a:rPr lang="en-AU" b="1">
                <a:ea typeface="ＭＳ Ｐゴシック" pitchFamily="34" charset="-128"/>
              </a:rPr>
              <a:t>briefly</a:t>
            </a:r>
            <a:r>
              <a:rPr lang="en-AU">
                <a:ea typeface="ＭＳ Ｐゴシック" pitchFamily="34" charset="-128"/>
              </a:rPr>
              <a:t> introduce themselves</a:t>
            </a:r>
            <a:r>
              <a:rPr lang="en-AU" baseline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>
              <a:ea typeface="ＭＳ Ｐゴシック" pitchFamily="34" charset="-128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Pre-course</a:t>
            </a:r>
            <a:r>
              <a:rPr lang="en-AU" baseline="0"/>
              <a:t> online learning designed to draw out the clinical priorities of the APLS manual</a:t>
            </a:r>
            <a:endParaRPr lang="en-AU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Over the next 2 days</a:t>
            </a:r>
            <a:r>
              <a:rPr lang="en-AU" baseline="0"/>
              <a:t> we will further consolidate this theory, review the skills required to put this theory into practice</a:t>
            </a:r>
            <a:endParaRPr lang="en-AU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Low</a:t>
            </a:r>
            <a:r>
              <a:rPr lang="en-AU" baseline="0"/>
              <a:t> fidelity scenarios, designed to consolidate learning when resources are limited.</a:t>
            </a:r>
          </a:p>
          <a:p>
            <a:pPr eaLnBrk="1" hangingPunct="1">
              <a:spcBef>
                <a:spcPct val="0"/>
              </a:spcBef>
            </a:pPr>
            <a:endParaRPr lang="en-AU" baseline="0"/>
          </a:p>
          <a:p>
            <a:pPr eaLnBrk="1" hangingPunct="1">
              <a:spcBef>
                <a:spcPct val="0"/>
              </a:spcBef>
            </a:pPr>
            <a:r>
              <a:rPr lang="en-AU" baseline="0"/>
              <a:t>More time is allocated to </a:t>
            </a:r>
            <a:r>
              <a:rPr lang="en-AU" b="1" baseline="0"/>
              <a:t>practicing</a:t>
            </a:r>
            <a:r>
              <a:rPr lang="en-AU" baseline="0"/>
              <a:t> structured approach in different clinical scenarios, followed by debriefing. Time allowed to discuss  the management of specific paediatric illnesses in greater detail</a:t>
            </a:r>
          </a:p>
          <a:p>
            <a:pPr eaLnBrk="1" hangingPunct="1">
              <a:spcBef>
                <a:spcPct val="0"/>
              </a:spcBef>
            </a:pPr>
            <a:endParaRPr lang="en-AU" baseline="0"/>
          </a:p>
          <a:p>
            <a:pPr eaLnBrk="1" hangingPunct="1">
              <a:spcBef>
                <a:spcPct val="0"/>
              </a:spcBef>
            </a:pPr>
            <a:r>
              <a:rPr lang="en-AU" baseline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/>
          </a:p>
          <a:p>
            <a:pPr eaLnBrk="1" hangingPunct="1">
              <a:spcBef>
                <a:spcPct val="0"/>
              </a:spcBef>
            </a:pPr>
            <a:r>
              <a:rPr lang="en-AU" baseline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/>
          </a:p>
          <a:p>
            <a:pPr eaLnBrk="1" hangingPunct="1">
              <a:spcBef>
                <a:spcPct val="0"/>
              </a:spcBef>
            </a:pPr>
            <a:r>
              <a:rPr lang="en-AU" baseline="0"/>
              <a:t>Candidates will be expected to be a ‘hands on’ team leader: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The content of this is actually</a:t>
            </a:r>
            <a:r>
              <a:rPr lang="en-AU" baseline="0"/>
              <a:t> a good prompt</a:t>
            </a:r>
            <a:endParaRPr lang="en-AU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/>
          </a:p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APLS 2Day Refresher  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apls.org.a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4731504"/>
            <a:ext cx="5729029" cy="1668811"/>
          </a:xfrm>
        </p:spPr>
        <p:txBody>
          <a:bodyPr>
            <a:normAutofit fontScale="92500" lnSpcReduction="10000"/>
          </a:bodyPr>
          <a:lstStyle/>
          <a:p>
            <a:r>
              <a:rPr lang="en-AU">
                <a:latin typeface="Century Gothic" panose="020B0502020202020204" pitchFamily="34" charset="0"/>
              </a:rPr>
              <a:t>Welcome and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-192797" y="1982081"/>
            <a:ext cx="3237685" cy="216000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7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r>
              <a:rPr lang="en-AU" sz="4400" b="1">
                <a:latin typeface="Century Gothic" panose="020B0502020202020204" pitchFamily="34" charset="0"/>
              </a:rPr>
              <a:t>Educational support: </a:t>
            </a:r>
            <a:r>
              <a:rPr lang="en-AU" sz="4400" b="1" i="1">
                <a:latin typeface="Century Gothic" panose="020B0502020202020204" pitchFamily="34" charset="0"/>
              </a:rPr>
              <a:t>assessment </a:t>
            </a:r>
            <a:r>
              <a:rPr lang="en-AU" sz="4400" b="1">
                <a:latin typeface="Century Gothic" panose="020B0502020202020204" pitchFamily="34" charset="0"/>
              </a:rPr>
              <a:t>&amp; feedback</a:t>
            </a:r>
            <a:endParaRPr lang="en-US" sz="4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928193"/>
            <a:ext cx="8075076" cy="4470167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>
                <a:latin typeface="Century Gothic" panose="020B0502020202020204" pitchFamily="34" charset="0"/>
              </a:rPr>
              <a:t>BLS/ALS, Airway skills, Trauma skills: </a:t>
            </a:r>
          </a:p>
          <a:p>
            <a:pPr marL="0">
              <a:spcBef>
                <a:spcPts val="0"/>
              </a:spcBef>
              <a:spcAft>
                <a:spcPts val="3000"/>
              </a:spcAft>
              <a:buNone/>
            </a:pPr>
            <a:r>
              <a:rPr lang="en-AU" sz="3200">
                <a:latin typeface="Century Gothic" panose="020B0502020202020204" pitchFamily="34" charset="0"/>
              </a:rPr>
              <a:t>Formative assessment - repeated intentional practice, opportunity for feedback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>
                <a:latin typeface="Century Gothic" panose="020B0502020202020204" pitchFamily="34" charset="0"/>
              </a:rPr>
              <a:t>Scenario/experiential learning:</a:t>
            </a:r>
          </a:p>
          <a:p>
            <a:pPr marL="0">
              <a:spcBef>
                <a:spcPts val="0"/>
              </a:spcBef>
              <a:buNone/>
            </a:pPr>
            <a:r>
              <a:rPr lang="en-AU" sz="3200">
                <a:latin typeface="Century Gothic" panose="020B0502020202020204" pitchFamily="34" charset="0"/>
              </a:rPr>
              <a:t>Formative assessment with coaching, feedback and repetitive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58" y="1886693"/>
            <a:ext cx="8136804" cy="4599435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>
                <a:latin typeface="Century Gothic" panose="020B0502020202020204" pitchFamily="34" charset="0"/>
              </a:rPr>
              <a:t>During the course you may: </a:t>
            </a:r>
          </a:p>
          <a:p>
            <a:pPr marL="457200" lvl="1" indent="0">
              <a:buNone/>
            </a:pPr>
            <a:r>
              <a:rPr lang="en-US">
                <a:latin typeface="Century Gothic" panose="020B0502020202020204" pitchFamily="34" charset="0"/>
              </a:rPr>
              <a:t>feel challenged</a:t>
            </a:r>
          </a:p>
          <a:p>
            <a:pPr marL="457200" lvl="1" indent="0">
              <a:buNone/>
            </a:pPr>
            <a:r>
              <a:rPr lang="en-US">
                <a:latin typeface="Century Gothic" panose="020B0502020202020204" pitchFamily="34" charset="0"/>
              </a:rPr>
              <a:t>be worried or anxious</a:t>
            </a:r>
          </a:p>
          <a:p>
            <a:pPr marL="457200" lvl="1" indent="0">
              <a:buNone/>
            </a:pPr>
            <a:r>
              <a:rPr lang="en-US">
                <a:latin typeface="Century Gothic" panose="020B0502020202020204" pitchFamily="34" charset="0"/>
              </a:rPr>
              <a:t>try new things</a:t>
            </a:r>
          </a:p>
          <a:p>
            <a:pPr marL="857250" lvl="2" indent="0">
              <a:buNone/>
            </a:pPr>
            <a:endParaRPr lang="en-US" sz="3200">
              <a:latin typeface="Century Gothic" panose="020B0502020202020204" pitchFamily="34" charset="0"/>
            </a:endParaRPr>
          </a:p>
          <a:p>
            <a:pPr marL="57150" indent="0">
              <a:buNone/>
            </a:pPr>
            <a:r>
              <a:rPr lang="en-US" sz="3200">
                <a:latin typeface="Century Gothic" panose="020B0502020202020204" pitchFamily="34" charset="0"/>
              </a:rPr>
              <a:t>We recognise this and will be supportive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1" y="237600"/>
            <a:ext cx="6844717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Century Gothic" panose="020B0502020202020204" pitchFamily="34" charset="0"/>
              </a:rPr>
              <a:t>Respect &amp; feeling safe</a:t>
            </a:r>
          </a:p>
        </p:txBody>
      </p:sp>
    </p:spTree>
    <p:extLst>
      <p:ext uri="{BB962C8B-B14F-4D97-AF65-F5344CB8AC3E}">
        <p14:creationId xmlns:p14="http://schemas.microsoft.com/office/powerpoint/2010/main" val="17013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747542"/>
            <a:ext cx="8037412" cy="4599435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3200">
                <a:latin typeface="Century Gothic" panose="020B0502020202020204" pitchFamily="34" charset="0"/>
              </a:rPr>
              <a:t>We acknowledge that you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>
                <a:latin typeface="Century Gothic" panose="020B0502020202020204" pitchFamily="34" charset="0"/>
              </a:rPr>
              <a:t>are skilled, inquisitive and motivated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>
                <a:latin typeface="Century Gothic" panose="020B0502020202020204" pitchFamily="34" charset="0"/>
              </a:rPr>
              <a:t>bring a wealth of life &amp; work experience</a:t>
            </a:r>
          </a:p>
          <a:p>
            <a:pPr marL="5715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>
                <a:latin typeface="Century Gothic" panose="020B0502020202020204" pitchFamily="34" charset="0"/>
              </a:rPr>
              <a:t>This course aims to enhance everyone’s learning - candidates </a:t>
            </a:r>
            <a:r>
              <a:rPr lang="en-US" sz="3200" b="1" i="1">
                <a:latin typeface="Century Gothic" panose="020B0502020202020204" pitchFamily="34" charset="0"/>
              </a:rPr>
              <a:t>and</a:t>
            </a:r>
            <a:r>
              <a:rPr lang="en-US" sz="3200">
                <a:latin typeface="Century Gothic" panose="020B0502020202020204" pitchFamily="34" charset="0"/>
              </a:rPr>
              <a:t> instructors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3200">
                <a:latin typeface="Century Gothic" panose="020B0502020202020204" pitchFamily="34" charset="0"/>
              </a:rPr>
              <a:t>…by sharing, listening, respecting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1" y="237600"/>
            <a:ext cx="6844717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Century Gothic" panose="020B0502020202020204" pitchFamily="34" charset="0"/>
              </a:rPr>
              <a:t>Respect &amp; feeling safe</a:t>
            </a:r>
          </a:p>
        </p:txBody>
      </p:sp>
    </p:spTree>
    <p:extLst>
      <p:ext uri="{BB962C8B-B14F-4D97-AF65-F5344CB8AC3E}">
        <p14:creationId xmlns:p14="http://schemas.microsoft.com/office/powerpoint/2010/main" val="7217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Expectations</a:t>
            </a:r>
            <a:endParaRPr lang="en-US" sz="25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1" y="1648473"/>
            <a:ext cx="4717744" cy="27645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800" b="1">
                <a:latin typeface="Century Gothic" panose="020B0502020202020204" pitchFamily="34" charset="0"/>
              </a:rPr>
              <a:t>You and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80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32" y="1317827"/>
            <a:ext cx="5326431" cy="355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FCBE0-223B-DAFB-28D6-7C28D6917271}"/>
              </a:ext>
            </a:extLst>
          </p:cNvPr>
          <p:cNvSpPr txBox="1"/>
          <p:nvPr/>
        </p:nvSpPr>
        <p:spPr>
          <a:xfrm>
            <a:off x="828291" y="4749512"/>
            <a:ext cx="8097047" cy="188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Support your faculty and fellow candidates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Enjoy yourself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Post-course support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1" y="1627632"/>
            <a:ext cx="5029601" cy="48910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 b="1">
                <a:latin typeface="Century Gothic" panose="020B0502020202020204" pitchFamily="34" charset="0"/>
              </a:rPr>
              <a:t>Access to website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>
                <a:latin typeface="Century Gothic" panose="020B0502020202020204" pitchFamily="34" charset="0"/>
              </a:rPr>
              <a:t>APLS online learning for one month following the course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>
                <a:latin typeface="Century Gothic" panose="020B0502020202020204" pitchFamily="34" charset="0"/>
              </a:rPr>
              <a:t>APLS app &amp; algorithms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>
                <a:latin typeface="Century Gothic" panose="020B0502020202020204" pitchFamily="34" charset="0"/>
              </a:rPr>
              <a:t>PAC conference on-demand, bite</a:t>
            </a:r>
            <a:r>
              <a:rPr lang="mr-IN" sz="2800">
                <a:latin typeface="Century Gothic" panose="020B0502020202020204" pitchFamily="34" charset="0"/>
              </a:rPr>
              <a:t>–</a:t>
            </a:r>
            <a:r>
              <a:rPr lang="en-AU" sz="2800">
                <a:latin typeface="Century Gothic" panose="020B0502020202020204" pitchFamily="34" charset="0"/>
              </a:rPr>
              <a:t>size video updates, newsletters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>
                <a:latin typeface="Century Gothic" panose="020B0502020202020204" pitchFamily="34" charset="0"/>
              </a:rPr>
              <a:t>APLS community of practice</a:t>
            </a:r>
            <a:endParaRPr lang="en-AU" sz="2800" b="1">
              <a:latin typeface="Century Gothic" panose="020B0502020202020204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person using a wood model&#10;&#10;Description automatically generated with medium confidence">
            <a:extLst>
              <a:ext uri="{FF2B5EF4-FFF2-40B4-BE49-F238E27FC236}">
                <a16:creationId xmlns:a16="http://schemas.microsoft.com/office/drawing/2014/main" id="{4735C3DB-6AE7-EFC1-DE22-6485C3A3B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62" y="1501636"/>
            <a:ext cx="2344615" cy="50787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2DBF9-87B4-478A-0D84-5665AA7B6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2" r="17141" b="4502"/>
          <a:stretch/>
        </p:blipFill>
        <p:spPr>
          <a:xfrm>
            <a:off x="6071036" y="3429000"/>
            <a:ext cx="2932828" cy="3188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D6272-034C-CC9B-4135-B715E83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39738"/>
            <a:ext cx="6708775" cy="1325562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ea typeface="ＭＳ Ｐゴシック"/>
              </a:rPr>
              <a:t>House Keeping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CA077-BA02-94FA-641F-B5F4563D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542381"/>
            <a:ext cx="2364342" cy="2359715"/>
          </a:xfrm>
          <a:prstGeom prst="rect">
            <a:avLst/>
          </a:prstGeom>
        </p:spPr>
      </p:pic>
      <p:pic>
        <p:nvPicPr>
          <p:cNvPr id="9" name="Picture 4" descr="900+ Ignoring Phone Outside Stock Photos, Pictures &amp; Royalty-Free Images -  iStock">
            <a:extLst>
              <a:ext uri="{FF2B5EF4-FFF2-40B4-BE49-F238E27FC236}">
                <a16:creationId xmlns:a16="http://schemas.microsoft.com/office/drawing/2014/main" id="{F5F48E1E-85B7-F028-97B2-850495B0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1" y="4226028"/>
            <a:ext cx="3284521" cy="20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F2A978F6-4961-F091-7679-30FCB1C3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65" y="1542381"/>
            <a:ext cx="2460339" cy="24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440310"/>
            <a:ext cx="6709166" cy="13255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b="1"/>
              <a:t>Feedback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10457" y="2332037"/>
            <a:ext cx="4038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>
                <a:hlinkClick r:id="rId3"/>
              </a:rPr>
              <a:t>feedback@apls.org.au</a:t>
            </a:r>
            <a:endParaRPr lang="en-AU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/>
              <a:t>or via online feedback forms</a:t>
            </a:r>
            <a:endParaRPr lang="en-AU" b="1"/>
          </a:p>
        </p:txBody>
      </p:sp>
      <p:pic>
        <p:nvPicPr>
          <p:cNvPr id="2" name="Picture 1" descr="A qr code with a green and black text&#10;&#10;AI-generated content may be incorrect.">
            <a:extLst>
              <a:ext uri="{FF2B5EF4-FFF2-40B4-BE49-F238E27FC236}">
                <a16:creationId xmlns:a16="http://schemas.microsoft.com/office/drawing/2014/main" id="{888E7C13-7266-8FD1-205A-9BCE8EE5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93" y="1368069"/>
            <a:ext cx="4314668" cy="50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01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of Country : ABC iview">
            <a:extLst>
              <a:ext uri="{FF2B5EF4-FFF2-40B4-BE49-F238E27FC236}">
                <a16:creationId xmlns:a16="http://schemas.microsoft.com/office/drawing/2014/main" id="{9326363C-86F0-C5C6-CAD4-F409D0D6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4400" b="1">
                <a:solidFill>
                  <a:schemeClr val="tx1"/>
                </a:solidFill>
                <a:latin typeface="Century Gothic" panose="020B0502020202020204" pitchFamily="34" charset="0"/>
              </a:rPr>
              <a:t>APLS refresher </a:t>
            </a:r>
            <a:r>
              <a:rPr lang="en-US" sz="4400" b="1">
                <a:latin typeface="Century Gothic" panose="020B0502020202020204" pitchFamily="34" charset="0"/>
              </a:rPr>
              <a:t>p</a:t>
            </a:r>
            <a:r>
              <a:rPr lang="en-US" sz="4400" b="1">
                <a:solidFill>
                  <a:schemeClr val="tx1"/>
                </a:solidFill>
                <a:latin typeface="Century Gothic" panose="020B0502020202020204" pitchFamily="34" charset="0"/>
              </a:rPr>
              <a:t>rogram</a:t>
            </a:r>
            <a:endParaRPr lang="en-US" sz="4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4898" y="1566079"/>
            <a:ext cx="8158038" cy="485573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Century Gothic"/>
                <a:ea typeface="Verdana"/>
                <a:cs typeface="Verdana" pitchFamily="34" charset="0"/>
              </a:rPr>
              <a:t>To consolidate the knowledge necessary for</a:t>
            </a:r>
            <a:b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en-US" b="1">
                <a:latin typeface="Century Gothic"/>
                <a:ea typeface="Verdana"/>
                <a:cs typeface="Verdana" pitchFamily="34" charset="0"/>
              </a:rPr>
              <a:t>effective treatment and </a:t>
            </a:r>
            <a:r>
              <a:rPr lang="en-US" b="1" err="1">
                <a:latin typeface="Century Gothic"/>
                <a:ea typeface="Verdana"/>
                <a:cs typeface="Verdana" pitchFamily="34" charset="0"/>
              </a:rPr>
              <a:t>stabilisation</a:t>
            </a:r>
            <a:r>
              <a:rPr lang="en-US">
                <a:latin typeface="Century Gothic"/>
                <a:ea typeface="Verdana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>
                <a:latin typeface="Century Gothic"/>
                <a:ea typeface="Verdana"/>
                <a:cs typeface="Verdana" pitchFamily="34" charset="0"/>
              </a:rPr>
              <a:t>To review the </a:t>
            </a:r>
            <a:r>
              <a:rPr lang="en-US" b="1">
                <a:latin typeface="Century Gothic"/>
                <a:ea typeface="Verdana"/>
                <a:cs typeface="Verdana" pitchFamily="34" charset="0"/>
              </a:rPr>
              <a:t>practical procedures</a:t>
            </a:r>
            <a:r>
              <a:rPr lang="en-US">
                <a:latin typeface="Century Gothic"/>
                <a:ea typeface="Verdana"/>
                <a:cs typeface="Verdana" pitchFamily="34" charset="0"/>
              </a:rPr>
              <a:t> necessary</a:t>
            </a:r>
            <a:b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en-US">
                <a:latin typeface="Century Gothic"/>
                <a:ea typeface="Verdana"/>
                <a:cs typeface="Verdana" pitchFamily="34" charset="0"/>
              </a:rPr>
              <a:t>for effective management of childhood</a:t>
            </a:r>
            <a:b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en-US">
                <a:latin typeface="Century Gothic"/>
                <a:ea typeface="Verdana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To assess and provide feedback to support acquisition of these skills</a:t>
            </a:r>
            <a:endParaRPr lang="en-US" b="1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Intros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1981411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1981411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94536" y="1679711"/>
            <a:ext cx="1838425" cy="4525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752515" y="167971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76315" y="1679709"/>
            <a:ext cx="1838425" cy="4525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75BD5F-F7FC-1C87-85BA-EF720A0F285D}"/>
              </a:ext>
            </a:extLst>
          </p:cNvPr>
          <p:cNvSpPr/>
          <p:nvPr/>
        </p:nvSpPr>
        <p:spPr>
          <a:xfrm>
            <a:off x="6884297" y="1679708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Pre-course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32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320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32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17313-F32C-406C-8E83-94827D7E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29" y="2715212"/>
            <a:ext cx="5439365" cy="3707705"/>
          </a:xfrm>
          <a:prstGeom prst="rect">
            <a:avLst/>
          </a:prstGeom>
        </p:spPr>
      </p:pic>
      <p:pic>
        <p:nvPicPr>
          <p:cNvPr id="2" name="Picture 2" descr="Cover: Advanced Paediatric Life Support, Seventh Edition, Edited By Stephanie Smith">
            <a:extLst>
              <a:ext uri="{FF2B5EF4-FFF2-40B4-BE49-F238E27FC236}">
                <a16:creationId xmlns:a16="http://schemas.microsoft.com/office/drawing/2014/main" id="{903D9A21-F72D-64F4-0D1E-84918417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58" y="3948996"/>
            <a:ext cx="1937905" cy="24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>
                <a:latin typeface="Century Gothic" panose="020B0502020202020204" pitchFamily="34" charset="0"/>
              </a:rPr>
              <a:t>Format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>
                <a:latin typeface="Century Gothic" panose="020B0502020202020204" pitchFamily="34" charset="0"/>
              </a:rPr>
              <a:t>Life support</a:t>
            </a:r>
          </a:p>
          <a:p>
            <a:pPr>
              <a:buNone/>
            </a:pPr>
            <a:endParaRPr lang="en-AU"/>
          </a:p>
          <a:p>
            <a:pPr>
              <a:buNone/>
            </a:pPr>
            <a:r>
              <a:rPr lang="en-AU">
                <a:latin typeface="Century Gothic" panose="020B0502020202020204" pitchFamily="34" charset="0"/>
              </a:rPr>
              <a:t>Serious illness</a:t>
            </a:r>
          </a:p>
          <a:p>
            <a:pPr>
              <a:buNone/>
            </a:pPr>
            <a:endParaRPr lang="en-AU"/>
          </a:p>
          <a:p>
            <a:pPr>
              <a:buNone/>
            </a:pPr>
            <a:r>
              <a:rPr lang="en-AU">
                <a:latin typeface="Century Gothic" panose="020B0502020202020204" pitchFamily="34" charset="0"/>
              </a:rPr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Refresher content 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>
                <a:latin typeface="Century Gothic" panose="020B0502020202020204" pitchFamily="34" charset="0"/>
              </a:rPr>
              <a:t>Practical</a:t>
            </a:r>
          </a:p>
          <a:p>
            <a:pPr marL="0" indent="0">
              <a:buNone/>
            </a:pPr>
            <a:r>
              <a:rPr lang="en-AU" sz="3200">
                <a:latin typeface="Century Gothic" panose="020B0502020202020204" pitchFamily="34" charset="0"/>
              </a:rPr>
              <a:t>Skills stations</a:t>
            </a:r>
          </a:p>
          <a:p>
            <a:pPr marL="0" indent="0">
              <a:buNone/>
            </a:pPr>
            <a:endParaRPr lang="en-AU" sz="320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142" y="1490562"/>
            <a:ext cx="4622858" cy="3079046"/>
          </a:xfrm>
          <a:prstGeom prst="rect">
            <a:avLst/>
          </a:prstGeom>
          <a:noFill/>
        </p:spPr>
      </p:pic>
      <p:pic>
        <p:nvPicPr>
          <p:cNvPr id="4" name="Picture 3" descr="A person practicing cpr on a dummy&#10;&#10;Description automatically generated">
            <a:extLst>
              <a:ext uri="{FF2B5EF4-FFF2-40B4-BE49-F238E27FC236}">
                <a16:creationId xmlns:a16="http://schemas.microsoft.com/office/drawing/2014/main" id="{9872ACF5-9F91-6393-0909-BE4A1F0A3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5168"/>
            <a:ext cx="4523770" cy="3012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>
                <a:latin typeface="Century Gothic" panose="020B0502020202020204" pitchFamily="34" charset="0"/>
              </a:rPr>
              <a:t>Practical</a:t>
            </a:r>
          </a:p>
          <a:p>
            <a:pPr>
              <a:buNone/>
            </a:pPr>
            <a:r>
              <a:rPr lang="en-AU" sz="3200">
                <a:latin typeface="Century Gothic" panose="020B0502020202020204" pitchFamily="34" charset="0"/>
              </a:rPr>
              <a:t>Scenarios</a:t>
            </a:r>
          </a:p>
          <a:p>
            <a:pPr>
              <a:buNone/>
            </a:pPr>
            <a:endParaRPr lang="en-AU" sz="320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AU" sz="3200">
                <a:latin typeface="Century Gothic" panose="020B0502020202020204" pitchFamily="34" charset="0"/>
              </a:rPr>
              <a:t>‘Hands on’</a:t>
            </a:r>
          </a:p>
          <a:p>
            <a:pPr>
              <a:buNone/>
            </a:pPr>
            <a:r>
              <a:rPr lang="en-AU" sz="3200">
                <a:latin typeface="Century Gothic" panose="020B0502020202020204" pitchFamily="34" charset="0"/>
              </a:rPr>
              <a:t>team leader</a:t>
            </a:r>
          </a:p>
        </p:txBody>
      </p:sp>
      <p:pic>
        <p:nvPicPr>
          <p:cNvPr id="12289" name="Picture 1" descr="Y:\New website\Images\General images\IMG_5833.JPG"/>
          <p:cNvPicPr>
            <a:picLocks noChangeAspect="1" noChangeArrowheads="1"/>
          </p:cNvPicPr>
          <p:nvPr/>
        </p:nvPicPr>
        <p:blipFill rotWithShape="1">
          <a:blip r:embed="rId3" cstate="email"/>
          <a:srcRect l="-1975" t="-4792" r="5915" b="8733"/>
          <a:stretch/>
        </p:blipFill>
        <p:spPr bwMode="auto">
          <a:xfrm>
            <a:off x="3388526" y="1942043"/>
            <a:ext cx="6241611" cy="41610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Refresher content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Educational support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6633" y="1912270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>
                <a:latin typeface="Century Gothic" panose="020B0502020202020204" pitchFamily="34" charset="0"/>
              </a:rPr>
              <a:t>Mentoring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>
                <a:latin typeface="Century Gothic" panose="020B0502020202020204" pitchFamily="34" charset="0"/>
              </a:rPr>
              <a:t>Critiquing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>
                <a:latin typeface="Century Gothic" panose="020B0502020202020204" pitchFamily="34" charset="0"/>
              </a:rPr>
              <a:t>Feedback and coaching</a:t>
            </a:r>
          </a:p>
        </p:txBody>
      </p:sp>
      <p:pic>
        <p:nvPicPr>
          <p:cNvPr id="6" name="Content Placeholder 5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98968611-FFBE-4FDC-BCA2-A9F5B55BCD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407" t="11229" r="48311"/>
          <a:stretch/>
        </p:blipFill>
        <p:spPr>
          <a:xfrm>
            <a:off x="5035233" y="1432836"/>
            <a:ext cx="3884177" cy="5076294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91f460-6f54-4286-ad54-c44c93e1d7e8" xsi:nil="true"/>
    <lcf76f155ced4ddcb4097134ff3c332f xmlns="db5422e6-9a8a-4cfc-8f83-318cb0c462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E1E16F145F408CF9D9286F765813" ma:contentTypeVersion="12" ma:contentTypeDescription="Create a new document." ma:contentTypeScope="" ma:versionID="e73ba607ce599b49160003bd0d598560">
  <xsd:schema xmlns:xsd="http://www.w3.org/2001/XMLSchema" xmlns:xs="http://www.w3.org/2001/XMLSchema" xmlns:p="http://schemas.microsoft.com/office/2006/metadata/properties" xmlns:ns2="db5422e6-9a8a-4cfc-8f83-318cb0c4622d" xmlns:ns3="1b91f460-6f54-4286-ad54-c44c93e1d7e8" targetNamespace="http://schemas.microsoft.com/office/2006/metadata/properties" ma:root="true" ma:fieldsID="4e9904a3c1f9b7bdec982b19feb54ff4" ns2:_="" ns3:_="">
    <xsd:import namespace="db5422e6-9a8a-4cfc-8f83-318cb0c4622d"/>
    <xsd:import namespace="1b91f460-6f54-4286-ad54-c44c93e1d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422e6-9a8a-4cfc-8f83-318cb0c46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6d71174-41a5-4bc0-a2af-627ca6597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1f460-6f54-4286-ad54-c44c93e1d7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fc82231-c97c-42da-b4aa-9f43385a77bb}" ma:internalName="TaxCatchAll" ma:showField="CatchAllData" ma:web="1b91f460-6f54-4286-ad54-c44c93e1d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C5171-3E23-4FD4-AFE0-57129AC74D89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c56afaf0-23ba-448b-ab68-9310c18ab4ef"/>
    <ds:schemaRef ds:uri="http://schemas.microsoft.com/office/2006/metadata/properties"/>
    <ds:schemaRef ds:uri="1b91f460-6f54-4286-ad54-c44c93e1d7e8"/>
    <ds:schemaRef ds:uri="db5422e6-9a8a-4cfc-8f83-318cb0c4622d"/>
  </ds:schemaRefs>
</ds:datastoreItem>
</file>

<file path=customXml/itemProps2.xml><?xml version="1.0" encoding="utf-8"?>
<ds:datastoreItem xmlns:ds="http://schemas.openxmlformats.org/officeDocument/2006/customXml" ds:itemID="{68BD6DC2-C599-49D5-A47C-B8AA8F8F47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68522-F747-4BC4-994E-4FA42B7C9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422e6-9a8a-4cfc-8f83-318cb0c4622d"/>
    <ds:schemaRef ds:uri="1b91f460-6f54-4286-ad54-c44c93e1d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0</TotalTime>
  <Words>802</Words>
  <Application>Microsoft Office PowerPoint</Application>
  <PresentationFormat>On-screen Show (4:3)</PresentationFormat>
  <Paragraphs>118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APLS f2f</vt:lpstr>
      <vt:lpstr>Custom Design</vt:lpstr>
      <vt:lpstr>1_Custom Design</vt:lpstr>
      <vt:lpstr>2_Custom Design</vt:lpstr>
      <vt:lpstr>PowerPoint Presentation</vt:lpstr>
      <vt:lpstr>PowerPoint Presentation</vt:lpstr>
      <vt:lpstr>APLS refresher program</vt:lpstr>
      <vt:lpstr>PowerPoint Presentation</vt:lpstr>
      <vt:lpstr>Pre-course</vt:lpstr>
      <vt:lpstr>Format</vt:lpstr>
      <vt:lpstr>Refresher content </vt:lpstr>
      <vt:lpstr>PowerPoint Presentation</vt:lpstr>
      <vt:lpstr>Educational support</vt:lpstr>
      <vt:lpstr>Educational support: assessment &amp; feedback</vt:lpstr>
      <vt:lpstr>PowerPoint Presentation</vt:lpstr>
      <vt:lpstr>PowerPoint Presentation</vt:lpstr>
      <vt:lpstr>Expectations</vt:lpstr>
      <vt:lpstr>Post-course support</vt:lpstr>
      <vt:lpstr>House Keeping</vt:lpstr>
      <vt:lpstr>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Noel Roberts</cp:lastModifiedBy>
  <cp:revision>25</cp:revision>
  <cp:lastPrinted>2024-03-20T15:21:53Z</cp:lastPrinted>
  <dcterms:created xsi:type="dcterms:W3CDTF">2015-03-20T07:35:20Z</dcterms:created>
  <dcterms:modified xsi:type="dcterms:W3CDTF">2025-01-21T04:45:37Z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0x0101002D35E1E16F145F408CF9D9286F765813</vt:lpwstr>
  </property>
  <property fmtid="{D5CDD505-2E9C-101B-9397-08002B2CF9AE}" pid="3" name="Order">
    <vt:r8>40400</vt:r8>
  </property>
  <property fmtid="{D5CDD505-2E9C-101B-9397-08002B2CF9AE}" pid="4" name="MediaServiceImageTags">
    <vt:lpwstr/>
  </property>
</Properties>
</file>