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58"/>
  </p:notesMasterIdLst>
  <p:sldIdLst>
    <p:sldId id="256" r:id="rId8"/>
    <p:sldId id="258" r:id="rId9"/>
    <p:sldId id="281" r:id="rId10"/>
    <p:sldId id="274" r:id="rId11"/>
    <p:sldId id="312" r:id="rId12"/>
    <p:sldId id="327" r:id="rId13"/>
    <p:sldId id="328" r:id="rId14"/>
    <p:sldId id="329" r:id="rId15"/>
    <p:sldId id="330" r:id="rId16"/>
    <p:sldId id="331" r:id="rId17"/>
    <p:sldId id="259" r:id="rId18"/>
    <p:sldId id="275" r:id="rId19"/>
    <p:sldId id="313" r:id="rId20"/>
    <p:sldId id="332" r:id="rId21"/>
    <p:sldId id="333" r:id="rId22"/>
    <p:sldId id="334" r:id="rId23"/>
    <p:sldId id="335" r:id="rId24"/>
    <p:sldId id="336" r:id="rId25"/>
    <p:sldId id="314" r:id="rId26"/>
    <p:sldId id="338" r:id="rId27"/>
    <p:sldId id="303" r:id="rId28"/>
    <p:sldId id="315" r:id="rId29"/>
    <p:sldId id="316" r:id="rId30"/>
    <p:sldId id="308" r:id="rId31"/>
    <p:sldId id="317" r:id="rId32"/>
    <p:sldId id="318" r:id="rId33"/>
    <p:sldId id="297" r:id="rId34"/>
    <p:sldId id="293" r:id="rId35"/>
    <p:sldId id="340" r:id="rId36"/>
    <p:sldId id="309" r:id="rId37"/>
    <p:sldId id="319" r:id="rId38"/>
    <p:sldId id="320" r:id="rId39"/>
    <p:sldId id="294" r:id="rId40"/>
    <p:sldId id="346" r:id="rId41"/>
    <p:sldId id="343" r:id="rId42"/>
    <p:sldId id="352" r:id="rId43"/>
    <p:sldId id="353" r:id="rId44"/>
    <p:sldId id="310" r:id="rId45"/>
    <p:sldId id="322" r:id="rId46"/>
    <p:sldId id="323" r:id="rId47"/>
    <p:sldId id="311" r:id="rId48"/>
    <p:sldId id="324" r:id="rId49"/>
    <p:sldId id="325" r:id="rId50"/>
    <p:sldId id="345" r:id="rId51"/>
    <p:sldId id="367" r:id="rId52"/>
    <p:sldId id="368" r:id="rId53"/>
    <p:sldId id="271" r:id="rId54"/>
    <p:sldId id="337" r:id="rId55"/>
    <p:sldId id="296" r:id="rId56"/>
    <p:sldId id="339" r:id="rId5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CE7AC-36E4-6C45-92C9-190C6BD5D3E9}" v="3" dt="2025-04-11T04:33:0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64545"/>
  </p:normalViewPr>
  <p:slideViewPr>
    <p:cSldViewPr snapToGrid="0">
      <p:cViewPr varScale="1">
        <p:scale>
          <a:sx n="68" d="100"/>
          <a:sy n="68" d="100"/>
        </p:scale>
        <p:origin x="2664"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ECC6C3-C70D-4655-B4E0-38CDCF7E105E}" type="datetimeFigureOut">
              <a:rPr lang="en-AU"/>
              <a:pPr>
                <a:defRPr/>
              </a:pPr>
              <a:t>7/06/2025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B8467-5FC1-443C-8BD7-954A81BA57DB}" type="slidenum">
              <a:rPr lang="en-AU"/>
              <a:pPr>
                <a:defRPr/>
              </a:pPr>
              <a:t>‹#›</a:t>
            </a:fld>
            <a:endParaRPr lang="en-AU"/>
          </a:p>
        </p:txBody>
      </p:sp>
    </p:spTree>
    <p:extLst>
      <p:ext uri="{BB962C8B-B14F-4D97-AF65-F5344CB8AC3E}">
        <p14:creationId xmlns:p14="http://schemas.microsoft.com/office/powerpoint/2010/main" val="46275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Time needed-  3mins for 1</a:t>
            </a:r>
            <a:r>
              <a:rPr lang="en-GB" baseline="30000" dirty="0"/>
              <a:t>st</a:t>
            </a:r>
            <a:r>
              <a:rPr lang="en-GB" dirty="0"/>
              <a:t> 3 slides</a:t>
            </a:r>
          </a:p>
          <a:p>
            <a:pPr>
              <a:lnSpc>
                <a:spcPct val="150000"/>
              </a:lnSpc>
              <a:spcBef>
                <a:spcPct val="0"/>
              </a:spcBef>
            </a:pPr>
            <a:r>
              <a:rPr lang="en-GB" dirty="0"/>
              <a:t>Review Instructor notes for each slide</a:t>
            </a:r>
          </a:p>
          <a:p>
            <a:pPr>
              <a:spcBef>
                <a:spcPct val="0"/>
              </a:spcBef>
            </a:pPr>
            <a:endParaRPr lang="en-AU" dirty="0"/>
          </a:p>
          <a:p>
            <a:pPr fontAlgn="auto">
              <a:spcBef>
                <a:spcPts val="0"/>
              </a:spcBef>
              <a:spcAft>
                <a:spcPts val="0"/>
              </a:spcAft>
              <a:defRPr/>
            </a:pPr>
            <a:r>
              <a:rPr lang="en-GB" dirty="0"/>
              <a:t>50 minutes – interactive session – with whole candidate group</a:t>
            </a:r>
          </a:p>
          <a:p>
            <a:pPr fontAlgn="auto">
              <a:spcBef>
                <a:spcPts val="0"/>
              </a:spcBef>
              <a:spcAft>
                <a:spcPts val="0"/>
              </a:spcAft>
              <a:defRPr/>
            </a:pPr>
            <a:endParaRPr lang="en-GB" dirty="0"/>
          </a:p>
          <a:p>
            <a:pPr fontAlgn="auto">
              <a:spcBef>
                <a:spcPts val="0"/>
              </a:spcBef>
              <a:spcAft>
                <a:spcPts val="0"/>
              </a:spcAft>
              <a:defRPr/>
            </a:pPr>
            <a:r>
              <a:rPr lang="en-GB" b="1" dirty="0"/>
              <a:t>Requirements</a:t>
            </a:r>
          </a:p>
          <a:p>
            <a:pPr fontAlgn="auto">
              <a:spcBef>
                <a:spcPts val="0"/>
              </a:spcBef>
              <a:spcAft>
                <a:spcPts val="0"/>
              </a:spcAft>
              <a:defRPr/>
            </a:pPr>
            <a:endParaRPr lang="en-GB" b="1" dirty="0"/>
          </a:p>
          <a:p>
            <a:pPr marL="171450" indent="-171450" fontAlgn="auto">
              <a:spcBef>
                <a:spcPts val="0"/>
              </a:spcBef>
              <a:spcAft>
                <a:spcPts val="0"/>
              </a:spcAft>
              <a:buFont typeface="Arial" panose="020B0604020202020204" pitchFamily="34" charset="0"/>
              <a:buChar char="•"/>
              <a:defRPr/>
            </a:pPr>
            <a:r>
              <a:rPr lang="en-GB" dirty="0"/>
              <a:t>4 assistant instructors with appropriate prompting materials needed. One for each group.</a:t>
            </a:r>
          </a:p>
          <a:p>
            <a:pPr marL="171450" indent="-171450" fontAlgn="auto">
              <a:spcBef>
                <a:spcPts val="0"/>
              </a:spcBef>
              <a:spcAft>
                <a:spcPts val="0"/>
              </a:spcAft>
              <a:buFont typeface="Arial" panose="020B0604020202020204" pitchFamily="34" charset="0"/>
              <a:buChar char="•"/>
              <a:defRPr/>
            </a:pPr>
            <a:r>
              <a:rPr lang="en-GB" dirty="0" err="1"/>
              <a:t>Powerpoint</a:t>
            </a:r>
            <a:r>
              <a:rPr lang="en-GB" dirty="0"/>
              <a:t> slide set</a:t>
            </a:r>
          </a:p>
          <a:p>
            <a:pPr marL="171450" indent="-171450" fontAlgn="auto">
              <a:spcBef>
                <a:spcPts val="0"/>
              </a:spcBef>
              <a:spcAft>
                <a:spcPts val="0"/>
              </a:spcAft>
              <a:buFont typeface="Arial" panose="020B0604020202020204" pitchFamily="34" charset="0"/>
              <a:buChar char="•"/>
              <a:defRPr/>
            </a:pPr>
            <a:r>
              <a:rPr lang="en-GB" dirty="0"/>
              <a:t>Handouts to groups </a:t>
            </a:r>
          </a:p>
          <a:p>
            <a:pPr marL="628650" lvl="1" indent="-171450" fontAlgn="auto">
              <a:spcBef>
                <a:spcPts val="0"/>
              </a:spcBef>
              <a:spcAft>
                <a:spcPts val="0"/>
              </a:spcAft>
              <a:buFont typeface="Arial" panose="020B0604020202020204" pitchFamily="34" charset="0"/>
              <a:buChar char="•"/>
              <a:defRPr/>
            </a:pPr>
            <a:r>
              <a:rPr lang="en-GB" dirty="0"/>
              <a:t>Pencils</a:t>
            </a:r>
          </a:p>
          <a:p>
            <a:pPr marL="628650" lvl="1" indent="-171450" fontAlgn="auto">
              <a:spcBef>
                <a:spcPts val="0"/>
              </a:spcBef>
              <a:spcAft>
                <a:spcPts val="0"/>
              </a:spcAft>
              <a:buFont typeface="Arial" panose="020B0604020202020204" pitchFamily="34" charset="0"/>
              <a:buChar char="•"/>
              <a:defRPr/>
            </a:pPr>
            <a:r>
              <a:rPr lang="en-GB" dirty="0"/>
              <a:t>Activity 1 and 2 on A3</a:t>
            </a:r>
          </a:p>
          <a:p>
            <a:pPr marL="628650" lvl="1" indent="-171450" fontAlgn="auto">
              <a:spcBef>
                <a:spcPts val="0"/>
              </a:spcBef>
              <a:spcAft>
                <a:spcPts val="0"/>
              </a:spcAft>
              <a:buFont typeface="Arial" panose="020B0604020202020204" pitchFamily="34" charset="0"/>
              <a:buChar char="•"/>
              <a:defRPr/>
            </a:pPr>
            <a:r>
              <a:rPr lang="en-GB" dirty="0"/>
              <a:t>Activity 3 on A3</a:t>
            </a:r>
          </a:p>
          <a:p>
            <a:pPr marL="171450" indent="-171450" fontAlgn="auto">
              <a:spcBef>
                <a:spcPts val="0"/>
              </a:spcBef>
              <a:spcAft>
                <a:spcPts val="0"/>
              </a:spcAft>
              <a:buFont typeface="Arial" panose="020B0604020202020204" pitchFamily="34" charset="0"/>
              <a:buChar char="•"/>
              <a:defRPr/>
            </a:pPr>
            <a:endParaRPr lang="en-GB" dirty="0"/>
          </a:p>
          <a:p>
            <a:pPr fontAlgn="auto">
              <a:spcBef>
                <a:spcPts val="0"/>
              </a:spcBef>
              <a:spcAft>
                <a:spcPts val="0"/>
              </a:spcAft>
              <a:buFont typeface="Arial" panose="020B0604020202020204" pitchFamily="34" charset="0"/>
              <a:buNone/>
              <a:defRPr/>
            </a:pPr>
            <a:r>
              <a:rPr lang="en-GB" b="1" dirty="0"/>
              <a:t>Environment/Set</a:t>
            </a:r>
          </a:p>
          <a:p>
            <a:pPr fontAlgn="auto">
              <a:spcBef>
                <a:spcPts val="0"/>
              </a:spcBef>
              <a:spcAft>
                <a:spcPts val="0"/>
              </a:spcAft>
              <a:defRPr/>
            </a:pPr>
            <a:endParaRPr lang="en-GB" dirty="0"/>
          </a:p>
          <a:p>
            <a:pPr marL="171450" indent="-171450" fontAlgn="auto">
              <a:spcBef>
                <a:spcPts val="0"/>
              </a:spcBef>
              <a:spcAft>
                <a:spcPts val="0"/>
              </a:spcAft>
              <a:buFont typeface="Arial" panose="020B0604020202020204" pitchFamily="34" charset="0"/>
              <a:buChar char="•"/>
              <a:defRPr/>
            </a:pPr>
            <a:r>
              <a:rPr lang="en-GB" dirty="0"/>
              <a:t>Allow candidates to get themselves into 4 groups</a:t>
            </a:r>
          </a:p>
          <a:p>
            <a:pPr marL="171450" indent="-171450" fontAlgn="auto">
              <a:spcBef>
                <a:spcPts val="0"/>
              </a:spcBef>
              <a:spcAft>
                <a:spcPts val="0"/>
              </a:spcAft>
              <a:buFont typeface="Arial" panose="020B0604020202020204" pitchFamily="34" charset="0"/>
              <a:buChar char="•"/>
              <a:defRPr/>
            </a:pPr>
            <a:r>
              <a:rPr lang="en-GB" dirty="0"/>
              <a:t>One instructor allocated per group</a:t>
            </a:r>
          </a:p>
          <a:p>
            <a:pPr>
              <a:spcBef>
                <a:spcPct val="0"/>
              </a:spcBef>
            </a:pPr>
            <a:endParaRPr lang="en-AU"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B8F70-887A-4858-A48F-E9F3D33A40CD}"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276603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10</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89934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56F158A6-7B51-4149-B0FC-C7C914DA61D9}" type="slidenum">
              <a:rPr lang="en-US">
                <a:latin typeface="Tahoma" pitchFamily="34" charset="0"/>
              </a:rPr>
              <a:pPr eaLnBrk="0" fontAlgn="base" hangingPunct="0">
                <a:spcBef>
                  <a:spcPct val="0"/>
                </a:spcBef>
                <a:spcAft>
                  <a:spcPct val="0"/>
                </a:spcAft>
              </a:pPr>
              <a:t>11</a:t>
            </a:fld>
            <a:endParaRPr lang="en-US">
              <a:latin typeface="Tahoma"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t>Start at 12 min- </a:t>
            </a:r>
          </a:p>
          <a:p>
            <a:pPr>
              <a:spcBef>
                <a:spcPct val="0"/>
              </a:spcBef>
            </a:pPr>
            <a:endParaRPr lang="en-US"/>
          </a:p>
          <a:p>
            <a:pPr>
              <a:spcBef>
                <a:spcPct val="0"/>
              </a:spcBef>
            </a:pPr>
            <a:r>
              <a:rPr lang="en-US"/>
              <a:t>Time needed 2 mins for next 2 slides </a:t>
            </a:r>
            <a:r>
              <a:rPr lang="en-GB"/>
              <a:t>(Running time 14 mins at completion)</a:t>
            </a:r>
          </a:p>
          <a:p>
            <a:pPr>
              <a:spcBef>
                <a:spcPct val="0"/>
              </a:spcBef>
            </a:pPr>
            <a:r>
              <a:rPr lang="en-GB"/>
              <a:t>The initial presentation of the case is now relayed to the candidates over the next two slides.</a:t>
            </a:r>
          </a:p>
          <a:p>
            <a:pPr>
              <a:spcBef>
                <a:spcPct val="0"/>
              </a:spcBef>
            </a:pPr>
            <a:r>
              <a:rPr lang="en-GB"/>
              <a:t>This is your typical prehospital notification which is brief but not comprehensive.</a:t>
            </a:r>
          </a:p>
          <a:p>
            <a:pPr>
              <a:spcBef>
                <a:spcPct val="0"/>
              </a:spcBef>
            </a:pPr>
            <a:r>
              <a:rPr lang="en-GB"/>
              <a:t>The groups will now think about how they prepare their environment for this patient reception based on the likely injuries to each area of the primary survey</a:t>
            </a:r>
          </a:p>
          <a:p>
            <a:pPr>
              <a:spcBef>
                <a:spcPct val="0"/>
              </a:spcBef>
            </a:pPr>
            <a:endParaRPr lang="en-GB"/>
          </a:p>
          <a:p>
            <a:pPr>
              <a:spcBef>
                <a:spcPct val="0"/>
              </a:spcBef>
            </a:pPr>
            <a:endParaRPr lang="en-GB"/>
          </a:p>
        </p:txBody>
      </p:sp>
    </p:spTree>
    <p:extLst>
      <p:ext uri="{BB962C8B-B14F-4D97-AF65-F5344CB8AC3E}">
        <p14:creationId xmlns:p14="http://schemas.microsoft.com/office/powerpoint/2010/main" val="134743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12</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a:bodyPr>
          <a:lstStyle/>
          <a:p>
            <a:pPr>
              <a:spcBef>
                <a:spcPct val="0"/>
              </a:spcBef>
            </a:pPr>
            <a:r>
              <a:rPr lang="en-US" dirty="0"/>
              <a:t>Time 2 mins </a:t>
            </a:r>
            <a:r>
              <a:rPr lang="en-GB" dirty="0"/>
              <a:t>(Running time 14 mins at completion)</a:t>
            </a:r>
          </a:p>
          <a:p>
            <a:pPr>
              <a:spcBef>
                <a:spcPct val="0"/>
              </a:spcBef>
            </a:pPr>
            <a:r>
              <a:rPr lang="en-GB" dirty="0"/>
              <a:t>Activity 2 – prehospital info preparation</a:t>
            </a:r>
          </a:p>
          <a:p>
            <a:pPr>
              <a:spcBef>
                <a:spcPct val="0"/>
              </a:spcBef>
            </a:pPr>
            <a:r>
              <a:rPr lang="en-GB" dirty="0"/>
              <a:t>Candidates will work through this case, using a structured approach, discuss in their groups the likely injuries, preparation for these.</a:t>
            </a:r>
          </a:p>
          <a:p>
            <a:pPr>
              <a:spcBef>
                <a:spcPct val="0"/>
              </a:spcBef>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Time needed 6 mins for activity </a:t>
            </a:r>
            <a:r>
              <a:rPr lang="en-GB" dirty="0"/>
              <a:t>(Running time 20 mins at completion)</a:t>
            </a:r>
          </a:p>
          <a:p>
            <a:pPr>
              <a:spcBef>
                <a:spcPct val="0"/>
              </a:spcBef>
            </a:pPr>
            <a:endParaRPr lang="en-GB" dirty="0"/>
          </a:p>
          <a:p>
            <a:pPr marL="0" indent="0" fontAlgn="auto">
              <a:spcBef>
                <a:spcPts val="0"/>
              </a:spcBef>
              <a:spcAft>
                <a:spcPts val="0"/>
              </a:spcAft>
              <a:buFont typeface="+mj-lt"/>
              <a:buNone/>
              <a:defRPr/>
            </a:pPr>
            <a:r>
              <a:rPr lang="en-GB" b="1" dirty="0"/>
              <a:t>Allocate groups different starting points. . This ensures all areas are covered well. They have to listen though as the area they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A (had D/E) , Group 1 now get B (had A), group 2 get C (had B), , group 3 get D/E/Other (had C),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marL="0" indent="0" fontAlgn="auto">
              <a:spcBef>
                <a:spcPts val="0"/>
              </a:spcBef>
              <a:spcAft>
                <a:spcPts val="0"/>
              </a:spcAft>
              <a:buFont typeface="+mj-lt"/>
              <a:buNone/>
              <a:defRPr/>
            </a:pPr>
            <a:r>
              <a:rPr lang="en-GB" b="1" dirty="0"/>
              <a:t> Activity 2 – Preparations </a:t>
            </a:r>
          </a:p>
          <a:p>
            <a:pPr marL="0" indent="0" fontAlgn="auto">
              <a:spcBef>
                <a:spcPts val="0"/>
              </a:spcBef>
              <a:spcAft>
                <a:spcPts val="0"/>
              </a:spcAft>
              <a:buFont typeface="+mj-lt"/>
              <a:buNone/>
              <a:defRPr/>
            </a:pPr>
            <a:r>
              <a:rPr lang="en-GB" b="1" baseline="0" dirty="0"/>
              <a:t>	- groups should list the specific preparations for the likely injury</a:t>
            </a:r>
            <a:endParaRPr lang="en-GB" b="1" dirty="0"/>
          </a:p>
          <a:p>
            <a:pPr marL="171450" indent="-171450" fontAlgn="auto">
              <a:spcBef>
                <a:spcPts val="0"/>
              </a:spcBef>
              <a:spcAft>
                <a:spcPts val="0"/>
              </a:spcAft>
              <a:buFont typeface="Arial" panose="020B0604020202020204" pitchFamily="34" charset="0"/>
              <a:buChar char="•"/>
              <a:defRPr/>
            </a:pPr>
            <a:endParaRPr lang="en-GB" b="1" dirty="0"/>
          </a:p>
          <a:p>
            <a:pPr marL="171450" indent="-171450" fontAlgn="auto">
              <a:spcBef>
                <a:spcPts val="0"/>
              </a:spcBef>
              <a:spcAft>
                <a:spcPts val="0"/>
              </a:spcAft>
              <a:buFont typeface="Arial" panose="020B0604020202020204" pitchFamily="34" charset="0"/>
              <a:buChar char="•"/>
              <a:defRPr/>
            </a:pPr>
            <a:endParaRPr lang="en-GB" b="1" dirty="0"/>
          </a:p>
        </p:txBody>
      </p:sp>
    </p:spTree>
    <p:extLst>
      <p:ext uri="{BB962C8B-B14F-4D97-AF65-F5344CB8AC3E}">
        <p14:creationId xmlns:p14="http://schemas.microsoft.com/office/powerpoint/2010/main" val="287301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13</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1"/>
              <a:t>Start at 20 min  </a:t>
            </a:r>
            <a:r>
              <a:rPr lang="en-US" sz="2000"/>
              <a:t>- </a:t>
            </a: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r>
              <a:rPr lang="en-GB"/>
              <a:t>A – important to stress that haemoglobin is responsible for 95% oxygen carriage. As trauma patients may be losing haemoglobin, oxygen is imperative to allow dissolved oxygen, PO2, to carry oxygen to the tissues in the absence of haemoglobin. Manipulation of the airway, particularly in the </a:t>
            </a:r>
            <a:r>
              <a:rPr lang="en-GB" err="1"/>
              <a:t>obtunded</a:t>
            </a:r>
            <a:r>
              <a:rPr lang="en-GB"/>
              <a:t> patient, should respect the possibility of an occult or unstable neck injury, and so unnecessary neck movement should be minimised</a:t>
            </a:r>
          </a:p>
        </p:txBody>
      </p:sp>
    </p:spTree>
    <p:extLst>
      <p:ext uri="{BB962C8B-B14F-4D97-AF65-F5344CB8AC3E}">
        <p14:creationId xmlns:p14="http://schemas.microsoft.com/office/powerpoint/2010/main" val="204744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14</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r>
              <a:rPr lang="en-GB"/>
              <a:t>B – with the history of blunt trauma and left chest pain any of these conditions are possible. Preparation for how to clinically detect these conditions, with the aid of chest x-ray, and how to rapidly manage, need to be prepared for.</a:t>
            </a:r>
          </a:p>
          <a:p>
            <a:pPr fontAlgn="auto">
              <a:spcBef>
                <a:spcPts val="0"/>
              </a:spcBef>
              <a:spcAft>
                <a:spcPts val="0"/>
              </a:spcAft>
              <a:defRPr/>
            </a:pPr>
            <a:endParaRPr lang="en-GB"/>
          </a:p>
        </p:txBody>
      </p:sp>
    </p:spTree>
    <p:extLst>
      <p:ext uri="{BB962C8B-B14F-4D97-AF65-F5344CB8AC3E}">
        <p14:creationId xmlns:p14="http://schemas.microsoft.com/office/powerpoint/2010/main" val="4240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15</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C - C – ABC – the focus is on detecting and stopping exsanguinated blood loss. Systematic approach to how to look for areas of declared as well as occult blood loss need to be thought about, as well as the utility of chest x-ray, pelvic x-ray, FAST scan. Areas of active bleeding should be managed with direct compression bandaging, suturing, reduction of fractures, pelvic binding.</a:t>
            </a:r>
          </a:p>
          <a:p>
            <a:pPr fontAlgn="auto">
              <a:spcBef>
                <a:spcPts val="0"/>
              </a:spcBef>
              <a:spcAft>
                <a:spcPts val="0"/>
              </a:spcAft>
              <a:defRPr/>
            </a:pPr>
            <a:r>
              <a:rPr lang="en-GB"/>
              <a:t>Large bore IV access is needed. Circulating blood volume should be maintained, with infusion of </a:t>
            </a:r>
            <a:r>
              <a:rPr lang="en-GB" u="sng"/>
              <a:t>warmed fluid.</a:t>
            </a:r>
          </a:p>
          <a:p>
            <a:pPr fontAlgn="auto">
              <a:spcBef>
                <a:spcPts val="0"/>
              </a:spcBef>
              <a:spcAft>
                <a:spcPts val="0"/>
              </a:spcAft>
              <a:defRPr/>
            </a:pPr>
            <a:r>
              <a:rPr lang="en-GB"/>
              <a:t>The choice of resuscitation fluid is dependent on multiple variables including the presence of shock, estimated starting haemoglobin, the detectable areas of active bleeding and whether there is ongoing bleeding or not, and the response to initial fluid resuscitation. TXA helps decrease clot dissolution which contributes to acute traumatic coagulopathy. MTP is reserved for those requiring large volumes of blood or who are shocked at any stage.</a:t>
            </a:r>
          </a:p>
          <a:p>
            <a:pPr fontAlgn="auto">
              <a:spcBef>
                <a:spcPts val="0"/>
              </a:spcBef>
              <a:spcAft>
                <a:spcPts val="0"/>
              </a:spcAft>
              <a:defRPr/>
            </a:pPr>
            <a:endParaRPr lang="en-GB"/>
          </a:p>
        </p:txBody>
      </p:sp>
    </p:spTree>
    <p:extLst>
      <p:ext uri="{BB962C8B-B14F-4D97-AF65-F5344CB8AC3E}">
        <p14:creationId xmlns:p14="http://schemas.microsoft.com/office/powerpoint/2010/main" val="37193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16</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D- A crude but important neurological assessment is necessary. Progress of neurological status needs to be observed. Factors that aggravate primary brain injury result in secondary brain injury. The major focus is avoiding hypotension and hypoxia. But hypercarbia, hyper/hypoglycaemia, hyperthermia, acidosis, hyponatraemia, seizures all need to be optimised to prevent this occurring.</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82030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endParaRPr lang="en-GB"/>
          </a:p>
          <a:p>
            <a:pPr fontAlgn="auto">
              <a:spcBef>
                <a:spcPts val="0"/>
              </a:spcBef>
              <a:spcAft>
                <a:spcPts val="0"/>
              </a:spcAft>
              <a:defRPr/>
            </a:pPr>
            <a:r>
              <a:rPr lang="en-GB"/>
              <a:t>E – exposure and a thorough examination of the posterior aspect and extremities of the patient is critical to not missing injuries. Remembering that heat loss needs to be minimised.</a:t>
            </a:r>
          </a:p>
        </p:txBody>
      </p:sp>
    </p:spTree>
    <p:extLst>
      <p:ext uri="{BB962C8B-B14F-4D97-AF65-F5344CB8AC3E}">
        <p14:creationId xmlns:p14="http://schemas.microsoft.com/office/powerpoint/2010/main" val="32563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18</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Rx - Other actions – the patient’s mechanism of injury and initial descriptions of injuries and vital signs would recommend the presence of trauma team on arrival. As well as this notification of relevant complimentary services such as radiology, Blood Bank, surgical team, anaesthetic and intensive care team would be appropriate depending on the facility.</a:t>
            </a:r>
          </a:p>
        </p:txBody>
      </p:sp>
    </p:spTree>
    <p:extLst>
      <p:ext uri="{BB962C8B-B14F-4D97-AF65-F5344CB8AC3E}">
        <p14:creationId xmlns:p14="http://schemas.microsoft.com/office/powerpoint/2010/main" val="342152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19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dirty="0"/>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fontAlgn="auto">
              <a:spcBef>
                <a:spcPts val="0"/>
              </a:spcBef>
              <a:spcAft>
                <a:spcPts val="0"/>
              </a:spcAft>
              <a:defRPr/>
            </a:pPr>
            <a:r>
              <a:rPr lang="en-GB" b="1" dirty="0"/>
              <a:t>Read the following</a:t>
            </a:r>
          </a:p>
          <a:p>
            <a:pPr fontAlgn="auto">
              <a:spcBef>
                <a:spcPts val="0"/>
              </a:spcBef>
              <a:spcAft>
                <a:spcPts val="0"/>
              </a:spcAft>
              <a:defRPr/>
            </a:pPr>
            <a:r>
              <a:rPr lang="en-GB" b="1" dirty="0"/>
              <a:t>‘Pt now arrives. A number of features of his primary survey have progressed.</a:t>
            </a:r>
          </a:p>
          <a:p>
            <a:pPr fontAlgn="auto">
              <a:spcBef>
                <a:spcPts val="0"/>
              </a:spcBef>
              <a:spcAft>
                <a:spcPts val="0"/>
              </a:spcAft>
              <a:defRPr/>
            </a:pPr>
            <a:r>
              <a:rPr lang="en-GB" b="1" dirty="0"/>
              <a:t>Utilise the next seven minutes to consider his latest primary survey injury status and the associated treatment or intervention required.</a:t>
            </a:r>
          </a:p>
          <a:p>
            <a:pPr fontAlgn="auto">
              <a:spcBef>
                <a:spcPts val="0"/>
              </a:spcBef>
              <a:spcAft>
                <a:spcPts val="0"/>
              </a:spcAft>
              <a:defRPr/>
            </a:pPr>
            <a:r>
              <a:rPr lang="en-GB" b="1" dirty="0"/>
              <a:t>Both areas of activity 3 need to be filled out on the A3 forms for this exercise. You have 7 minutes’</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7 mins for activity </a:t>
            </a:r>
            <a:r>
              <a:rPr lang="en-GB" dirty="0"/>
              <a:t>(Running time 37 mins at completion)</a:t>
            </a:r>
          </a:p>
          <a:p>
            <a:pPr fontAlgn="auto">
              <a:spcBef>
                <a:spcPts val="0"/>
              </a:spcBef>
              <a:spcAft>
                <a:spcPts val="0"/>
              </a:spcAft>
              <a:defRPr/>
            </a:pPr>
            <a:endParaRPr lang="en-GB" dirty="0"/>
          </a:p>
          <a:p>
            <a:pPr marL="0" indent="0" fontAlgn="auto">
              <a:spcBef>
                <a:spcPts val="0"/>
              </a:spcBef>
              <a:spcAft>
                <a:spcPts val="0"/>
              </a:spcAft>
              <a:buFont typeface="+mj-lt"/>
              <a:buNone/>
              <a:defRPr/>
            </a:pPr>
            <a:r>
              <a:rPr lang="en-GB" b="1" dirty="0"/>
              <a:t>Start the groups at different places. This ensures all areas are covered well. </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fontAlgn="auto">
              <a:spcBef>
                <a:spcPts val="0"/>
              </a:spcBef>
              <a:spcAft>
                <a:spcPts val="0"/>
              </a:spcAft>
              <a:defRPr/>
            </a:pPr>
            <a:endParaRPr lang="en-GB" b="1" dirty="0"/>
          </a:p>
        </p:txBody>
      </p:sp>
    </p:spTree>
    <p:extLst>
      <p:ext uri="{BB962C8B-B14F-4D97-AF65-F5344CB8AC3E}">
        <p14:creationId xmlns:p14="http://schemas.microsoft.com/office/powerpoint/2010/main" val="29082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2</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Read as on slide</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37978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fontAlgn="auto">
              <a:spcBef>
                <a:spcPts val="0"/>
              </a:spcBef>
              <a:spcAft>
                <a:spcPts val="0"/>
              </a:spcAft>
              <a:defRPr/>
            </a:pPr>
            <a:r>
              <a:rPr lang="en-GB" b="1"/>
              <a:t>Read the following</a:t>
            </a:r>
          </a:p>
          <a:p>
            <a:pPr fontAlgn="auto">
              <a:spcBef>
                <a:spcPts val="0"/>
              </a:spcBef>
              <a:spcAft>
                <a:spcPts val="0"/>
              </a:spcAft>
              <a:defRPr/>
            </a:pPr>
            <a:r>
              <a:rPr lang="en-GB" b="1"/>
              <a:t>‘Pt now arrives. A number of features of his primary survey have progressed.</a:t>
            </a:r>
          </a:p>
          <a:p>
            <a:pPr fontAlgn="auto">
              <a:spcBef>
                <a:spcPts val="0"/>
              </a:spcBef>
              <a:spcAft>
                <a:spcPts val="0"/>
              </a:spcAft>
              <a:defRPr/>
            </a:pPr>
            <a:r>
              <a:rPr lang="en-GB" b="1"/>
              <a:t>Utilise the next seven minutes to consider his latest primary survey injury status and the associated treatment or intervention required.</a:t>
            </a:r>
          </a:p>
          <a:p>
            <a:pPr fontAlgn="auto">
              <a:spcBef>
                <a:spcPts val="0"/>
              </a:spcBef>
              <a:spcAft>
                <a:spcPts val="0"/>
              </a:spcAft>
              <a:defRPr/>
            </a:pPr>
            <a:r>
              <a:rPr lang="en-GB" b="1"/>
              <a:t>Both areas of activity 3 need to be filled out on the A3 forms for this exercise. You have 7 minutes’</a:t>
            </a:r>
          </a:p>
          <a:p>
            <a:pPr fontAlgn="auto">
              <a:spcBef>
                <a:spcPts val="0"/>
              </a:spcBef>
              <a:spcAft>
                <a:spcPts val="0"/>
              </a:spcAf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7 mins for activity </a:t>
            </a:r>
            <a:r>
              <a:rPr lang="en-GB"/>
              <a:t>(Running time 37 mins at completion)</a:t>
            </a:r>
          </a:p>
          <a:p>
            <a:pPr fontAlgn="auto">
              <a:spcBef>
                <a:spcPts val="0"/>
              </a:spcBef>
              <a:spcAft>
                <a:spcPts val="0"/>
              </a:spcAft>
              <a:defRPr/>
            </a:pPr>
            <a:endParaRPr lang="en-GB"/>
          </a:p>
          <a:p>
            <a:pPr marL="0" indent="0" fontAlgn="auto">
              <a:spcBef>
                <a:spcPts val="0"/>
              </a:spcBef>
              <a:spcAft>
                <a:spcPts val="0"/>
              </a:spcAft>
              <a:buFont typeface="+mj-lt"/>
              <a:buNone/>
              <a:defRPr/>
            </a:pPr>
            <a:r>
              <a:rPr lang="en-GB" b="1"/>
              <a:t>Start the groups at different places. This ensures all areas are covered well. </a:t>
            </a:r>
          </a:p>
          <a:p>
            <a:pPr marL="0" indent="0" fontAlgn="auto">
              <a:spcBef>
                <a:spcPts val="0"/>
              </a:spcBef>
              <a:spcAft>
                <a:spcPts val="0"/>
              </a:spcAft>
              <a:buFont typeface="+mj-lt"/>
              <a:buNone/>
              <a:defRPr/>
            </a:pPr>
            <a:r>
              <a:rPr lang="en-GB" b="1"/>
              <a:t>They should try and get through all goals but will be responsible for reporting back on the one they started on.</a:t>
            </a:r>
          </a:p>
          <a:p>
            <a:pPr marL="0" indent="0" fontAlgn="auto">
              <a:spcBef>
                <a:spcPts val="0"/>
              </a:spcBef>
              <a:spcAft>
                <a:spcPts val="0"/>
              </a:spcAft>
              <a:buFont typeface="+mj-lt"/>
              <a:buNone/>
              <a:defRPr/>
            </a:pPr>
            <a:r>
              <a:rPr lang="en-GB" b="1"/>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a:t>That is once they have finished E they’ll be dealing with A next.</a:t>
            </a:r>
          </a:p>
          <a:p>
            <a:pPr marL="0" indent="0" fontAlgn="auto">
              <a:spcBef>
                <a:spcPts val="0"/>
              </a:spcBef>
              <a:spcAft>
                <a:spcPts val="0"/>
              </a:spcAft>
              <a:buFont typeface="+mj-lt"/>
              <a:buNone/>
              <a:defRPr/>
            </a:pPr>
            <a:r>
              <a:rPr lang="en-GB" b="1"/>
              <a:t> 1 facilitator per group with 4 slide handout to keep group on track.</a:t>
            </a:r>
          </a:p>
          <a:p>
            <a:pPr>
              <a:spcBef>
                <a:spcPct val="0"/>
              </a:spcBef>
            </a:pPr>
            <a:endParaRPr lang="en-GB"/>
          </a:p>
          <a:p>
            <a:pPr fontAlgn="auto">
              <a:spcBef>
                <a:spcPts val="0"/>
              </a:spcBef>
              <a:spcAft>
                <a:spcPts val="0"/>
              </a:spcAft>
              <a:defRPr/>
            </a:pPr>
            <a:endParaRPr lang="en-GB" b="1"/>
          </a:p>
        </p:txBody>
      </p:sp>
    </p:spTree>
    <p:extLst>
      <p:ext uri="{BB962C8B-B14F-4D97-AF65-F5344CB8AC3E}">
        <p14:creationId xmlns:p14="http://schemas.microsoft.com/office/powerpoint/2010/main" val="14544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start with A’ -</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39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2137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 – likely issues</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7350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A – likely intervention. Talk about MILS with intubation. Avoidance of</a:t>
            </a:r>
            <a:r>
              <a:rPr lang="en-GB" b="1" baseline="0"/>
              <a:t> NPA with facial fractures but not if no evidence of such.</a:t>
            </a:r>
            <a:endParaRPr lang="en-GB" b="1"/>
          </a:p>
          <a:p>
            <a:pPr>
              <a:spcBef>
                <a:spcPct val="0"/>
              </a:spcBef>
            </a:pPr>
            <a:endParaRPr lang="en-US" baseline="0">
              <a:latin typeface="Tahoma" pitchFamily="34" charset="0"/>
            </a:endParaRPr>
          </a:p>
        </p:txBody>
      </p:sp>
    </p:spTree>
    <p:extLst>
      <p:ext uri="{BB962C8B-B14F-4D97-AF65-F5344CB8AC3E}">
        <p14:creationId xmlns:p14="http://schemas.microsoft.com/office/powerpoint/2010/main" val="33910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24</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talk about B’</a:t>
            </a:r>
          </a:p>
          <a:p>
            <a:pPr>
              <a:spcBef>
                <a:spcPct val="0"/>
              </a:spcBef>
            </a:pPr>
            <a:r>
              <a:rPr lang="en-GB"/>
              <a:t>Refresher whilst group give answers over next 2 slides</a:t>
            </a:r>
          </a:p>
          <a:p>
            <a:pPr>
              <a:spcBef>
                <a:spcPct val="0"/>
              </a:spcBef>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41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24888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25</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 – likely </a:t>
            </a:r>
            <a:r>
              <a:rPr lang="en-GB" b="1" err="1"/>
              <a:t>DDx</a:t>
            </a:r>
            <a:r>
              <a:rPr lang="en-GB" b="1"/>
              <a:t> for decreased A/E</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6885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26</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B – indications for ICC. CXR before if </a:t>
            </a:r>
            <a:r>
              <a:rPr lang="en-GB" b="1" err="1"/>
              <a:t>sats</a:t>
            </a:r>
            <a:r>
              <a:rPr lang="en-GB" b="1"/>
              <a:t> &gt; 90% and not shocked or tension </a:t>
            </a:r>
            <a:r>
              <a:rPr lang="en-GB" b="1" err="1"/>
              <a:t>Ptx</a:t>
            </a:r>
            <a:r>
              <a:rPr lang="en-GB" b="1"/>
              <a:t>. CXR may reveal contusion or traumatic diaphragmatic hernia that doesn’t need ICC.</a:t>
            </a:r>
          </a:p>
          <a:p>
            <a:pPr marL="0" marR="0" lvl="0" indent="0" algn="l" defTabSz="914400" rtl="0" eaLnBrk="1" fontAlgn="base" latinLnBrk="0" hangingPunct="1">
              <a:lnSpc>
                <a:spcPct val="100000"/>
              </a:lnSpc>
              <a:spcBef>
                <a:spcPct val="0"/>
              </a:spcBef>
              <a:spcAft>
                <a:spcPct val="0"/>
              </a:spcAft>
              <a:buClrTx/>
              <a:buSzTx/>
              <a:buFontTx/>
              <a:buNone/>
              <a:tabLst/>
              <a:defRPr/>
            </a:pPr>
            <a:r>
              <a:rPr lang="en-GB" b="1"/>
              <a:t>If A needs intubation, what is timing for ICC ? Before or after intubation. With preparation for tension</a:t>
            </a:r>
            <a:r>
              <a:rPr lang="en-GB" b="1" baseline="0"/>
              <a:t> </a:t>
            </a:r>
            <a:r>
              <a:rPr lang="en-GB" b="1" baseline="0" err="1"/>
              <a:t>Ptx</a:t>
            </a:r>
            <a:r>
              <a:rPr lang="en-GB" b="1"/>
              <a:t>, better to do once intubated.</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61286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a:t>
            </a:r>
            <a:r>
              <a:rPr lang="en-US" err="1"/>
              <a:t>DDx</a:t>
            </a:r>
            <a:r>
              <a:rPr lang="en-US"/>
              <a:t> for decreased air entry – not all need ICC</a:t>
            </a:r>
          </a:p>
          <a:p>
            <a:r>
              <a:rPr lang="en-US"/>
              <a:t>Pneumothorax</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27</a:t>
            </a:fld>
            <a:endParaRPr lang="en-AU"/>
          </a:p>
        </p:txBody>
      </p:sp>
    </p:spTree>
    <p:extLst>
      <p:ext uri="{BB962C8B-B14F-4D97-AF65-F5344CB8AC3E}">
        <p14:creationId xmlns:p14="http://schemas.microsoft.com/office/powerpoint/2010/main" val="236303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Lung contusion</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28</a:t>
            </a:fld>
            <a:endParaRPr lang="en-AU"/>
          </a:p>
        </p:txBody>
      </p:sp>
    </p:spTree>
    <p:extLst>
      <p:ext uri="{BB962C8B-B14F-4D97-AF65-F5344CB8AC3E}">
        <p14:creationId xmlns:p14="http://schemas.microsoft.com/office/powerpoint/2010/main" val="77059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Traumatic diaphragmatic hernia</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29</a:t>
            </a:fld>
            <a:endParaRPr lang="en-AU"/>
          </a:p>
        </p:txBody>
      </p:sp>
    </p:spTree>
    <p:extLst>
      <p:ext uri="{BB962C8B-B14F-4D97-AF65-F5344CB8AC3E}">
        <p14:creationId xmlns:p14="http://schemas.microsoft.com/office/powerpoint/2010/main" val="27577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3</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 Read as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03mins (Time 03 mins at completion)</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6679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Start at 41 mins</a:t>
            </a:r>
          </a:p>
          <a:p>
            <a:pPr fontAlgn="auto">
              <a:spcBef>
                <a:spcPts val="0"/>
              </a:spcBef>
              <a:spcAft>
                <a:spcPts val="0"/>
              </a:spcAft>
              <a:defRPr/>
            </a:pPr>
            <a:endParaRPr lang="en-GB" b="1"/>
          </a:p>
          <a:p>
            <a:pPr fontAlgn="auto">
              <a:spcBef>
                <a:spcPts val="0"/>
              </a:spcBef>
              <a:spcAft>
                <a:spcPts val="0"/>
              </a:spcAft>
              <a:defRPr/>
            </a:pPr>
            <a:r>
              <a:rPr lang="en-GB" b="1"/>
              <a:t>Activity 3 – Diagnoses &amp; further Actions. ‘Lets talk about C’</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43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02140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31</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likely </a:t>
            </a:r>
            <a:r>
              <a:rPr lang="en-GB" b="1" err="1"/>
              <a:t>Dx</a:t>
            </a:r>
            <a:r>
              <a:rPr lang="en-GB" b="1"/>
              <a:t> if tachycardia = bleeding. If BP low = significant bleeding. Need to search for blood loss.</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56243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Note output from ICC. Bind pelvis and </a:t>
            </a:r>
            <a:r>
              <a:rPr lang="en-GB" b="1" err="1"/>
              <a:t>Xray</a:t>
            </a:r>
            <a:r>
              <a:rPr lang="en-GB" b="1"/>
              <a:t> to ensure no fracture or position with binder satisfactory.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CXR and Pelvic </a:t>
            </a:r>
            <a:r>
              <a:rPr lang="en-GB" b="1" err="1"/>
              <a:t>Xray</a:t>
            </a:r>
            <a:r>
              <a:rPr lang="en-GB" b="1"/>
              <a:t> if NAD helpful for excluding these areas as sources for significant blood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FAST scan in accredited hands detects blood in abdomen – if blood present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need surgeon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resus with blood, TXA and consider MTP,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a:t>
            </a:r>
            <a:r>
              <a:rPr lang="en-GB" b="1" err="1"/>
              <a:t>pt</a:t>
            </a:r>
            <a:r>
              <a:rPr lang="en-GB" b="1"/>
              <a:t> needs advanced imaging (CT </a:t>
            </a:r>
            <a:r>
              <a:rPr lang="en-GB" b="1" err="1"/>
              <a:t>abdo</a:t>
            </a:r>
            <a:r>
              <a:rPr lang="en-GB" b="1"/>
              <a:t>).</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171994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Xray</a:t>
            </a:r>
            <a:r>
              <a:rPr lang="en-US"/>
              <a:t> with pelvic binder in place</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33</a:t>
            </a:fld>
            <a:endParaRPr lang="en-AU"/>
          </a:p>
        </p:txBody>
      </p:sp>
    </p:spTree>
    <p:extLst>
      <p:ext uri="{BB962C8B-B14F-4D97-AF65-F5344CB8AC3E}">
        <p14:creationId xmlns:p14="http://schemas.microsoft.com/office/powerpoint/2010/main" val="423901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05A5-4102-2E9A-1213-37DC98A5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3588E-0EE0-49D5-9BE0-9F585E5C0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D24AB-3317-522B-67F3-6FFE31D7051E}"/>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19EC9CEE-F954-291F-A907-02A11B6779BD}"/>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487507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651C-C546-1483-BF7E-D56EF6636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07739-07F4-A233-0D9A-35F7187DA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3EE83-5C9D-371C-C06E-20E01D53E06B}"/>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FBE34E2F-7D54-0B3A-C3AD-204DD756D783}"/>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35</a:t>
            </a:fld>
            <a:endParaRPr lang="en-AU">
              <a:solidFill>
                <a:prstClr val="black"/>
              </a:solidFill>
            </a:endParaRPr>
          </a:p>
        </p:txBody>
      </p:sp>
    </p:spTree>
    <p:extLst>
      <p:ext uri="{BB962C8B-B14F-4D97-AF65-F5344CB8AC3E}">
        <p14:creationId xmlns:p14="http://schemas.microsoft.com/office/powerpoint/2010/main" val="421442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36</a:t>
            </a:fld>
            <a:endParaRPr lang="en-AU"/>
          </a:p>
        </p:txBody>
      </p:sp>
    </p:spTree>
    <p:extLst>
      <p:ext uri="{BB962C8B-B14F-4D97-AF65-F5344CB8AC3E}">
        <p14:creationId xmlns:p14="http://schemas.microsoft.com/office/powerpoint/2010/main" val="3895482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38</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D’</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46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392054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39</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  – Decreased GCS and signs raised ICP – severe head injury</a:t>
            </a: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28028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40</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baseline="0">
                <a:latin typeface="Tahoma" pitchFamily="34" charset="0"/>
              </a:rPr>
              <a:t>D – management – secondary brain protection principles. Best outcome for D is to ensure A, B and particularly C stable. Safe intubation, hyperventilation to PCO2 30-35 is most HD stable way to decrease raised ICP – rapid effect within mins. HTS also better if trying to avoid hypotension and diuresis, but takes 20-30 mins to have effect.</a:t>
            </a:r>
          </a:p>
        </p:txBody>
      </p:sp>
    </p:spTree>
    <p:extLst>
      <p:ext uri="{BB962C8B-B14F-4D97-AF65-F5344CB8AC3E}">
        <p14:creationId xmlns:p14="http://schemas.microsoft.com/office/powerpoint/2010/main" val="14041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4</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fontScale="92500" lnSpcReduction="10000"/>
          </a:bodyPr>
          <a:lstStyle/>
          <a:p>
            <a:pPr lvl="1" fontAlgn="auto">
              <a:spcBef>
                <a:spcPts val="0"/>
              </a:spcBef>
              <a:spcAft>
                <a:spcPts val="0"/>
              </a:spcAft>
              <a:defRPr/>
            </a:pPr>
            <a:r>
              <a:rPr lang="en-GB" b="1" dirty="0"/>
              <a:t>Activity 1 – Goals of the Primary</a:t>
            </a:r>
            <a:r>
              <a:rPr lang="en-GB" b="1" baseline="0" dirty="0"/>
              <a:t> Survey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needed 04 mins (Running time 7 mins at completion)</a:t>
            </a:r>
          </a:p>
          <a:p>
            <a:pPr fontAlgn="auto">
              <a:spcBef>
                <a:spcPts val="0"/>
              </a:spcBef>
              <a:spcAft>
                <a:spcPts val="0"/>
              </a:spcAft>
              <a:defRPr/>
            </a:pPr>
            <a:endParaRPr lang="en-GB" dirty="0"/>
          </a:p>
          <a:p>
            <a:pPr fontAlgn="auto">
              <a:spcBef>
                <a:spcPts val="0"/>
              </a:spcBef>
              <a:spcAft>
                <a:spcPts val="0"/>
              </a:spcAft>
              <a:defRPr/>
            </a:pPr>
            <a:r>
              <a:rPr lang="en-GB" dirty="0"/>
              <a:t>4 min breakout</a:t>
            </a:r>
          </a:p>
          <a:p>
            <a:pPr fontAlgn="auto">
              <a:spcBef>
                <a:spcPts val="0"/>
              </a:spcBef>
              <a:spcAft>
                <a:spcPts val="0"/>
              </a:spcAft>
              <a:defRPr/>
            </a:pPr>
            <a:r>
              <a:rPr lang="en-GB" dirty="0"/>
              <a:t>Small group activity</a:t>
            </a:r>
          </a:p>
          <a:p>
            <a:pPr fontAlgn="auto">
              <a:spcBef>
                <a:spcPts val="0"/>
              </a:spcBef>
              <a:spcAft>
                <a:spcPts val="0"/>
              </a:spcAft>
              <a:defRPr/>
            </a:pPr>
            <a:endParaRPr lang="en-GB" b="1" dirty="0"/>
          </a:p>
          <a:p>
            <a:pPr fontAlgn="auto">
              <a:spcBef>
                <a:spcPts val="0"/>
              </a:spcBef>
              <a:spcAft>
                <a:spcPts val="0"/>
              </a:spcAft>
              <a:defRPr/>
            </a:pPr>
            <a:r>
              <a:rPr lang="en-GB" b="1" dirty="0"/>
              <a:t>Handout proforma – Activity 1</a:t>
            </a:r>
          </a:p>
          <a:p>
            <a:pPr fontAlgn="auto">
              <a:spcBef>
                <a:spcPts val="0"/>
              </a:spcBef>
              <a:spcAft>
                <a:spcPts val="0"/>
              </a:spcAft>
              <a:defRPr/>
            </a:pPr>
            <a:endParaRPr lang="en-GB" dirty="0"/>
          </a:p>
          <a:p>
            <a:pPr fontAlgn="auto">
              <a:spcBef>
                <a:spcPts val="0"/>
              </a:spcBef>
              <a:spcAft>
                <a:spcPts val="0"/>
              </a:spcAft>
              <a:defRPr/>
            </a:pPr>
            <a:r>
              <a:rPr lang="en-GB" b="1" dirty="0"/>
              <a:t>Tell the groups to write on the A3</a:t>
            </a:r>
          </a:p>
          <a:p>
            <a:pPr fontAlgn="auto">
              <a:spcBef>
                <a:spcPts val="0"/>
              </a:spcBef>
              <a:spcAft>
                <a:spcPts val="0"/>
              </a:spcAft>
              <a:defRPr/>
            </a:pPr>
            <a:endParaRPr lang="en-GB" b="1" dirty="0"/>
          </a:p>
          <a:p>
            <a:pPr marL="0" indent="0" fontAlgn="auto">
              <a:spcBef>
                <a:spcPts val="0"/>
              </a:spcBef>
              <a:spcAft>
                <a:spcPts val="0"/>
              </a:spcAft>
              <a:buFont typeface="+mj-lt"/>
              <a:buNone/>
              <a:defRPr/>
            </a:pPr>
            <a:r>
              <a:rPr lang="en-GB" b="1" dirty="0"/>
              <a:t>Read the following</a:t>
            </a:r>
          </a:p>
          <a:p>
            <a:pPr marL="0" indent="0" fontAlgn="auto">
              <a:spcBef>
                <a:spcPts val="0"/>
              </a:spcBef>
              <a:spcAft>
                <a:spcPts val="0"/>
              </a:spcAft>
              <a:buFont typeface="+mj-lt"/>
              <a:buNone/>
              <a:defRPr/>
            </a:pPr>
            <a:r>
              <a:rPr lang="en-GB" b="1" dirty="0"/>
              <a:t>‘List the goals of each component of the structured approach of the primary survey’</a:t>
            </a:r>
          </a:p>
          <a:p>
            <a:pPr marL="0" indent="0" fontAlgn="auto">
              <a:spcBef>
                <a:spcPts val="0"/>
              </a:spcBef>
              <a:spcAft>
                <a:spcPts val="0"/>
              </a:spcAft>
              <a:buFont typeface="+mj-lt"/>
              <a:buNone/>
              <a:defRPr/>
            </a:pPr>
            <a:r>
              <a:rPr lang="en-GB" b="1" dirty="0"/>
              <a:t>A facilitator is allocated to assist</a:t>
            </a:r>
          </a:p>
          <a:p>
            <a:pPr marL="0" indent="0" fontAlgn="auto">
              <a:spcBef>
                <a:spcPts val="0"/>
              </a:spcBef>
              <a:spcAft>
                <a:spcPts val="0"/>
              </a:spcAft>
              <a:buFont typeface="+mj-lt"/>
              <a:buNone/>
              <a:defRPr/>
            </a:pPr>
            <a:endParaRPr lang="en-GB" b="1" dirty="0"/>
          </a:p>
          <a:p>
            <a:pPr marL="0" indent="0" fontAlgn="auto">
              <a:spcBef>
                <a:spcPts val="0"/>
              </a:spcBef>
              <a:spcAft>
                <a:spcPts val="0"/>
              </a:spcAft>
              <a:buFont typeface="+mj-lt"/>
              <a:buNone/>
              <a:defRPr/>
            </a:pPr>
            <a:r>
              <a:rPr lang="en-GB" b="1" dirty="0"/>
              <a:t>Start the groups at different places. This ensures all areas are covered well. They have to listen though as the area they are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Allocate 1</a:t>
            </a:r>
            <a:r>
              <a:rPr lang="en-GB" b="1" baseline="30000" dirty="0"/>
              <a:t>st</a:t>
            </a:r>
            <a:r>
              <a:rPr lang="en-GB" b="1" dirty="0"/>
              <a:t> group start with A, 2</a:t>
            </a:r>
            <a:r>
              <a:rPr lang="en-GB" b="1" baseline="30000" dirty="0"/>
              <a:t>nd</a:t>
            </a:r>
            <a:r>
              <a:rPr lang="en-GB" b="1" dirty="0"/>
              <a:t> Group B, 3</a:t>
            </a:r>
            <a:r>
              <a:rPr lang="en-GB" b="1" baseline="30000" dirty="0"/>
              <a:t>rd</a:t>
            </a:r>
            <a:r>
              <a:rPr lang="en-GB" b="1" dirty="0"/>
              <a:t> group C, 4</a:t>
            </a:r>
            <a:r>
              <a:rPr lang="en-GB" b="1" baseline="30000" dirty="0"/>
              <a:t>th</a:t>
            </a:r>
            <a:r>
              <a:rPr lang="en-GB" b="1" dirty="0"/>
              <a:t> group D/E/Other. 1 facilitator per group with 4 slide handout to keep group on track.</a:t>
            </a:r>
          </a:p>
          <a:p>
            <a:pPr fontAlgn="auto">
              <a:spcBef>
                <a:spcPts val="0"/>
              </a:spcBef>
              <a:spcAft>
                <a:spcPts val="0"/>
              </a:spcAf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Activity 1</a:t>
            </a:r>
            <a:r>
              <a:rPr lang="en-GB" b="1" baseline="0" dirty="0"/>
              <a:t> – Primary Survey Goals</a:t>
            </a:r>
            <a:endParaRPr lang="en-GB" b="1" dirty="0"/>
          </a:p>
          <a:p>
            <a:pPr marL="685800" lvl="1" indent="-228600" fontAlgn="auto">
              <a:spcBef>
                <a:spcPts val="0"/>
              </a:spcBef>
              <a:spcAft>
                <a:spcPts val="0"/>
              </a:spcAft>
              <a:buFont typeface="Arial" panose="020B0604020202020204" pitchFamily="34" charset="0"/>
              <a:buChar char="•"/>
              <a:defRPr/>
            </a:pPr>
            <a:r>
              <a:rPr lang="en-GB" b="1" dirty="0"/>
              <a:t>Review the goals of each component of the structured approach</a:t>
            </a:r>
          </a:p>
          <a:p>
            <a:pPr marL="685800" lvl="1" indent="-228600" fontAlgn="auto">
              <a:spcBef>
                <a:spcPts val="0"/>
              </a:spcBef>
              <a:spcAft>
                <a:spcPts val="0"/>
              </a:spcAft>
              <a:buFont typeface="Arial" panose="020B0604020202020204" pitchFamily="34" charset="0"/>
              <a:buChar char="•"/>
              <a:defRPr/>
            </a:pPr>
            <a:r>
              <a:rPr lang="en-GB" b="1" i="1" baseline="0" dirty="0"/>
              <a:t>This section is not about specific diagnoses – but rather the broad physiologic goals</a:t>
            </a:r>
          </a:p>
          <a:p>
            <a:pPr marL="0" indent="0" eaLnBrk="0" hangingPunct="0">
              <a:buFontTx/>
              <a:buNone/>
              <a:defRPr/>
            </a:pPr>
            <a:endParaRPr lang="en-US" dirty="0"/>
          </a:p>
          <a:p>
            <a:pPr marL="171450" indent="-171450" fontAlgn="auto">
              <a:spcBef>
                <a:spcPts val="0"/>
              </a:spcBef>
              <a:spcAft>
                <a:spcPts val="0"/>
              </a:spcAft>
              <a:buFont typeface="Arial" panose="020B0604020202020204" pitchFamily="34" charset="0"/>
              <a:buChar char="•"/>
              <a:defRPr/>
            </a:pPr>
            <a:endParaRPr lang="en-GB" b="1" dirty="0"/>
          </a:p>
          <a:p>
            <a:pPr marL="171450" indent="-171450" eaLnBrk="0" hangingPunct="0">
              <a:buFontTx/>
              <a:buChar char="-"/>
              <a:defRPr/>
            </a:pPr>
            <a:r>
              <a:rPr lang="en-US" dirty="0"/>
              <a:t>Bring groups</a:t>
            </a:r>
            <a:r>
              <a:rPr lang="en-US" baseline="0" dirty="0"/>
              <a:t> back together for plenary discussion with the next slide</a:t>
            </a:r>
          </a:p>
          <a:p>
            <a:pPr marL="0" indent="0" fontAlgn="auto">
              <a:spcBef>
                <a:spcPts val="0"/>
              </a:spcBef>
              <a:spcAft>
                <a:spcPts val="0"/>
              </a:spcAft>
              <a:buFont typeface="+mj-lt"/>
              <a:buNone/>
              <a:defRPr/>
            </a:pPr>
            <a:endParaRPr lang="en-GB" b="1" dirty="0"/>
          </a:p>
        </p:txBody>
      </p:sp>
    </p:spTree>
    <p:extLst>
      <p:ext uri="{BB962C8B-B14F-4D97-AF65-F5344CB8AC3E}">
        <p14:creationId xmlns:p14="http://schemas.microsoft.com/office/powerpoint/2010/main" val="339170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41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E and Rx’</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48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24001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42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E – keep warm, check BSL, log roll for occult injury.</a:t>
            </a:r>
          </a:p>
          <a:p>
            <a:pPr>
              <a:spcBef>
                <a:spcPct val="0"/>
              </a:spcBef>
            </a:pPr>
            <a:endParaRPr lang="en-GB"/>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624598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Tahoma" pitchFamily="34" charset="0"/>
              </a:rPr>
              <a:t>Pt needs CT Abdo, CTB, CT </a:t>
            </a:r>
            <a:r>
              <a:rPr lang="en-US" baseline="0" dirty="0" err="1">
                <a:latin typeface="Tahoma" pitchFamily="34" charset="0"/>
              </a:rPr>
              <a:t>Cx</a:t>
            </a:r>
            <a:r>
              <a:rPr lang="en-US" baseline="0" dirty="0">
                <a:latin typeface="Tahoma" pitchFamily="34" charset="0"/>
              </a:rPr>
              <a:t> spine</a:t>
            </a:r>
          </a:p>
          <a:p>
            <a:pPr>
              <a:spcBef>
                <a:spcPct val="0"/>
              </a:spcBef>
            </a:pPr>
            <a:r>
              <a:rPr lang="en-US" baseline="0" dirty="0">
                <a:latin typeface="Tahoma" pitchFamily="34" charset="0"/>
              </a:rPr>
              <a:t>Concerns re radiation dose with WBCT</a:t>
            </a:r>
          </a:p>
          <a:p>
            <a:pPr>
              <a:spcBef>
                <a:spcPct val="0"/>
              </a:spcBef>
            </a:pPr>
            <a:r>
              <a:rPr lang="en-US" baseline="0" dirty="0">
                <a:latin typeface="Tahoma" pitchFamily="34" charset="0"/>
              </a:rPr>
              <a:t>Need surgical and Neurosurgical attendance</a:t>
            </a:r>
          </a:p>
        </p:txBody>
      </p:sp>
    </p:spTree>
    <p:extLst>
      <p:ext uri="{BB962C8B-B14F-4D97-AF65-F5344CB8AC3E}">
        <p14:creationId xmlns:p14="http://schemas.microsoft.com/office/powerpoint/2010/main" val="1335783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0E5B-C77B-2C8C-DE24-3A1BBFBC6D9B}"/>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C912A771-E8D7-293D-847D-87DBD7B44B17}"/>
              </a:ext>
            </a:extLst>
          </p:cNvPr>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44</a:t>
            </a:fld>
            <a:endParaRPr lang="en-US">
              <a:latin typeface="Tahoma" pitchFamily="34" charset="0"/>
            </a:endParaRPr>
          </a:p>
        </p:txBody>
      </p:sp>
      <p:sp>
        <p:nvSpPr>
          <p:cNvPr id="37891" name="Rectangle 2">
            <a:extLst>
              <a:ext uri="{FF2B5EF4-FFF2-40B4-BE49-F238E27FC236}">
                <a16:creationId xmlns:a16="http://schemas.microsoft.com/office/drawing/2014/main" id="{86D01A59-2EC6-47E7-5CCA-6D08C8212300}"/>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a:extLst>
              <a:ext uri="{FF2B5EF4-FFF2-40B4-BE49-F238E27FC236}">
                <a16:creationId xmlns:a16="http://schemas.microsoft.com/office/drawing/2014/main" id="{EF445CA6-EF30-B7D7-82A8-4B9663E0A71F}"/>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t>Start at 48 min </a:t>
            </a:r>
            <a:r>
              <a:rPr lang="en-GB" dirty="0"/>
              <a:t>Time 4 mins (Time 52 mins at completion of next 4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Eventual findings</a:t>
            </a:r>
          </a:p>
          <a:p>
            <a:pPr>
              <a:spcBef>
                <a:spcPct val="0"/>
              </a:spcBef>
            </a:pPr>
            <a:r>
              <a:rPr lang="en-US" dirty="0">
                <a:latin typeface="Tahoma" pitchFamily="34" charset="0"/>
              </a:rPr>
              <a:t>Review the treatment options – but do not dwell upon these</a:t>
            </a:r>
          </a:p>
          <a:p>
            <a:pPr>
              <a:spcBef>
                <a:spcPct val="0"/>
              </a:spcBef>
            </a:pPr>
            <a:endParaRPr lang="en-US" dirty="0">
              <a:latin typeface="Tahoma" pitchFamily="34" charset="0"/>
            </a:endParaRPr>
          </a:p>
          <a:p>
            <a:pPr>
              <a:spcBef>
                <a:spcPct val="0"/>
              </a:spcBef>
            </a:pPr>
            <a:r>
              <a:rPr lang="en-US" dirty="0">
                <a:latin typeface="Tahoma" pitchFamily="34" charset="0"/>
              </a:rPr>
              <a:t>The important point of all management options is that emergent paediatric trauma surgery should be available.</a:t>
            </a:r>
          </a:p>
          <a:p>
            <a:pPr>
              <a:spcBef>
                <a:spcPct val="0"/>
              </a:spcBef>
            </a:pPr>
            <a:endParaRPr lang="en-US" baseline="0" dirty="0">
              <a:latin typeface="Tahoma" pitchFamily="34" charset="0"/>
            </a:endParaRPr>
          </a:p>
          <a:p>
            <a:pPr>
              <a:spcBef>
                <a:spcPct val="0"/>
              </a:spcBef>
            </a:pPr>
            <a:r>
              <a:rPr lang="en-US" baseline="0">
                <a:latin typeface="Tahoma" pitchFamily="34" charset="0"/>
              </a:rPr>
              <a:t>What </a:t>
            </a:r>
            <a:r>
              <a:rPr lang="en-US" baseline="0" dirty="0">
                <a:latin typeface="Tahoma" pitchFamily="34" charset="0"/>
              </a:rPr>
              <a:t>are the pre-requisite conditions for conservative management?</a:t>
            </a:r>
          </a:p>
          <a:p>
            <a:pPr marL="171450" indent="-171450">
              <a:spcBef>
                <a:spcPct val="0"/>
              </a:spcBef>
              <a:buFontTx/>
              <a:buChar char="-"/>
            </a:pPr>
            <a:r>
              <a:rPr lang="en-US" baseline="0" dirty="0">
                <a:latin typeface="Tahoma" pitchFamily="34" charset="0"/>
              </a:rPr>
              <a:t>Frequent monitoring</a:t>
            </a:r>
          </a:p>
          <a:p>
            <a:pPr marL="171450" indent="-171450">
              <a:spcBef>
                <a:spcPct val="0"/>
              </a:spcBef>
              <a:buFontTx/>
              <a:buChar char="-"/>
            </a:pPr>
            <a:r>
              <a:rPr lang="en-US" baseline="0" dirty="0">
                <a:latin typeface="Tahoma" pitchFamily="34" charset="0"/>
              </a:rPr>
              <a:t>Blood bank service including coagulation factors</a:t>
            </a:r>
          </a:p>
          <a:p>
            <a:pPr marL="171450" indent="-171450">
              <a:spcBef>
                <a:spcPct val="0"/>
              </a:spcBef>
              <a:buFontTx/>
              <a:buChar char="-"/>
            </a:pPr>
            <a:r>
              <a:rPr lang="en-US" baseline="0" dirty="0">
                <a:latin typeface="Tahoma" pitchFamily="34" charset="0"/>
              </a:rPr>
              <a:t>Accurate fluid management</a:t>
            </a:r>
          </a:p>
          <a:p>
            <a:pPr marL="171450" indent="-171450">
              <a:spcBef>
                <a:spcPct val="0"/>
              </a:spcBef>
              <a:buFontTx/>
              <a:buChar char="-"/>
            </a:pPr>
            <a:r>
              <a:rPr lang="en-US" baseline="0" dirty="0">
                <a:latin typeface="Tahoma" pitchFamily="34" charset="0"/>
              </a:rPr>
              <a:t>Emergent paediatric surgery immediately available</a:t>
            </a:r>
          </a:p>
          <a:p>
            <a:pPr marL="171450" indent="-171450">
              <a:spcBef>
                <a:spcPct val="0"/>
              </a:spcBef>
              <a:buFontTx/>
              <a:buChar char="-"/>
            </a:pPr>
            <a:endParaRPr lang="en-US" baseline="0" dirty="0">
              <a:latin typeface="Tahoma" pitchFamily="34" charset="0"/>
            </a:endParaRPr>
          </a:p>
          <a:p>
            <a:pPr>
              <a:spcBef>
                <a:spcPct val="0"/>
              </a:spcBef>
            </a:pPr>
            <a:r>
              <a:rPr lang="en-US" baseline="0" dirty="0">
                <a:latin typeface="Tahoma" pitchFamily="34" charset="0"/>
              </a:rPr>
              <a:t>What are the indications for immediate laparotomy?</a:t>
            </a:r>
          </a:p>
          <a:p>
            <a:pPr marL="171450" indent="-171450">
              <a:spcBef>
                <a:spcPct val="0"/>
              </a:spcBef>
              <a:buFontTx/>
              <a:buChar char="-"/>
            </a:pPr>
            <a:r>
              <a:rPr lang="en-US" baseline="0" dirty="0">
                <a:latin typeface="Tahoma" pitchFamily="34" charset="0"/>
              </a:rPr>
              <a:t>Perforated viscous</a:t>
            </a:r>
          </a:p>
          <a:p>
            <a:pPr marL="171450" indent="-171450">
              <a:spcBef>
                <a:spcPct val="0"/>
              </a:spcBef>
              <a:buFontTx/>
              <a:buChar char="-"/>
            </a:pPr>
            <a:r>
              <a:rPr lang="en-US" baseline="0" dirty="0">
                <a:latin typeface="Tahoma" pitchFamily="34" charset="0"/>
              </a:rPr>
              <a:t>Penetrating injuries</a:t>
            </a:r>
          </a:p>
          <a:p>
            <a:pPr marL="171450" indent="-171450">
              <a:spcBef>
                <a:spcPct val="0"/>
              </a:spcBef>
              <a:buFontTx/>
              <a:buChar char="-"/>
            </a:pPr>
            <a:r>
              <a:rPr lang="en-US" baseline="0" dirty="0">
                <a:latin typeface="Tahoma" pitchFamily="34" charset="0"/>
              </a:rPr>
              <a:t>Refractory shock with clinical suspicion of intra-abdominal haemorrhage</a:t>
            </a:r>
          </a:p>
          <a:p>
            <a:pPr>
              <a:spcBef>
                <a:spcPct val="0"/>
              </a:spcBef>
            </a:pPr>
            <a:endParaRPr lang="en-US" dirty="0">
              <a:latin typeface="Tahoma" pitchFamily="34" charset="0"/>
            </a:endParaRPr>
          </a:p>
        </p:txBody>
      </p:sp>
    </p:spTree>
    <p:extLst>
      <p:ext uri="{BB962C8B-B14F-4D97-AF65-F5344CB8AC3E}">
        <p14:creationId xmlns:p14="http://schemas.microsoft.com/office/powerpoint/2010/main" val="2504769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F93A-E1F9-2D9E-5F9E-3B9FB45BA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83632-80BC-634E-553A-1989A80A8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0A6E8-B800-6306-265B-E39B823CFA73}"/>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FE8F4A27-E81D-FB9F-12BB-9CB34C598523}"/>
              </a:ext>
            </a:extLst>
          </p:cNvPr>
          <p:cNvSpPr>
            <a:spLocks noGrp="1"/>
          </p:cNvSpPr>
          <p:nvPr>
            <p:ph type="sldNum" sz="quarter" idx="5"/>
          </p:nvPr>
        </p:nvSpPr>
        <p:spPr/>
        <p:txBody>
          <a:bodyPr/>
          <a:lstStyle/>
          <a:p>
            <a:pPr>
              <a:defRPr/>
            </a:pPr>
            <a:fld id="{BC5B8467-5FC1-443C-8BD7-954A81BA57DB}" type="slidenum">
              <a:rPr lang="en-AU" smtClean="0"/>
              <a:pPr>
                <a:defRPr/>
              </a:pPr>
              <a:t>45</a:t>
            </a:fld>
            <a:endParaRPr lang="en-AU"/>
          </a:p>
        </p:txBody>
      </p:sp>
    </p:spTree>
    <p:extLst>
      <p:ext uri="{BB962C8B-B14F-4D97-AF65-F5344CB8AC3E}">
        <p14:creationId xmlns:p14="http://schemas.microsoft.com/office/powerpoint/2010/main" val="67709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77CC-A4C7-3DB5-5FBB-2151976F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AD398-D706-BF6C-E11E-D959C3980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91FDE-5797-7323-0357-AF30F096BDF6}"/>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99FFE538-5FF5-21DC-EE02-0F452CA2F6E6}"/>
              </a:ext>
            </a:extLst>
          </p:cNvPr>
          <p:cNvSpPr>
            <a:spLocks noGrp="1"/>
          </p:cNvSpPr>
          <p:nvPr>
            <p:ph type="sldNum" sz="quarter" idx="5"/>
          </p:nvPr>
        </p:nvSpPr>
        <p:spPr/>
        <p:txBody>
          <a:bodyPr/>
          <a:lstStyle/>
          <a:p>
            <a:pPr>
              <a:defRPr/>
            </a:pPr>
            <a:fld id="{BC5B8467-5FC1-443C-8BD7-954A81BA57DB}" type="slidenum">
              <a:rPr lang="en-AU" smtClean="0"/>
              <a:pPr>
                <a:defRPr/>
              </a:pPr>
              <a:t>46</a:t>
            </a:fld>
            <a:endParaRPr lang="en-AU"/>
          </a:p>
        </p:txBody>
      </p:sp>
    </p:spTree>
    <p:extLst>
      <p:ext uri="{BB962C8B-B14F-4D97-AF65-F5344CB8AC3E}">
        <p14:creationId xmlns:p14="http://schemas.microsoft.com/office/powerpoint/2010/main" val="3147061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39B-393B-4D29-9DF5-A8DF92E6629C}" type="slidenum">
              <a:rPr lang="en-AU"/>
              <a:pPr fontAlgn="base">
                <a:spcBef>
                  <a:spcPct val="0"/>
                </a:spcBef>
                <a:spcAft>
                  <a:spcPct val="0"/>
                </a:spcAft>
              </a:pPr>
              <a:t>47</a:t>
            </a:fld>
            <a:endParaRPr lang="en-AU"/>
          </a:p>
        </p:txBody>
      </p:sp>
    </p:spTree>
    <p:extLst>
      <p:ext uri="{BB962C8B-B14F-4D97-AF65-F5344CB8AC3E}">
        <p14:creationId xmlns:p14="http://schemas.microsoft.com/office/powerpoint/2010/main" val="2901860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9D920BBA-0DC7-4E5D-B823-CAF777E78F78}" type="slidenum">
              <a:rPr lang="en-US">
                <a:latin typeface="Tahoma" pitchFamily="34" charset="0"/>
              </a:rPr>
              <a:pPr eaLnBrk="0" fontAlgn="base" hangingPunct="0">
                <a:spcBef>
                  <a:spcPct val="0"/>
                </a:spcBef>
                <a:spcAft>
                  <a:spcPct val="0"/>
                </a:spcAft>
              </a:pPr>
              <a:t>49</a:t>
            </a:fld>
            <a:endParaRPr lang="en-US">
              <a:latin typeface="Tahoma"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a:p>
          <a:p>
            <a:pPr>
              <a:spcBef>
                <a:spcPct val="0"/>
              </a:spcBef>
            </a:pPr>
            <a:endParaRPr lang="en-GB"/>
          </a:p>
          <a:p>
            <a:pPr>
              <a:spcBef>
                <a:spcPct val="0"/>
              </a:spcBef>
            </a:pPr>
            <a:r>
              <a:rPr lang="en-GB"/>
              <a:t>A prompting slide to remind the candidates of the </a:t>
            </a:r>
            <a:r>
              <a:rPr lang="en-GB" i="1"/>
              <a:t>differences</a:t>
            </a:r>
            <a:r>
              <a:rPr lang="en-GB" i="0"/>
              <a:t> in resuscitation of the traumatic patient v the ill patient </a:t>
            </a:r>
          </a:p>
          <a:p>
            <a:pPr>
              <a:spcBef>
                <a:spcPct val="0"/>
              </a:spcBef>
            </a:pPr>
            <a:r>
              <a:rPr lang="en-GB" i="0"/>
              <a:t>- control of catastrophic haemorrhage, care of the cervical spine, need for x 2 </a:t>
            </a:r>
            <a:r>
              <a:rPr lang="en-GB" i="0" err="1"/>
              <a:t>Ivs</a:t>
            </a:r>
            <a:r>
              <a:rPr lang="en-GB" i="0"/>
              <a:t>, early blood products in major haemorrhage, analgesia… </a:t>
            </a:r>
          </a:p>
          <a:p>
            <a:pPr>
              <a:spcBef>
                <a:spcPct val="0"/>
              </a:spcBef>
            </a:pPr>
            <a:endParaRPr lang="en-GB"/>
          </a:p>
        </p:txBody>
      </p:sp>
    </p:spTree>
    <p:extLst>
      <p:ext uri="{BB962C8B-B14F-4D97-AF65-F5344CB8AC3E}">
        <p14:creationId xmlns:p14="http://schemas.microsoft.com/office/powerpoint/2010/main" val="257680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1"/>
              <a:t>Start at 7 min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34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6</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953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7</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1708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8</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5372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9</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Time needed 5mins to complete this exercise </a:t>
            </a:r>
            <a:r>
              <a:rPr lang="en-GB" dirty="0"/>
              <a:t>(Running time 12 mins at completion)</a:t>
            </a:r>
            <a:endParaRPr lang="en-US" dirty="0"/>
          </a:p>
          <a:p>
            <a:pPr marL="628650" lvl="1" indent="-171450" eaLnBrk="0" hangingPunct="0">
              <a:buFontTx/>
              <a:buChar char="-"/>
              <a:defRPr/>
            </a:pPr>
            <a:r>
              <a:rPr lang="en-US" dirty="0"/>
              <a:t>As per slide</a:t>
            </a:r>
          </a:p>
          <a:p>
            <a:pPr marL="628650" lvl="1" indent="-171450" eaLnBrk="0" hangingPunct="0">
              <a:buFontTx/>
              <a:buChar char="-"/>
              <a:defRPr/>
            </a:pPr>
            <a:r>
              <a:rPr lang="en-US" dirty="0"/>
              <a:t>Each group has a representative speak loudly and clearly</a:t>
            </a:r>
          </a:p>
          <a:p>
            <a:pPr marL="628650" lvl="1" indent="-171450" eaLnBrk="0" hangingPunct="0">
              <a:buFontTx/>
              <a:buChar char="-"/>
              <a:defRPr/>
            </a:pPr>
            <a:r>
              <a:rPr lang="en-US" dirty="0"/>
              <a:t>After group has presented display ’correct response’</a:t>
            </a:r>
          </a:p>
          <a:p>
            <a:pPr marL="171450" indent="-171450" fontAlgn="auto">
              <a:spcBef>
                <a:spcPts val="0"/>
              </a:spcBef>
              <a:spcAft>
                <a:spcPts val="0"/>
              </a:spcAft>
              <a:buFontTx/>
              <a:buChar char="-"/>
              <a:defRPr/>
            </a:pPr>
            <a:endParaRPr lang="en-GB" dirty="0"/>
          </a:p>
        </p:txBody>
      </p:sp>
    </p:spTree>
    <p:extLst>
      <p:ext uri="{BB962C8B-B14F-4D97-AF65-F5344CB8AC3E}">
        <p14:creationId xmlns:p14="http://schemas.microsoft.com/office/powerpoint/2010/main" val="39253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2"/>
          <p:cNvSpPr>
            <a:spLocks noGrp="1"/>
          </p:cNvSpPr>
          <p:nvPr>
            <p:ph type="pic" sz="quarter" idx="11"/>
          </p:nvPr>
        </p:nvSpPr>
        <p:spPr>
          <a:xfrm>
            <a:off x="-18662" y="1914331"/>
            <a:ext cx="3064358" cy="2305822"/>
          </a:xfrm>
        </p:spPr>
        <p:txBody>
          <a:bodyPr rtlCol="0">
            <a:normAutofit/>
          </a:bodyPr>
          <a:lstStyle/>
          <a:p>
            <a:pPr lvl="0"/>
            <a:r>
              <a:rPr lang="en-US" noProof="0"/>
              <a:t>Click icon to add picture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3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12410F-139C-42AB-8F0A-7519259D4C1B}" type="datetimeFigureOut">
              <a:rPr lang="en-US"/>
              <a:pPr>
                <a:defRPr/>
              </a:pPr>
              <a:t>6/7/2025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4294B8-5EAB-4CD1-BC3A-5D1D43E9169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B4832-FFE3-4E82-A392-D43BC347292E}" type="datetimeFigureOut">
              <a:rPr lang="en-US"/>
              <a:pPr>
                <a:defRPr/>
              </a:pPr>
              <a:t>6/7/2025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E5445-1320-4D0D-93BD-0147156D426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53D47-22FF-496F-B59A-C971122A6271}" type="datetimeFigureOut">
              <a:rPr lang="en-US"/>
              <a:pPr>
                <a:defRPr/>
              </a:pPr>
              <a:t>6/7/2025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4EF49-FAF0-4CEE-84C6-83C7A434270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A3B95C-0856-4670-9291-F1FBA3D4F20D}" type="datetimeFigureOut">
              <a:rPr lang="en-US"/>
              <a:pPr>
                <a:defRPr/>
              </a:pPr>
              <a:t>6/7/2025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3A8F1-5D82-4526-8224-75D39447B7AC}"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B86E0-7912-4098-8A66-3A7C2A50BAFC}" type="datetimeFigureOut">
              <a:rPr lang="en-US"/>
              <a:pPr>
                <a:defRPr/>
              </a:pPr>
              <a:t>6/7/2025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B1FB74-9099-4C6A-8766-1795F8260BED}"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4EA31-07E6-4AC9-B7C6-448B40CC10F9}" type="datetimeFigureOut">
              <a:rPr lang="en-US"/>
              <a:pPr>
                <a:defRPr/>
              </a:pPr>
              <a:t>6/7/2025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14080-2CDA-45A1-8C45-6A75CEFF721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8E1A83-C97A-4F46-B8F9-53938963B329}" type="datetimeFigureOut">
              <a:rPr lang="en-US"/>
              <a:pPr>
                <a:defRPr/>
              </a:pPr>
              <a:t>6/7/2025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B8B382-1DAB-436B-BC45-86EE066EA80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88" y="440310"/>
            <a:ext cx="6709166" cy="1325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buNone/>
              <a:defRPr sz="2400"/>
            </a:lvl1pPr>
            <a:lvl2pPr>
              <a:buNone/>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buNone/>
              <a:defRPr sz="2400"/>
            </a:lvl1pPr>
            <a:lvl2pPr>
              <a:buNone/>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828675" y="439738"/>
            <a:ext cx="6708775"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8675" y="1919288"/>
            <a:ext cx="7858125"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p:nvSpPr>
        <p:spPr>
          <a:xfrm>
            <a:off x="4973638" y="6556375"/>
            <a:ext cx="3740150" cy="369888"/>
          </a:xfrm>
          <a:prstGeom prst="rect">
            <a:avLst/>
          </a:prstGeom>
          <a:noFill/>
        </p:spPr>
        <p:txBody>
          <a:bodyPr>
            <a:spAutoFit/>
          </a:bodyPr>
          <a:lstStyle/>
          <a:p>
            <a:pPr algn="ctr" fontAlgn="auto">
              <a:spcBef>
                <a:spcPts val="0"/>
              </a:spcBef>
              <a:spcAft>
                <a:spcPts val="0"/>
              </a:spcAft>
              <a:defRPr/>
            </a:pPr>
            <a:r>
              <a:rPr lang="en-AU">
                <a:solidFill>
                  <a:schemeClr val="bg1"/>
                </a:solidFill>
                <a:latin typeface="+mn-lt"/>
                <a:cs typeface="+mn-cs"/>
              </a:rPr>
              <a:t>Seriously Injured Child</a:t>
            </a:r>
          </a:p>
        </p:txBody>
      </p:sp>
    </p:spTree>
  </p:cSld>
  <p:clrMap bg1="lt1" tx1="dk1" bg2="lt2" tx2="dk2" accent1="accent1" accent2="accent2" accent3="accent3" accent4="accent4" accent5="accent5" accent6="accent6" hlink="hlink" folHlink="folHlink"/>
  <p:sldLayoutIdLst>
    <p:sldLayoutId id="2147483694" r:id="rId1"/>
    <p:sldLayoutId id="2147483683" r:id="rId2"/>
    <p:sldLayoutId id="2147483695" r:id="rId3"/>
    <p:sldLayoutId id="2147483684" r:id="rId4"/>
    <p:sldLayoutId id="2147483685" r:id="rId5"/>
    <p:sldLayoutId id="2147483686" r:id="rId6"/>
    <p:sldLayoutId id="2147483687" r:id="rId7"/>
    <p:sldLayoutId id="2147483688" r:id="rId8"/>
    <p:sldLayoutId id="2147483689" r:id="rId9"/>
    <p:sldLayoutId id="2147483702" r:id="rId10"/>
  </p:sldLayoutIdLst>
  <p:transition>
    <p:fade/>
  </p:transition>
  <p:txStyles>
    <p:titleStyle>
      <a:lvl1pPr algn="l" defTabSz="457200" rtl="0" fontAlgn="base">
        <a:spcBef>
          <a:spcPct val="0"/>
        </a:spcBef>
        <a:spcAft>
          <a:spcPct val="0"/>
        </a:spcAft>
        <a:defRPr sz="4800" kern="1200">
          <a:solidFill>
            <a:schemeClr val="tx1"/>
          </a:solidFill>
          <a:latin typeface="+mj-lt"/>
          <a:ea typeface="+mj-ea"/>
          <a:cs typeface="+mj-cs"/>
        </a:defRPr>
      </a:lvl1pPr>
      <a:lvl2pPr algn="l" defTabSz="457200" rtl="0" fontAlgn="base">
        <a:spcBef>
          <a:spcPct val="0"/>
        </a:spcBef>
        <a:spcAft>
          <a:spcPct val="0"/>
        </a:spcAft>
        <a:defRPr sz="4800">
          <a:solidFill>
            <a:schemeClr val="tx1"/>
          </a:solidFill>
          <a:latin typeface="Calibri" pitchFamily="34" charset="0"/>
        </a:defRPr>
      </a:lvl2pPr>
      <a:lvl3pPr algn="l" defTabSz="457200" rtl="0" fontAlgn="base">
        <a:spcBef>
          <a:spcPct val="0"/>
        </a:spcBef>
        <a:spcAft>
          <a:spcPct val="0"/>
        </a:spcAft>
        <a:defRPr sz="4800">
          <a:solidFill>
            <a:schemeClr val="tx1"/>
          </a:solidFill>
          <a:latin typeface="Calibri" pitchFamily="34" charset="0"/>
        </a:defRPr>
      </a:lvl3pPr>
      <a:lvl4pPr algn="l" defTabSz="457200" rtl="0" fontAlgn="base">
        <a:spcBef>
          <a:spcPct val="0"/>
        </a:spcBef>
        <a:spcAft>
          <a:spcPct val="0"/>
        </a:spcAft>
        <a:defRPr sz="4800">
          <a:solidFill>
            <a:schemeClr val="tx1"/>
          </a:solidFill>
          <a:latin typeface="Calibri" pitchFamily="34" charset="0"/>
        </a:defRPr>
      </a:lvl4pPr>
      <a:lvl5pPr algn="l" defTabSz="457200" rtl="0" fontAlgn="base">
        <a:spcBef>
          <a:spcPct val="0"/>
        </a:spcBef>
        <a:spcAft>
          <a:spcPct val="0"/>
        </a:spcAft>
        <a:defRPr sz="4800">
          <a:solidFill>
            <a:schemeClr val="tx1"/>
          </a:solidFill>
          <a:latin typeface="Calibri" pitchFamily="34" charset="0"/>
        </a:defRPr>
      </a:lvl5pPr>
      <a:lvl6pPr marL="457200" algn="l" defTabSz="457200" rtl="0" fontAlgn="base">
        <a:spcBef>
          <a:spcPct val="0"/>
        </a:spcBef>
        <a:spcAft>
          <a:spcPct val="0"/>
        </a:spcAft>
        <a:defRPr sz="4800">
          <a:solidFill>
            <a:schemeClr val="tx1"/>
          </a:solidFill>
          <a:latin typeface="Calibri" pitchFamily="34" charset="0"/>
        </a:defRPr>
      </a:lvl6pPr>
      <a:lvl7pPr marL="914400" algn="l" defTabSz="457200" rtl="0" fontAlgn="base">
        <a:spcBef>
          <a:spcPct val="0"/>
        </a:spcBef>
        <a:spcAft>
          <a:spcPct val="0"/>
        </a:spcAft>
        <a:defRPr sz="4800">
          <a:solidFill>
            <a:schemeClr val="tx1"/>
          </a:solidFill>
          <a:latin typeface="Calibri" pitchFamily="34" charset="0"/>
        </a:defRPr>
      </a:lvl7pPr>
      <a:lvl8pPr marL="1371600" algn="l" defTabSz="457200" rtl="0" fontAlgn="base">
        <a:spcBef>
          <a:spcPct val="0"/>
        </a:spcBef>
        <a:spcAft>
          <a:spcPct val="0"/>
        </a:spcAft>
        <a:defRPr sz="4800">
          <a:solidFill>
            <a:schemeClr val="tx1"/>
          </a:solidFill>
          <a:latin typeface="Calibri" pitchFamily="34" charset="0"/>
        </a:defRPr>
      </a:lvl8pPr>
      <a:lvl9pPr marL="1828800" algn="l"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7011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9" r:id="rId5"/>
    <p:sldLayoutId id="2147483691" r:id="rId6"/>
    <p:sldLayoutId id="2147483700" r:id="rId7"/>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565150"/>
            <a:ext cx="6983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2" r:id="rId1"/>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31101E-DE73-48C1-BC77-66AF3F66BC99}" type="datetimeFigureOut">
              <a:rPr lang="en-US"/>
              <a:pPr>
                <a:defRPr/>
              </a:pPr>
              <a:t>6/7/2025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B8EB8C-77D5-40B9-9A56-D752836EF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701" r:id="rId2"/>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17.jpeg"/><Relationship Id="rId9" Type="http://schemas.openxmlformats.org/officeDocument/2006/relationships/image" Target="../media/image21.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275" y="4527550"/>
            <a:ext cx="5927725" cy="2209800"/>
          </a:xfrm>
        </p:spPr>
        <p:txBody>
          <a:bodyPr rtlCol="0">
            <a:normAutofit fontScale="92500"/>
          </a:bodyPr>
          <a:lstStyle/>
          <a:p>
            <a:pPr fontAlgn="auto">
              <a:spcAft>
                <a:spcPts val="0"/>
              </a:spcAft>
              <a:buFont typeface="Arial"/>
              <a:buNone/>
              <a:defRPr/>
            </a:pPr>
            <a:r>
              <a:rPr lang="en-AU" sz="4800"/>
              <a:t>Review of the</a:t>
            </a:r>
          </a:p>
          <a:p>
            <a:pPr fontAlgn="auto">
              <a:spcAft>
                <a:spcPts val="0"/>
              </a:spcAft>
              <a:buFont typeface="Arial"/>
              <a:buNone/>
              <a:defRPr/>
            </a:pPr>
            <a:r>
              <a:rPr lang="en-AU" sz="5200"/>
              <a:t>Seriously Injured Child</a:t>
            </a:r>
          </a:p>
        </p:txBody>
      </p:sp>
      <p:pic>
        <p:nvPicPr>
          <p:cNvPr id="13315" name="Picture Placeholder 5" descr="Secondary survey hotspot.jpg"/>
          <p:cNvPicPr>
            <a:picLocks noGrp="1" noChangeAspect="1"/>
          </p:cNvPicPr>
          <p:nvPr>
            <p:ph type="pic" sz="quarter" idx="11"/>
          </p:nvPr>
        </p:nvPicPr>
        <p:blipFill>
          <a:blip r:embed="rId3"/>
          <a:srcRect l="5244" r="5244"/>
          <a:stretch>
            <a:fillRect/>
          </a:stretch>
        </p:blipFill>
        <p:spPr>
          <a:xfrm>
            <a:off x="-19050" y="1914525"/>
            <a:ext cx="3065463" cy="2305050"/>
          </a:xfrm>
        </p:spPr>
      </p:pic>
      <p:sp>
        <p:nvSpPr>
          <p:cNvPr id="2" name="TextBox 1">
            <a:extLst>
              <a:ext uri="{FF2B5EF4-FFF2-40B4-BE49-F238E27FC236}">
                <a16:creationId xmlns:a16="http://schemas.microsoft.com/office/drawing/2014/main" id="{54FD752F-9857-FD9D-DF09-B27AE2A9D111}"/>
              </a:ext>
            </a:extLst>
          </p:cNvPr>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3" name="TextBox 2">
            <a:extLst>
              <a:ext uri="{FF2B5EF4-FFF2-40B4-BE49-F238E27FC236}">
                <a16:creationId xmlns:a16="http://schemas.microsoft.com/office/drawing/2014/main" id="{9C05DF88-B9EE-DE27-F6F5-A16E590F18E5}"/>
              </a:ext>
            </a:extLst>
          </p:cNvPr>
          <p:cNvSpPr txBox="1"/>
          <p:nvPr/>
        </p:nvSpPr>
        <p:spPr>
          <a:xfrm>
            <a:off x="-6024282" y="6185647"/>
            <a:ext cx="184731" cy="369332"/>
          </a:xfrm>
          <a:prstGeom prst="rect">
            <a:avLst/>
          </a:prstGeom>
          <a:noFill/>
        </p:spPr>
        <p:txBody>
          <a:bodyPr wrap="none" rtlCol="0">
            <a:spAutoFit/>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57070788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other threats to life &amp; limb</a:t>
                      </a:r>
                    </a:p>
                    <a:p>
                      <a:pPr marL="0" indent="0" fontAlgn="auto">
                        <a:spcBef>
                          <a:spcPts val="0"/>
                        </a:spcBef>
                        <a:spcAft>
                          <a:spcPts val="0"/>
                        </a:spcAft>
                        <a:buFont typeface="Arial"/>
                        <a:buNone/>
                        <a:defRPr/>
                      </a:pPr>
                      <a:r>
                        <a:rPr lang="en-US" sz="1800">
                          <a:ea typeface="ＭＳ Ｐゴシック" pitchFamily="34" charset="-128"/>
                        </a:rPr>
                        <a:t>Extremities, exposure but maintain environment &amp; </a:t>
                      </a:r>
                      <a:r>
                        <a:rPr lang="en-US" sz="1800" err="1">
                          <a:ea typeface="ＭＳ Ｐゴシック" pitchFamily="34" charset="-128"/>
                        </a:rPr>
                        <a:t>euglycaemia</a:t>
                      </a:r>
                      <a:endParaRPr lang="en-US" sz="1800">
                        <a:ea typeface="ＭＳ Ｐゴシック" pitchFamily="34" charset="-128"/>
                      </a:endParaRP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Expedite definitive treatment, transfer</a:t>
                      </a:r>
                    </a:p>
                    <a:p>
                      <a:pPr marL="0" indent="0" fontAlgn="auto">
                        <a:spcBef>
                          <a:spcPts val="0"/>
                        </a:spcBef>
                        <a:spcAft>
                          <a:spcPts val="0"/>
                        </a:spcAft>
                        <a:buFont typeface="Arial"/>
                        <a:buNone/>
                        <a:defRPr/>
                      </a:pPr>
                      <a:r>
                        <a:rPr lang="en-GB" sz="1800">
                          <a:ea typeface="ＭＳ Ｐゴシック" pitchFamily="34" charset="-128"/>
                        </a:rPr>
                        <a:t>Limit suffering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66547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46038"/>
            <a:ext cx="6708775" cy="1325562"/>
          </a:xfrm>
        </p:spPr>
        <p:txBody>
          <a:bodyPr anchor="t"/>
          <a:lstStyle/>
          <a:p>
            <a:r>
              <a:rPr lang="en-GB" b="1">
                <a:ea typeface="ＭＳ Ｐゴシック" pitchFamily="34" charset="-128"/>
              </a:rPr>
              <a:t>Paul’s case</a:t>
            </a:r>
            <a:endParaRPr lang="en-US" b="1">
              <a:ea typeface="ＭＳ Ｐゴシック" pitchFamily="34" charset="-128"/>
            </a:endParaRPr>
          </a:p>
        </p:txBody>
      </p:sp>
      <p:sp>
        <p:nvSpPr>
          <p:cNvPr id="15363" name="Rectangle 3"/>
          <p:cNvSpPr>
            <a:spLocks noGrp="1" noChangeArrowheads="1"/>
          </p:cNvSpPr>
          <p:nvPr>
            <p:ph idx="1"/>
          </p:nvPr>
        </p:nvSpPr>
        <p:spPr>
          <a:xfrm>
            <a:off x="657225" y="1089880"/>
            <a:ext cx="7858125" cy="3741055"/>
          </a:xfrm>
        </p:spPr>
        <p:txBody>
          <a:bodyPr/>
          <a:lstStyle/>
          <a:p>
            <a:pPr marL="0" lvl="1" indent="0">
              <a:lnSpc>
                <a:spcPct val="120000"/>
              </a:lnSpc>
              <a:spcBef>
                <a:spcPct val="0"/>
              </a:spcBef>
            </a:pPr>
            <a:r>
              <a:rPr lang="en-GB" sz="2800">
                <a:ea typeface="ＭＳ Ｐゴシック" pitchFamily="34" charset="-128"/>
              </a:rPr>
              <a:t>Paul is a 13 year old boy (40kg) who was climbing a tree in his own garden, which overhung the street.  </a:t>
            </a:r>
          </a:p>
          <a:p>
            <a:pPr marL="0" indent="0">
              <a:lnSpc>
                <a:spcPct val="120000"/>
              </a:lnSpc>
              <a:spcBef>
                <a:spcPts val="1200"/>
              </a:spcBef>
            </a:pPr>
            <a:r>
              <a:rPr lang="en-GB" sz="2800">
                <a:ea typeface="ＭＳ Ｐゴシック" pitchFamily="34" charset="-128"/>
              </a:rPr>
              <a:t>His mother was out shopping and on her return, she found that he had </a:t>
            </a:r>
            <a:r>
              <a:rPr lang="en-GB" sz="2800" u="sng">
                <a:ea typeface="ＭＳ Ｐゴシック" pitchFamily="34" charset="-128"/>
              </a:rPr>
              <a:t>fallen from the tree</a:t>
            </a:r>
            <a:r>
              <a:rPr lang="en-GB" sz="2800">
                <a:ea typeface="ＭＳ Ｐゴシック" pitchFamily="34" charset="-128"/>
              </a:rPr>
              <a:t>, onto a low garden wall, and then onto the pavement. </a:t>
            </a:r>
          </a:p>
          <a:p>
            <a:pPr marL="0" indent="0">
              <a:lnSpc>
                <a:spcPct val="120000"/>
              </a:lnSpc>
              <a:spcBef>
                <a:spcPts val="1200"/>
              </a:spcBef>
            </a:pPr>
            <a:r>
              <a:rPr lang="en-GB" sz="2800">
                <a:ea typeface="ＭＳ Ｐゴシック" pitchFamily="34" charset="-128"/>
              </a:rPr>
              <a:t>He </a:t>
            </a:r>
            <a:r>
              <a:rPr lang="en-GB" sz="2800" u="sng">
                <a:ea typeface="ＭＳ Ｐゴシック" pitchFamily="34" charset="-128"/>
              </a:rPr>
              <a:t>could not stand up </a:t>
            </a:r>
            <a:r>
              <a:rPr lang="en-GB" sz="2800">
                <a:ea typeface="ＭＳ Ｐゴシック" pitchFamily="34" charset="-128"/>
              </a:rPr>
              <a:t>and she called an ambulance.</a:t>
            </a:r>
          </a:p>
          <a:p>
            <a:pPr marL="0" indent="0">
              <a:lnSpc>
                <a:spcPct val="120000"/>
              </a:lnSpc>
              <a:spcBef>
                <a:spcPts val="1200"/>
              </a:spcBef>
            </a:pPr>
            <a:endParaRPr lang="en-GB" sz="2600">
              <a:ea typeface="ＭＳ Ｐゴシック" pitchFamily="34" charset="-128"/>
            </a:endParaRPr>
          </a:p>
        </p:txBody>
      </p:sp>
      <p:pic>
        <p:nvPicPr>
          <p:cNvPr id="4"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21084"/>
            <a:ext cx="4082902" cy="22940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724993" y="278098"/>
            <a:ext cx="5113337" cy="1739964"/>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rPr>
              <a:t>Activity 2:</a:t>
            </a:r>
          </a:p>
          <a:p>
            <a:pPr algn="l" eaLnBrk="1" fontAlgn="auto" hangingPunct="1">
              <a:lnSpc>
                <a:spcPct val="80000"/>
              </a:lnSpc>
              <a:spcBef>
                <a:spcPts val="0"/>
              </a:spcBef>
              <a:spcAft>
                <a:spcPts val="0"/>
              </a:spcAft>
              <a:defRPr/>
            </a:pPr>
            <a:r>
              <a:rPr lang="en-GB" sz="4400" b="1">
                <a:latin typeface="+mj-lt"/>
              </a:rPr>
              <a:t>En route</a:t>
            </a:r>
          </a:p>
          <a:p>
            <a:pPr algn="l" eaLnBrk="1" fontAlgn="auto" hangingPunct="1">
              <a:lnSpc>
                <a:spcPct val="80000"/>
              </a:lnSpc>
              <a:spcBef>
                <a:spcPts val="0"/>
              </a:spcBef>
              <a:spcAft>
                <a:spcPts val="0"/>
              </a:spcAft>
              <a:defRPr/>
            </a:pPr>
            <a:r>
              <a:rPr lang="en-GB" sz="4400" b="1">
                <a:latin typeface="+mj-lt"/>
              </a:rPr>
              <a:t>Paul 13yo, 40Kg</a:t>
            </a:r>
          </a:p>
        </p:txBody>
      </p:sp>
      <p:sp>
        <p:nvSpPr>
          <p:cNvPr id="129049" name="Text Box 25"/>
          <p:cNvSpPr txBox="1">
            <a:spLocks noChangeArrowheads="1"/>
          </p:cNvSpPr>
          <p:nvPr/>
        </p:nvSpPr>
        <p:spPr bwMode="auto">
          <a:xfrm>
            <a:off x="3724993" y="2068434"/>
            <a:ext cx="5371382" cy="4491101"/>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10000"/>
              </a:lnSpc>
              <a:spcBef>
                <a:spcPts val="1200"/>
              </a:spcBef>
            </a:pPr>
            <a:r>
              <a:rPr lang="en-GB">
                <a:latin typeface="+mn-lt"/>
                <a:ea typeface="ＭＳ Ｐゴシック" pitchFamily="34" charset="-128"/>
              </a:rPr>
              <a:t>In pain, bruised left forehead</a:t>
            </a:r>
          </a:p>
          <a:p>
            <a:pPr algn="l">
              <a:lnSpc>
                <a:spcPct val="110000"/>
              </a:lnSpc>
              <a:spcBef>
                <a:spcPts val="1200"/>
              </a:spcBef>
            </a:pPr>
            <a:r>
              <a:rPr lang="en-GB">
                <a:latin typeface="+mn-lt"/>
                <a:ea typeface="ＭＳ Ｐゴシック" pitchFamily="34" charset="-128"/>
              </a:rPr>
              <a:t>with left chest and abdominal pain</a:t>
            </a:r>
          </a:p>
          <a:p>
            <a:pPr algn="l">
              <a:lnSpc>
                <a:spcPct val="110000"/>
              </a:lnSpc>
              <a:spcBef>
                <a:spcPts val="1200"/>
              </a:spcBef>
            </a:pPr>
            <a:r>
              <a:rPr lang="en-GB">
                <a:latin typeface="+mn-lt"/>
                <a:ea typeface="ＭＳ Ｐゴシック" pitchFamily="34" charset="-128"/>
              </a:rPr>
              <a:t>RR ~38/min, Sp0</a:t>
            </a:r>
            <a:r>
              <a:rPr lang="en-GB" baseline="-25000">
                <a:latin typeface="+mn-lt"/>
                <a:ea typeface="ＭＳ Ｐゴシック" pitchFamily="34" charset="-128"/>
              </a:rPr>
              <a:t>2</a:t>
            </a:r>
            <a:r>
              <a:rPr lang="en-GB">
                <a:latin typeface="+mn-lt"/>
                <a:ea typeface="ＭＳ Ｐゴシック" pitchFamily="34" charset="-128"/>
              </a:rPr>
              <a:t> 98%</a:t>
            </a:r>
          </a:p>
          <a:p>
            <a:pPr algn="l">
              <a:lnSpc>
                <a:spcPct val="110000"/>
              </a:lnSpc>
              <a:spcBef>
                <a:spcPts val="1200"/>
              </a:spcBef>
            </a:pPr>
            <a:r>
              <a:rPr lang="en-GB">
                <a:latin typeface="+mn-lt"/>
                <a:ea typeface="ＭＳ Ｐゴシック" pitchFamily="34" charset="-128"/>
              </a:rPr>
              <a:t>HR 140/min, BP 140/75</a:t>
            </a:r>
          </a:p>
          <a:p>
            <a:pPr algn="l">
              <a:lnSpc>
                <a:spcPct val="110000"/>
              </a:lnSpc>
              <a:spcBef>
                <a:spcPts val="1200"/>
              </a:spcBef>
            </a:pPr>
            <a:r>
              <a:rPr lang="en-GB">
                <a:latin typeface="+mn-lt"/>
                <a:ea typeface="ＭＳ Ｐゴシック" pitchFamily="34" charset="-128"/>
              </a:rPr>
              <a:t>CRT 3 sec, GCS 14, given IN fentanyl</a:t>
            </a:r>
          </a:p>
          <a:p>
            <a:pPr algn="l">
              <a:lnSpc>
                <a:spcPct val="110000"/>
              </a:lnSpc>
              <a:spcBef>
                <a:spcPts val="1200"/>
              </a:spcBef>
            </a:pPr>
            <a:r>
              <a:rPr lang="en-GB" sz="3200" i="1">
                <a:latin typeface="+mn-lt"/>
                <a:ea typeface="ＭＳ Ｐゴシック" pitchFamily="34" charset="-128"/>
              </a:rPr>
              <a:t>What preparation is needed to address his potential injuries? </a:t>
            </a:r>
            <a:br>
              <a:rPr lang="en-GB" sz="3200" i="1">
                <a:latin typeface="+mn-lt"/>
                <a:ea typeface="ＭＳ Ｐゴシック" pitchFamily="34" charset="-128"/>
              </a:rPr>
            </a:br>
            <a:r>
              <a:rPr lang="en-GB" sz="3200" i="1">
                <a:latin typeface="+mn-lt"/>
                <a:ea typeface="ＭＳ Ｐゴシック" pitchFamily="34" charset="-128"/>
              </a:rPr>
              <a:t>6</a:t>
            </a:r>
            <a:r>
              <a:rPr lang="en-GB" i="1">
                <a:latin typeface="+mn-lt"/>
                <a:ea typeface="ＭＳ Ｐゴシック" pitchFamily="34" charset="-128"/>
              </a:rPr>
              <a:t> mins</a:t>
            </a:r>
          </a:p>
        </p:txBody>
      </p:sp>
      <p:pic>
        <p:nvPicPr>
          <p:cNvPr id="16416" name="Picture 7" descr="C-spine hotspo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8" y="24826"/>
            <a:ext cx="2990398" cy="2018636"/>
          </a:xfrm>
          <a:prstGeom prst="rect">
            <a:avLst/>
          </a:prstGeom>
          <a:noFill/>
          <a:ln w="9525">
            <a:noFill/>
            <a:miter lim="800000"/>
            <a:headEnd/>
            <a:tailEnd/>
          </a:ln>
        </p:spPr>
      </p:pic>
      <p:graphicFrame>
        <p:nvGraphicFramePr>
          <p:cNvPr id="8" name="Group 123"/>
          <p:cNvGraphicFramePr>
            <a:graphicFrameLocks noGrp="1"/>
          </p:cNvGraphicFramePr>
          <p:nvPr>
            <p:extLst>
              <p:ext uri="{D42A27DB-BD31-4B8C-83A1-F6EECF244321}">
                <p14:modId xmlns:p14="http://schemas.microsoft.com/office/powerpoint/2010/main" val="4096787860"/>
              </p:ext>
            </p:extLst>
          </p:nvPr>
        </p:nvGraphicFramePr>
        <p:xfrm>
          <a:off x="446088" y="2247656"/>
          <a:ext cx="3024187" cy="4493195"/>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692117">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4000" b="1" i="0" u="none" strike="noStrike" cap="none" normalizeH="0" baseline="0">
                          <a:ln>
                            <a:noFill/>
                          </a:ln>
                          <a:solidFill>
                            <a:schemeClr val="bg1"/>
                          </a:solidFill>
                          <a:effectLst/>
                          <a:latin typeface="+mj-lt"/>
                        </a:rPr>
                        <a:t>Prep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329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Rx</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53468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83037570"/>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endParaRPr lang="en-AU"/>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0788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153609713"/>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34686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793480784"/>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 -ve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15289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47701391"/>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990848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10529249"/>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8069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127349715"/>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Trauma page, blood, trauma imaging, consider analgesia, O-ve blood, Notify surgeon, anaesthetist, telemedicine, inter-facility transfer?</a:t>
                      </a: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7420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77295" y="146743"/>
            <a:ext cx="5064125" cy="1077218"/>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br>
              <a:rPr lang="en-GB" sz="3200" b="1">
                <a:latin typeface="+mj-lt"/>
                <a:cs typeface="+mn-cs"/>
              </a:rPr>
            </a:br>
            <a:r>
              <a:rPr lang="en-GB" sz="3200" b="1">
                <a:latin typeface="+mj-lt"/>
                <a:cs typeface="+mn-cs"/>
              </a:rPr>
              <a:t>Progress on arrival (7min)</a:t>
            </a:r>
          </a:p>
        </p:txBody>
      </p:sp>
      <p:graphicFrame>
        <p:nvGraphicFramePr>
          <p:cNvPr id="2" name="Table 1"/>
          <p:cNvGraphicFramePr>
            <a:graphicFrameLocks noGrp="1"/>
          </p:cNvGraphicFramePr>
          <p:nvPr>
            <p:extLst>
              <p:ext uri="{D42A27DB-BD31-4B8C-83A1-F6EECF244321}">
                <p14:modId xmlns:p14="http://schemas.microsoft.com/office/powerpoint/2010/main" val="2506984633"/>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2" name="Group 123">
            <a:extLst>
              <a:ext uri="{FF2B5EF4-FFF2-40B4-BE49-F238E27FC236}">
                <a16:creationId xmlns:a16="http://schemas.microsoft.com/office/drawing/2014/main" id="{4937E861-D5F9-7B43-8F0E-3C8DF9FA64A3}"/>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A0242FE4-5634-CE4F-AD40-057A4FDC5AB0}"/>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4" name="Picture 13" descr="C-spine hotspot.jpg">
            <a:extLst>
              <a:ext uri="{FF2B5EF4-FFF2-40B4-BE49-F238E27FC236}">
                <a16:creationId xmlns:a16="http://schemas.microsoft.com/office/drawing/2014/main" id="{EE781D0F-093F-0040-8692-33263A51C5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341175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Learning outcomes</a:t>
            </a:r>
          </a:p>
        </p:txBody>
      </p:sp>
      <p:sp>
        <p:nvSpPr>
          <p:cNvPr id="14340" name="Rectangle 2054"/>
          <p:cNvSpPr>
            <a:spLocks noGrp="1" noChangeArrowheads="1"/>
          </p:cNvSpPr>
          <p:nvPr>
            <p:ph idx="1"/>
          </p:nvPr>
        </p:nvSpPr>
        <p:spPr>
          <a:xfrm>
            <a:off x="403225" y="1785938"/>
            <a:ext cx="7858125" cy="4206875"/>
          </a:xfrm>
        </p:spPr>
        <p:txBody>
          <a:bodyPr/>
          <a:lstStyle/>
          <a:p>
            <a:r>
              <a:rPr lang="en-US" sz="3200">
                <a:ea typeface="ＭＳ Ｐゴシック" pitchFamily="34" charset="-128"/>
              </a:rPr>
              <a:t>Demonstrate an understanding of:</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a:t>
            </a:r>
            <a:r>
              <a:rPr lang="en-US" b="1">
                <a:ea typeface="ＭＳ Ｐゴシック" pitchFamily="34" charset="-128"/>
                <a:cs typeface="Arial" pitchFamily="34" charset="0"/>
              </a:rPr>
              <a:t>structured approach </a:t>
            </a:r>
            <a:r>
              <a:rPr lang="en-US">
                <a:ea typeface="ＭＳ Ｐゴシック" pitchFamily="34" charset="-128"/>
                <a:cs typeface="Arial" pitchFamily="34" charset="0"/>
              </a:rPr>
              <a:t>to the seriously </a:t>
            </a:r>
            <a:r>
              <a:rPr lang="en-US" b="1">
                <a:ea typeface="ＭＳ Ｐゴシック" pitchFamily="34" charset="-128"/>
                <a:cs typeface="Arial" pitchFamily="34" charset="0"/>
              </a:rPr>
              <a:t>injured</a:t>
            </a:r>
            <a:r>
              <a:rPr lang="en-US">
                <a:ea typeface="ＭＳ Ｐゴシック" pitchFamily="34" charset="-128"/>
                <a:cs typeface="Arial" pitchFamily="34" charset="0"/>
              </a:rPr>
              <a:t> child</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identification and treatment of</a:t>
            </a:r>
            <a:r>
              <a:rPr lang="en-US" b="1">
                <a:ea typeface="ＭＳ Ｐゴシック" pitchFamily="34" charset="-128"/>
                <a:cs typeface="Arial" pitchFamily="34" charset="0"/>
              </a:rPr>
              <a:t> life-threatening injuries </a:t>
            </a:r>
            <a:r>
              <a:rPr lang="en-US">
                <a:ea typeface="ＭＳ Ｐゴシック" pitchFamily="34" charset="-128"/>
                <a:cs typeface="Arial" pitchFamily="34" charset="0"/>
              </a:rPr>
              <a:t>in a child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23530" y="120045"/>
            <a:ext cx="5520469" cy="1569660"/>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p>
          <a:p>
            <a:pPr algn="l" eaLnBrk="1" fontAlgn="auto" hangingPunct="1">
              <a:spcBef>
                <a:spcPts val="0"/>
              </a:spcBef>
              <a:spcAft>
                <a:spcPts val="0"/>
              </a:spcAft>
              <a:defRPr/>
            </a:pPr>
            <a:r>
              <a:rPr lang="en-GB" sz="3200" b="1">
                <a:latin typeface="+mj-lt"/>
                <a:cs typeface="+mn-cs"/>
              </a:rPr>
              <a:t>What are the diagnoses</a:t>
            </a:r>
          </a:p>
          <a:p>
            <a:pPr algn="l" eaLnBrk="1" fontAlgn="auto" hangingPunct="1">
              <a:spcBef>
                <a:spcPts val="0"/>
              </a:spcBef>
              <a:spcAft>
                <a:spcPts val="0"/>
              </a:spcAft>
              <a:defRPr/>
            </a:pPr>
            <a:r>
              <a:rPr lang="en-GB" sz="3200" b="1">
                <a:latin typeface="+mj-lt"/>
                <a:cs typeface="+mn-cs"/>
              </a:rPr>
              <a:t> and treatment/investigations?</a:t>
            </a:r>
          </a:p>
        </p:txBody>
      </p:sp>
      <p:graphicFrame>
        <p:nvGraphicFramePr>
          <p:cNvPr id="9" name="Group 123"/>
          <p:cNvGraphicFramePr>
            <a:graphicFrameLocks noGrp="1"/>
          </p:cNvGraphicFramePr>
          <p:nvPr>
            <p:extLst>
              <p:ext uri="{D42A27DB-BD31-4B8C-83A1-F6EECF244321}">
                <p14:modId xmlns:p14="http://schemas.microsoft.com/office/powerpoint/2010/main" val="156560680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8051633"/>
              </p:ext>
            </p:extLst>
          </p:nvPr>
        </p:nvGraphicFramePr>
        <p:xfrm>
          <a:off x="3776787" y="1711569"/>
          <a:ext cx="5064126" cy="482049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49423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7A8E333B-7FB5-C341-B4C0-3940F5D944D3}"/>
              </a:ext>
            </a:extLst>
          </p:cNvPr>
          <p:cNvGraphicFramePr>
            <a:graphicFrameLocks noGrp="1"/>
          </p:cNvGraphicFramePr>
          <p:nvPr>
            <p:extLst>
              <p:ext uri="{D42A27DB-BD31-4B8C-83A1-F6EECF244321}">
                <p14:modId xmlns:p14="http://schemas.microsoft.com/office/powerpoint/2010/main" val="1393982459"/>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1" name="Picture 10" descr="C-spine hotspot.jpg">
            <a:extLst>
              <a:ext uri="{FF2B5EF4-FFF2-40B4-BE49-F238E27FC236}">
                <a16:creationId xmlns:a16="http://schemas.microsoft.com/office/drawing/2014/main" id="{8CFC69CA-0E2F-B54A-A9A7-6FFFBE2DB6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41108346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7" y="372751"/>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A</a:t>
            </a:r>
          </a:p>
        </p:txBody>
      </p:sp>
      <p:graphicFrame>
        <p:nvGraphicFramePr>
          <p:cNvPr id="9" name="Table 8"/>
          <p:cNvGraphicFramePr>
            <a:graphicFrameLocks noGrp="1"/>
          </p:cNvGraphicFramePr>
          <p:nvPr>
            <p:extLst>
              <p:ext uri="{D42A27DB-BD31-4B8C-83A1-F6EECF244321}">
                <p14:modId xmlns:p14="http://schemas.microsoft.com/office/powerpoint/2010/main" val="1028187306"/>
              </p:ext>
            </p:extLst>
          </p:nvPr>
        </p:nvGraphicFramePr>
        <p:xfrm>
          <a:off x="3776787" y="1579418"/>
          <a:ext cx="5064126" cy="4972010"/>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14492">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14492">
                <a:tc>
                  <a:txBody>
                    <a:bodyPr/>
                    <a:lstStyle/>
                    <a:p>
                      <a:pPr algn="ctr"/>
                      <a:r>
                        <a:rPr lang="en-US" sz="2800" b="1"/>
                        <a:t>A</a:t>
                      </a:r>
                    </a:p>
                  </a:txBody>
                  <a:tcPr/>
                </a:tc>
                <a:tc>
                  <a:txBody>
                    <a:bodyPr/>
                    <a:lstStyle/>
                    <a:p>
                      <a:r>
                        <a:rPr lang="en-GB" sz="1800" b="1">
                          <a:latin typeface="+mn-lt"/>
                          <a:cs typeface="+mn-cs"/>
                        </a:rPr>
                        <a:t>groaning, gurgling secretions</a:t>
                      </a:r>
                      <a:endParaRPr lang="en-US" sz="1800" b="1"/>
                    </a:p>
                  </a:txBody>
                  <a:tcPr/>
                </a:tc>
                <a:extLst>
                  <a:ext uri="{0D108BD9-81ED-4DB2-BD59-A6C34878D82A}">
                    <a16:rowId xmlns:a16="http://schemas.microsoft.com/office/drawing/2014/main" val="10001"/>
                  </a:ext>
                </a:extLst>
              </a:tr>
              <a:tr h="1035375">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537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14492">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14492">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pic>
        <p:nvPicPr>
          <p:cNvPr id="11" name="Picture 10" descr="C-spine hotspot.jpg">
            <a:extLst>
              <a:ext uri="{FF2B5EF4-FFF2-40B4-BE49-F238E27FC236}">
                <a16:creationId xmlns:a16="http://schemas.microsoft.com/office/drawing/2014/main" id="{DBC228AB-165D-489C-87F5-5BC7F2EEC8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graphicFrame>
        <p:nvGraphicFramePr>
          <p:cNvPr id="15" name="Group 123">
            <a:extLst>
              <a:ext uri="{FF2B5EF4-FFF2-40B4-BE49-F238E27FC236}">
                <a16:creationId xmlns:a16="http://schemas.microsoft.com/office/drawing/2014/main" id="{D7186DFD-CF8E-D541-ACA3-90CD08256CF0}"/>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6" name="Table 15">
            <a:extLst>
              <a:ext uri="{FF2B5EF4-FFF2-40B4-BE49-F238E27FC236}">
                <a16:creationId xmlns:a16="http://schemas.microsoft.com/office/drawing/2014/main" id="{11B63E8E-6BF6-2843-A07A-15F9B3E8164C}"/>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spTree>
    <p:extLst>
      <p:ext uri="{BB962C8B-B14F-4D97-AF65-F5344CB8AC3E}">
        <p14:creationId xmlns:p14="http://schemas.microsoft.com/office/powerpoint/2010/main" val="7763343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1728346979"/>
              </p:ext>
            </p:extLst>
          </p:nvPr>
        </p:nvGraphicFramePr>
        <p:xfrm>
          <a:off x="620712" y="1396996"/>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kern="1200">
                          <a:solidFill>
                            <a:schemeClr val="dk1"/>
                          </a:solidFill>
                          <a:latin typeface="+mn-lt"/>
                          <a:ea typeface="ＭＳ Ｐゴシック" pitchFamily="34" charset="-128"/>
                          <a:cs typeface="+mn-cs"/>
                        </a:rPr>
                        <a:t>Airway threatened, may become obstructed secondary to diminished LOC (closed head</a:t>
                      </a:r>
                      <a:r>
                        <a:rPr lang="en-GB" sz="2400" b="1" kern="1200" baseline="0">
                          <a:solidFill>
                            <a:schemeClr val="dk1"/>
                          </a:solidFill>
                          <a:latin typeface="+mn-lt"/>
                          <a:ea typeface="ＭＳ Ｐゴシック" pitchFamily="34" charset="-128"/>
                          <a:cs typeface="+mn-cs"/>
                        </a:rPr>
                        <a:t> injury</a:t>
                      </a:r>
                      <a:r>
                        <a:rPr lang="en-GB" sz="2400" b="1" kern="1200">
                          <a:solidFill>
                            <a:schemeClr val="dk1"/>
                          </a:solidFill>
                          <a:latin typeface="+mn-lt"/>
                          <a:ea typeface="ＭＳ Ｐゴシック" pitchFamily="34" charset="-128"/>
                          <a:cs typeface="+mn-cs"/>
                        </a:rPr>
                        <a:t>, opiates, shock)</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27448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4829" y="308425"/>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082933091"/>
              </p:ext>
            </p:extLst>
          </p:nvPr>
        </p:nvGraphicFramePr>
        <p:xfrm>
          <a:off x="620712" y="1396996"/>
          <a:ext cx="8200158" cy="493200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kern="1200" cap="none" normalizeH="0" baseline="0">
                          <a:ln>
                            <a:noFill/>
                          </a:ln>
                          <a:solidFill>
                            <a:schemeClr val="tx1"/>
                          </a:solidFill>
                          <a:effectLst/>
                          <a:latin typeface="+mn-lt"/>
                          <a:ea typeface="+mn-ea"/>
                          <a:cs typeface="+mn-cs"/>
                        </a:rPr>
                        <a:t>HFO NRB, suction, OPA ? NPA maintain </a:t>
                      </a:r>
                      <a:r>
                        <a:rPr kumimoji="0" lang="en-GB" sz="2400" b="1" i="0" u="none" strike="noStrike" kern="1200" cap="none" normalizeH="0" baseline="0" err="1">
                          <a:ln>
                            <a:noFill/>
                          </a:ln>
                          <a:solidFill>
                            <a:schemeClr val="tx1"/>
                          </a:solidFill>
                          <a:effectLst/>
                          <a:latin typeface="+mn-lt"/>
                          <a:ea typeface="+mn-ea"/>
                          <a:cs typeface="+mn-cs"/>
                        </a:rPr>
                        <a:t>cspine</a:t>
                      </a:r>
                      <a:r>
                        <a:rPr kumimoji="0" lang="en-GB" sz="2400" b="1" i="0" u="none" strike="noStrike" kern="1200" cap="none" normalizeH="0" baseline="0">
                          <a:ln>
                            <a:noFill/>
                          </a:ln>
                          <a:solidFill>
                            <a:schemeClr val="tx1"/>
                          </a:solidFill>
                          <a:effectLst/>
                          <a:latin typeface="+mn-lt"/>
                          <a:ea typeface="+mn-ea"/>
                          <a:cs typeface="+mn-cs"/>
                        </a:rPr>
                        <a:t>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7" name="Picture 6" descr="C-spine hotspot.jpg">
            <a:extLst>
              <a:ext uri="{FF2B5EF4-FFF2-40B4-BE49-F238E27FC236}">
                <a16:creationId xmlns:a16="http://schemas.microsoft.com/office/drawing/2014/main" id="{41C45E89-0BD0-401E-9DEC-B820D0C05F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10509793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327390"/>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B</a:t>
            </a:r>
          </a:p>
        </p:txBody>
      </p:sp>
      <p:graphicFrame>
        <p:nvGraphicFramePr>
          <p:cNvPr id="9" name="Table 8"/>
          <p:cNvGraphicFramePr>
            <a:graphicFrameLocks noGrp="1"/>
          </p:cNvGraphicFramePr>
          <p:nvPr>
            <p:extLst>
              <p:ext uri="{D42A27DB-BD31-4B8C-83A1-F6EECF244321}">
                <p14:modId xmlns:p14="http://schemas.microsoft.com/office/powerpoint/2010/main" val="1914052823"/>
              </p:ext>
            </p:extLst>
          </p:nvPr>
        </p:nvGraphicFramePr>
        <p:xfrm>
          <a:off x="3776786" y="1476374"/>
          <a:ext cx="5064127"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80">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b="1"/>
                        <a:t>B</a:t>
                      </a:r>
                    </a:p>
                  </a:txBody>
                  <a:tcPr/>
                </a:tc>
                <a:tc>
                  <a:txBody>
                    <a:bodyPr/>
                    <a:lstStyle/>
                    <a:p>
                      <a:pPr algn="l" eaLnBrk="1" fontAlgn="auto" hangingPunct="1">
                        <a:lnSpc>
                          <a:spcPct val="120000"/>
                        </a:lnSpc>
                        <a:spcBef>
                          <a:spcPts val="0"/>
                        </a:spcBef>
                        <a:spcAft>
                          <a:spcPts val="0"/>
                        </a:spcAft>
                        <a:defRPr/>
                      </a:pPr>
                      <a:r>
                        <a:rPr lang="en-GB" sz="1800" b="1">
                          <a:latin typeface="+mn-lt"/>
                        </a:rPr>
                        <a:t>Sp0</a:t>
                      </a:r>
                      <a:r>
                        <a:rPr lang="en-GB" sz="1800" b="1" baseline="-25000">
                          <a:latin typeface="+mn-lt"/>
                        </a:rPr>
                        <a:t>2</a:t>
                      </a:r>
                      <a:r>
                        <a:rPr lang="en-GB" sz="1800" b="1">
                          <a:latin typeface="+mn-lt"/>
                        </a:rPr>
                        <a:t> 94% non-rebreather bag</a:t>
                      </a:r>
                      <a:r>
                        <a:rPr lang="en-GB" sz="1800" b="1" baseline="-25000">
                          <a:latin typeface="+mn-lt"/>
                        </a:rPr>
                        <a:t>,</a:t>
                      </a:r>
                      <a:r>
                        <a:rPr lang="en-GB" sz="1800" b="1">
                          <a:latin typeface="+mn-lt"/>
                        </a:rPr>
                        <a:t> RR 40/min</a:t>
                      </a:r>
                      <a:r>
                        <a:rPr lang="en-GB" sz="1800" b="1" baseline="-25000">
                          <a:latin typeface="+mn-lt"/>
                        </a:rPr>
                        <a:t> </a:t>
                      </a:r>
                      <a:br>
                        <a:rPr lang="en-GB" sz="1800" b="1" baseline="-25000">
                          <a:latin typeface="+mn-lt"/>
                        </a:rPr>
                      </a:br>
                      <a:r>
                        <a:rPr lang="en-GB" sz="1800" b="1">
                          <a:latin typeface="+mn-lt"/>
                          <a:cs typeface="+mn-cs"/>
                        </a:rPr>
                        <a:t>Decreased A/E, left chest, </a:t>
                      </a:r>
                      <a:r>
                        <a:rPr lang="en-GB" sz="1800" b="1" err="1">
                          <a:latin typeface="+mn-lt"/>
                          <a:cs typeface="+mn-cs"/>
                        </a:rPr>
                        <a:t>hyperresonant</a:t>
                      </a:r>
                      <a:r>
                        <a:rPr lang="en-GB" sz="1800" b="1">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7C8476B7-FE8A-CD4E-A46C-B677979D3328}"/>
              </a:ext>
            </a:extLst>
          </p:cNvPr>
          <p:cNvGraphicFramePr>
            <a:graphicFrameLocks noGrp="1"/>
          </p:cNvGraphicFramePr>
          <p:nvPr>
            <p:extLst>
              <p:ext uri="{D42A27DB-BD31-4B8C-83A1-F6EECF244321}">
                <p14:modId xmlns:p14="http://schemas.microsoft.com/office/powerpoint/2010/main" val="576110968"/>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DC4373D0-4364-634A-8726-E45A19C6A86F}"/>
              </a:ext>
            </a:extLst>
          </p:cNvPr>
          <p:cNvGraphicFramePr>
            <a:graphicFrameLocks noGrp="1"/>
          </p:cNvGraphicFramePr>
          <p:nvPr>
            <p:extLst>
              <p:ext uri="{D42A27DB-BD31-4B8C-83A1-F6EECF244321}">
                <p14:modId xmlns:p14="http://schemas.microsoft.com/office/powerpoint/2010/main" val="338534673"/>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680FF33E-13EC-0D41-B513-647C6158AA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997304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821144194"/>
              </p:ext>
            </p:extLst>
          </p:nvPr>
        </p:nvGraphicFramePr>
        <p:xfrm>
          <a:off x="620712" y="1340785"/>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(CHI, opiates, shock)</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indent="0" fontAlgn="auto">
                        <a:lnSpc>
                          <a:spcPct val="90000"/>
                        </a:lnSpc>
                        <a:spcBef>
                          <a:spcPts val="0"/>
                        </a:spcBef>
                        <a:spcAft>
                          <a:spcPts val="0"/>
                        </a:spcAft>
                        <a:buFont typeface="Arial"/>
                        <a:buNone/>
                        <a:defRPr/>
                      </a:pPr>
                      <a:r>
                        <a:rPr lang="en-GB" sz="2000" b="1">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2000" b="1">
                          <a:ea typeface="ＭＳ Ｐゴシック" pitchFamily="34" charset="-128"/>
                        </a:rPr>
                        <a:t>Massive </a:t>
                      </a:r>
                      <a:r>
                        <a:rPr lang="en-GB" sz="2000" b="1" err="1">
                          <a:ea typeface="ＭＳ Ｐゴシック" pitchFamily="34" charset="-128"/>
                        </a:rPr>
                        <a:t>haemothorax</a:t>
                      </a:r>
                      <a:endParaRPr lang="en-GB" sz="2000" b="1">
                        <a:ea typeface="ＭＳ Ｐゴシック" pitchFamily="34" charset="-128"/>
                      </a:endParaRPr>
                    </a:p>
                    <a:p>
                      <a:pPr marL="0" indent="0" fontAlgn="auto">
                        <a:lnSpc>
                          <a:spcPct val="90000"/>
                        </a:lnSpc>
                        <a:spcBef>
                          <a:spcPts val="0"/>
                        </a:spcBef>
                        <a:spcAft>
                          <a:spcPts val="0"/>
                        </a:spcAft>
                        <a:buFont typeface="Arial"/>
                        <a:buNone/>
                        <a:defRPr/>
                      </a:pPr>
                      <a:r>
                        <a:rPr lang="en-GB" sz="2000" b="1">
                          <a:ea typeface="ＭＳ Ｐゴシック" pitchFamily="34" charset="-128"/>
                        </a:rPr>
                        <a:t>Flail chest &amp; pulmonary contusions</a:t>
                      </a:r>
                    </a:p>
                    <a:p>
                      <a:pPr marL="0" indent="0" fontAlgn="auto">
                        <a:lnSpc>
                          <a:spcPct val="90000"/>
                        </a:lnSpc>
                        <a:spcBef>
                          <a:spcPts val="0"/>
                        </a:spcBef>
                        <a:spcAft>
                          <a:spcPts val="0"/>
                        </a:spcAft>
                        <a:buFont typeface="Arial"/>
                        <a:buNone/>
                        <a:defRPr/>
                      </a:pPr>
                      <a:r>
                        <a:rPr lang="en-GB" sz="2000" b="1">
                          <a:ea typeface="ＭＳ Ｐゴシック" pitchFamily="34" charset="-128"/>
                        </a:rPr>
                        <a:t>? Diaphragmatic hernia</a:t>
                      </a:r>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1067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644671026"/>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normalizeH="0" baseline="0">
                          <a:ln>
                            <a:noFill/>
                          </a:ln>
                          <a:solidFill>
                            <a:schemeClr val="tx1"/>
                          </a:solidFill>
                          <a:effectLst/>
                          <a:latin typeface="+mn-lt"/>
                          <a:ea typeface="+mn-ea"/>
                          <a:cs typeface="+mn-cs"/>
                        </a:rPr>
                        <a:t>Left ICC – before or after RSI? CXR before/after?</a:t>
                      </a:r>
                    </a:p>
                    <a:p>
                      <a:endParaRPr lang="en-US" b="1"/>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E2C16F5-E763-4013-9A45-A58134C88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783061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4F4D31-88FE-4244-99C3-35F352E0AB7E}"/>
              </a:ext>
            </a:extLst>
          </p:cNvPr>
          <p:cNvPicPr>
            <a:picLocks noChangeAspect="1"/>
          </p:cNvPicPr>
          <p:nvPr/>
        </p:nvPicPr>
        <p:blipFill>
          <a:blip r:embed="rId3"/>
          <a:stretch>
            <a:fillRect/>
          </a:stretch>
        </p:blipFill>
        <p:spPr>
          <a:xfrm>
            <a:off x="1315194" y="0"/>
            <a:ext cx="6258510" cy="6869097"/>
          </a:xfrm>
          <a:prstGeom prst="rect">
            <a:avLst/>
          </a:prstGeom>
        </p:spPr>
      </p:pic>
    </p:spTree>
    <p:extLst>
      <p:ext uri="{BB962C8B-B14F-4D97-AF65-F5344CB8AC3E}">
        <p14:creationId xmlns:p14="http://schemas.microsoft.com/office/powerpoint/2010/main" val="31092886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32C8-2A48-A747-8D88-BC7C3E894CB9}"/>
              </a:ext>
            </a:extLst>
          </p:cNvPr>
          <p:cNvPicPr>
            <a:picLocks noChangeAspect="1"/>
          </p:cNvPicPr>
          <p:nvPr/>
        </p:nvPicPr>
        <p:blipFill>
          <a:blip r:embed="rId3"/>
          <a:stretch>
            <a:fillRect/>
          </a:stretch>
        </p:blipFill>
        <p:spPr>
          <a:xfrm>
            <a:off x="204080" y="13096"/>
            <a:ext cx="8775519" cy="6844904"/>
          </a:xfrm>
          <a:prstGeom prst="rect">
            <a:avLst/>
          </a:prstGeom>
        </p:spPr>
      </p:pic>
    </p:spTree>
    <p:extLst>
      <p:ext uri="{BB962C8B-B14F-4D97-AF65-F5344CB8AC3E}">
        <p14:creationId xmlns:p14="http://schemas.microsoft.com/office/powerpoint/2010/main" val="8564247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A8CC-62CC-0945-8BF7-5E5FB4CBFCCD}"/>
              </a:ext>
            </a:extLst>
          </p:cNvPr>
          <p:cNvSpPr/>
          <p:nvPr/>
        </p:nvSpPr>
        <p:spPr>
          <a:xfrm>
            <a:off x="0" y="5961743"/>
            <a:ext cx="9144000" cy="914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89E07E0B-BC07-7EFE-FA0B-DDAD9FBED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06" y="305554"/>
            <a:ext cx="8329188" cy="6246892"/>
          </a:xfrm>
          <a:prstGeom prst="rect">
            <a:avLst/>
          </a:prstGeom>
          <a:noFill/>
          <a:ln>
            <a:noFill/>
          </a:ln>
        </p:spPr>
      </p:pic>
    </p:spTree>
    <p:extLst>
      <p:ext uri="{BB962C8B-B14F-4D97-AF65-F5344CB8AC3E}">
        <p14:creationId xmlns:p14="http://schemas.microsoft.com/office/powerpoint/2010/main" val="855600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Format</a:t>
            </a:r>
          </a:p>
        </p:txBody>
      </p:sp>
      <p:sp>
        <p:nvSpPr>
          <p:cNvPr id="14340" name="Rectangle 2054"/>
          <p:cNvSpPr>
            <a:spLocks noGrp="1" noChangeArrowheads="1"/>
          </p:cNvSpPr>
          <p:nvPr>
            <p:ph idx="1"/>
          </p:nvPr>
        </p:nvSpPr>
        <p:spPr>
          <a:xfrm>
            <a:off x="542925" y="1587500"/>
            <a:ext cx="7858125" cy="4206875"/>
          </a:xfrm>
        </p:spPr>
        <p:txBody>
          <a:bodyPr/>
          <a:lstStyle/>
          <a:p>
            <a:pPr marL="171450" lvl="1" indent="0"/>
            <a:r>
              <a:rPr lang="en-US">
                <a:ea typeface="ＭＳ Ｐゴシック" pitchFamily="34" charset="-128"/>
                <a:cs typeface="Arial" pitchFamily="34" charset="0"/>
              </a:rPr>
              <a:t>3 activities</a:t>
            </a:r>
            <a:br>
              <a:rPr lang="en-US">
                <a:ea typeface="ＭＳ Ｐゴシック" pitchFamily="34" charset="-128"/>
                <a:cs typeface="Arial" pitchFamily="34" charset="0"/>
              </a:rPr>
            </a:br>
            <a:endParaRPr lang="en-US">
              <a:ea typeface="ＭＳ Ｐゴシック" pitchFamily="34" charset="-128"/>
              <a:cs typeface="Arial" pitchFamily="34" charset="0"/>
            </a:endParaRPr>
          </a:p>
          <a:p>
            <a:pPr lvl="2" indent="-514350">
              <a:buFont typeface="+mj-lt"/>
              <a:buAutoNum type="arabicPeriod"/>
            </a:pPr>
            <a:r>
              <a:rPr lang="en-US">
                <a:ea typeface="ＭＳ Ｐゴシック" pitchFamily="34" charset="-128"/>
                <a:cs typeface="Arial" pitchFamily="34" charset="0"/>
              </a:rPr>
              <a:t>General aims of trauma primary survey</a:t>
            </a:r>
          </a:p>
          <a:p>
            <a:pPr lvl="2" indent="-514350">
              <a:buFont typeface="+mj-lt"/>
              <a:buAutoNum type="arabicPeriod"/>
            </a:pPr>
            <a:r>
              <a:rPr lang="en-US">
                <a:ea typeface="ＭＳ Ｐゴシック" pitchFamily="34" charset="-128"/>
                <a:cs typeface="Arial" pitchFamily="34" charset="0"/>
              </a:rPr>
              <a:t>Preparation for life threatening injury and initial actions  based on ambulance triage</a:t>
            </a:r>
          </a:p>
          <a:p>
            <a:pPr lvl="2" indent="-514350">
              <a:buFont typeface="+mj-lt"/>
              <a:buAutoNum type="arabicPeriod"/>
            </a:pPr>
            <a:r>
              <a:rPr lang="en-US">
                <a:ea typeface="ＭＳ Ｐゴシック" pitchFamily="34" charset="-128"/>
                <a:cs typeface="Arial" pitchFamily="34" charset="0"/>
              </a:rPr>
              <a:t>Primary survey  findings </a:t>
            </a:r>
            <a:r>
              <a:rPr lang="en-AU">
                <a:ea typeface="ＭＳ Ｐゴシック" pitchFamily="34" charset="-128"/>
              </a:rPr>
              <a:t>–</a:t>
            </a:r>
            <a:r>
              <a:rPr lang="en-US">
                <a:ea typeface="ＭＳ Ｐゴシック" pitchFamily="34" charset="-128"/>
                <a:cs typeface="Arial" pitchFamily="34" charset="0"/>
              </a:rPr>
              <a:t> likely diagnoses</a:t>
            </a:r>
            <a:br>
              <a:rPr lang="en-US">
                <a:ea typeface="ＭＳ Ｐゴシック" pitchFamily="34" charset="-128"/>
                <a:cs typeface="Arial" pitchFamily="34" charset="0"/>
              </a:rPr>
            </a:br>
            <a:r>
              <a:rPr lang="en-US">
                <a:ea typeface="ＭＳ Ｐゴシック" pitchFamily="34" charset="-128"/>
                <a:cs typeface="Arial" pitchFamily="34" charset="0"/>
              </a:rPr>
              <a:t>Specific investigation and treatment for likely diagnoses</a:t>
            </a:r>
          </a:p>
        </p:txBody>
      </p:sp>
    </p:spTree>
    <p:extLst>
      <p:ext uri="{BB962C8B-B14F-4D97-AF65-F5344CB8AC3E}">
        <p14:creationId xmlns:p14="http://schemas.microsoft.com/office/powerpoint/2010/main" val="36530169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C</a:t>
            </a:r>
          </a:p>
        </p:txBody>
      </p:sp>
      <p:graphicFrame>
        <p:nvGraphicFramePr>
          <p:cNvPr id="11" name="Table 10"/>
          <p:cNvGraphicFramePr>
            <a:graphicFrameLocks noGrp="1"/>
          </p:cNvGraphicFramePr>
          <p:nvPr>
            <p:extLst>
              <p:ext uri="{D42A27DB-BD31-4B8C-83A1-F6EECF244321}">
                <p14:modId xmlns:p14="http://schemas.microsoft.com/office/powerpoint/2010/main" val="3487302366"/>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b="1"/>
                        <a:t>C</a:t>
                      </a:r>
                    </a:p>
                  </a:txBody>
                  <a:tcPr/>
                </a:tc>
                <a:tc>
                  <a:txBody>
                    <a:bodyPr/>
                    <a:lstStyle/>
                    <a:p>
                      <a:pPr algn="l" eaLnBrk="1" fontAlgn="auto" hangingPunct="1">
                        <a:lnSpc>
                          <a:spcPct val="120000"/>
                        </a:lnSpc>
                        <a:spcBef>
                          <a:spcPts val="0"/>
                        </a:spcBef>
                        <a:spcAft>
                          <a:spcPts val="0"/>
                        </a:spcAft>
                        <a:defRPr/>
                      </a:pPr>
                      <a:r>
                        <a:rPr lang="en-GB" sz="1800" b="1">
                          <a:latin typeface="+mn-lt"/>
                          <a:cs typeface="+mn-cs"/>
                        </a:rPr>
                        <a:t>Pale, cold &amp; clammy</a:t>
                      </a:r>
                      <a:r>
                        <a:rPr lang="en-GB" sz="1800" b="1" baseline="0">
                          <a:latin typeface="+mn-lt"/>
                          <a:cs typeface="+mn-cs"/>
                        </a:rPr>
                        <a:t> </a:t>
                      </a:r>
                      <a:br>
                        <a:rPr lang="en-GB" sz="1800" b="1" baseline="0">
                          <a:latin typeface="+mn-lt"/>
                          <a:cs typeface="+mn-cs"/>
                        </a:rPr>
                      </a:br>
                      <a:r>
                        <a:rPr lang="en-GB" sz="1800" b="1">
                          <a:latin typeface="+mn-lt"/>
                          <a:cs typeface="+mn-cs"/>
                        </a:rPr>
                        <a:t>pulse </a:t>
                      </a:r>
                      <a:r>
                        <a:rPr lang="en-GB" sz="1800" b="1" err="1">
                          <a:latin typeface="+mn-lt"/>
                          <a:cs typeface="+mn-cs"/>
                        </a:rPr>
                        <a:t>thready</a:t>
                      </a:r>
                      <a:r>
                        <a:rPr lang="en-GB" sz="1800" b="1">
                          <a:latin typeface="+mn-lt"/>
                          <a:cs typeface="+mn-cs"/>
                        </a:rPr>
                        <a:t>, HR 155/min</a:t>
                      </a:r>
                    </a:p>
                    <a:p>
                      <a:pPr algn="l" eaLnBrk="1" fontAlgn="auto" hangingPunct="1">
                        <a:lnSpc>
                          <a:spcPct val="120000"/>
                        </a:lnSpc>
                        <a:spcBef>
                          <a:spcPts val="0"/>
                        </a:spcBef>
                        <a:spcAft>
                          <a:spcPts val="0"/>
                        </a:spcAft>
                        <a:defRPr/>
                      </a:pPr>
                      <a:r>
                        <a:rPr lang="en-GB" sz="1800" b="1">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DD9F9431-6589-A44A-95B5-FBCFAD0EC76E}"/>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232691A3-F5A9-8D44-8164-A69D92AB7278}"/>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5E6BA8A1-7774-A045-B311-63611F60FA9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8124681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142500058"/>
              </p:ext>
            </p:extLst>
          </p:nvPr>
        </p:nvGraphicFramePr>
        <p:xfrm>
          <a:off x="620712" y="1396996"/>
          <a:ext cx="8200158" cy="556524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indent="0" fontAlgn="auto">
                        <a:lnSpc>
                          <a:spcPct val="90000"/>
                        </a:lnSpc>
                        <a:spcBef>
                          <a:spcPts val="0"/>
                        </a:spcBef>
                        <a:spcAft>
                          <a:spcPts val="0"/>
                        </a:spcAft>
                        <a:buFont typeface="Arial"/>
                        <a:buNone/>
                        <a:defRPr/>
                      </a:pPr>
                      <a:r>
                        <a:rPr lang="en-US" sz="1800" b="1">
                          <a:ea typeface="ＭＳ Ｐゴシック" pitchFamily="34" charset="-128"/>
                        </a:rPr>
                        <a:t>Intra peritoneal </a:t>
                      </a:r>
                      <a:r>
                        <a:rPr lang="en-US" sz="1800" b="1" err="1">
                          <a:ea typeface="ＭＳ Ｐゴシック" pitchFamily="34" charset="-128"/>
                        </a:rPr>
                        <a:t>haemorrhage</a:t>
                      </a:r>
                      <a:r>
                        <a:rPr lang="en-US" sz="1800" b="1">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b="1">
                          <a:ea typeface="ＭＳ Ｐゴシック" pitchFamily="34" charset="-128"/>
                        </a:rPr>
                        <a:t>Retro-peritoneal </a:t>
                      </a:r>
                      <a:r>
                        <a:rPr lang="en-US" sz="1800" b="1" err="1">
                          <a:ea typeface="ＭＳ Ｐゴシック" pitchFamily="34" charset="-128"/>
                        </a:rPr>
                        <a:t>haemorrhage</a:t>
                      </a:r>
                      <a:r>
                        <a:rPr lang="en-US" sz="1800" b="1">
                          <a:ea typeface="ＭＳ Ｐゴシック" pitchFamily="34" charset="-128"/>
                        </a:rPr>
                        <a:t> – pelvis +/- kidney</a:t>
                      </a:r>
                    </a:p>
                    <a:p>
                      <a:pPr marL="0" indent="0" fontAlgn="auto">
                        <a:lnSpc>
                          <a:spcPct val="90000"/>
                        </a:lnSpc>
                        <a:spcBef>
                          <a:spcPts val="0"/>
                        </a:spcBef>
                        <a:spcAft>
                          <a:spcPts val="0"/>
                        </a:spcAft>
                        <a:defRPr/>
                      </a:pPr>
                      <a:r>
                        <a:rPr lang="en-US" sz="1800" b="1">
                          <a:ea typeface="ＭＳ Ｐゴシック" pitchFamily="34" charset="-128"/>
                        </a:rPr>
                        <a:t>Cardiac </a:t>
                      </a:r>
                      <a:r>
                        <a:rPr lang="en-US" sz="1800" b="1" err="1">
                          <a:ea typeface="ＭＳ Ｐゴシック" pitchFamily="34" charset="-128"/>
                        </a:rPr>
                        <a:t>tamponade</a:t>
                      </a:r>
                      <a:r>
                        <a:rPr lang="en-US" sz="1800" b="1">
                          <a:ea typeface="ＭＳ Ｐゴシック" pitchFamily="34" charset="-128"/>
                        </a:rPr>
                        <a:t>/contusion. BP 90 systolic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96971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87160"/>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872705385"/>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Pelvic binder + </a:t>
                      </a:r>
                      <a:r>
                        <a:rPr kumimoji="0" lang="en-GB" sz="1800" b="1" i="0" u="none" strike="noStrike" kern="1200" cap="none" normalizeH="0" baseline="0" err="1">
                          <a:ln>
                            <a:noFill/>
                          </a:ln>
                          <a:solidFill>
                            <a:schemeClr val="tx1"/>
                          </a:solidFill>
                          <a:effectLst/>
                          <a:latin typeface="+mn-lt"/>
                          <a:ea typeface="+mn-ea"/>
                          <a:cs typeface="+mn-cs"/>
                        </a:rPr>
                        <a:t>Xray</a:t>
                      </a:r>
                      <a:r>
                        <a:rPr kumimoji="0" lang="en-GB" sz="1800" b="1" i="0" u="none" strike="noStrike" kern="1200" cap="none" normalizeH="0" baseline="0">
                          <a:ln>
                            <a:noFill/>
                          </a:ln>
                          <a:solidFill>
                            <a:schemeClr val="tx1"/>
                          </a:solidFill>
                          <a:effectLst/>
                          <a:latin typeface="+mn-lt"/>
                          <a:ea typeface="+mn-ea"/>
                          <a:cs typeface="+mn-cs"/>
                        </a:rPr>
                        <a:t>. ?FAST. 10mL/kg warmed blood, 10mL/kg crystalloid until available. Tranexamic acid. Surgeon needed</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86376204-2D63-41B0-B511-AEB4B2F86D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30656814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74143-637D-B74E-8DC6-DAF5977D560C}"/>
              </a:ext>
            </a:extLst>
          </p:cNvPr>
          <p:cNvPicPr>
            <a:picLocks noChangeAspect="1"/>
          </p:cNvPicPr>
          <p:nvPr/>
        </p:nvPicPr>
        <p:blipFill>
          <a:blip r:embed="rId3"/>
          <a:stretch>
            <a:fillRect/>
          </a:stretch>
        </p:blipFill>
        <p:spPr>
          <a:xfrm>
            <a:off x="1013792" y="861722"/>
            <a:ext cx="6639339" cy="5399930"/>
          </a:xfrm>
          <a:prstGeom prst="rect">
            <a:avLst/>
          </a:prstGeom>
        </p:spPr>
      </p:pic>
      <p:pic>
        <p:nvPicPr>
          <p:cNvPr id="3" name="Picture 2">
            <a:extLst>
              <a:ext uri="{FF2B5EF4-FFF2-40B4-BE49-F238E27FC236}">
                <a16:creationId xmlns:a16="http://schemas.microsoft.com/office/drawing/2014/main" id="{A980B5B9-D34C-AC46-BF17-3DD95CB90D84}"/>
              </a:ext>
            </a:extLst>
          </p:cNvPr>
          <p:cNvPicPr>
            <a:picLocks noChangeAspect="1"/>
          </p:cNvPicPr>
          <p:nvPr/>
        </p:nvPicPr>
        <p:blipFill>
          <a:blip r:embed="rId4"/>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CD2C6-C53E-DA41-8ECA-DE71E0610335}"/>
              </a:ext>
            </a:extLst>
          </p:cNvPr>
          <p:cNvPicPr>
            <a:picLocks noChangeAspect="1"/>
          </p:cNvPicPr>
          <p:nvPr/>
        </p:nvPicPr>
        <p:blipFill>
          <a:blip r:embed="rId5"/>
          <a:stretch>
            <a:fillRect/>
          </a:stretch>
        </p:blipFill>
        <p:spPr>
          <a:xfrm>
            <a:off x="562665" y="802464"/>
            <a:ext cx="7090466" cy="5518446"/>
          </a:xfrm>
          <a:prstGeom prst="rect">
            <a:avLst/>
          </a:prstGeom>
        </p:spPr>
      </p:pic>
    </p:spTree>
    <p:extLst>
      <p:ext uri="{BB962C8B-B14F-4D97-AF65-F5344CB8AC3E}">
        <p14:creationId xmlns:p14="http://schemas.microsoft.com/office/powerpoint/2010/main" val="26612122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AE11-6D8C-48D8-8106-58B6249ADC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9A061-CCC5-A9DD-6776-4F9018223349}"/>
              </a:ext>
            </a:extLst>
          </p:cNvPr>
          <p:cNvPicPr>
            <a:picLocks noChangeAspect="1"/>
          </p:cNvPicPr>
          <p:nvPr/>
        </p:nvPicPr>
        <p:blipFill>
          <a:blip r:embed="rId3"/>
          <a:srcRect/>
          <a:stretch/>
        </p:blipFill>
        <p:spPr>
          <a:xfrm>
            <a:off x="4204205" y="144766"/>
            <a:ext cx="4939795" cy="6434942"/>
          </a:xfrm>
          <a:prstGeom prst="rect">
            <a:avLst/>
          </a:prstGeom>
        </p:spPr>
      </p:pic>
      <p:sp>
        <p:nvSpPr>
          <p:cNvPr id="4" name="Text Placeholder 5">
            <a:extLst>
              <a:ext uri="{FF2B5EF4-FFF2-40B4-BE49-F238E27FC236}">
                <a16:creationId xmlns:a16="http://schemas.microsoft.com/office/drawing/2014/main" id="{C92D4C26-10EE-0AD0-9D9E-06A4131E266F}"/>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solidFill>
                  <a:schemeClr val="tx1">
                    <a:alpha val="5000"/>
                  </a:schemeClr>
                </a:solidFill>
              </a:rPr>
              <a:t>Shock?</a:t>
            </a:r>
          </a:p>
          <a:p>
            <a:pPr marL="800100" lvl="1" indent="-342900">
              <a:buFont typeface="Wingdings" panose="05000000000000000000" pitchFamily="2" charset="2"/>
              <a:buChar char="Ø"/>
            </a:pPr>
            <a:r>
              <a:rPr lang="en-US" sz="2400" dirty="0">
                <a:solidFill>
                  <a:schemeClr val="tx1">
                    <a:alpha val="5000"/>
                  </a:schemeClr>
                </a:solidFill>
              </a:rPr>
              <a:t>Tranexamic acid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Massive transfusion protocol (MTP)</a:t>
            </a:r>
          </a:p>
          <a:p>
            <a:pPr marL="800100" lvl="1" indent="-342900">
              <a:buFont typeface="Wingdings" panose="05000000000000000000" pitchFamily="2" charset="2"/>
              <a:buChar char="Ø"/>
            </a:pPr>
            <a:r>
              <a:rPr lang="en-US" sz="2400" dirty="0">
                <a:solidFill>
                  <a:schemeClr val="tx1">
                    <a:alpha val="5000"/>
                  </a:schemeClr>
                </a:solidFill>
              </a:rPr>
              <a:t>Crystalloid if blood not available</a:t>
            </a:r>
          </a:p>
        </p:txBody>
      </p:sp>
    </p:spTree>
    <p:extLst>
      <p:ext uri="{BB962C8B-B14F-4D97-AF65-F5344CB8AC3E}">
        <p14:creationId xmlns:p14="http://schemas.microsoft.com/office/powerpoint/2010/main" val="37728124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91B6-9A8E-A0AB-ECBB-9905F91114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8D8926-56F1-104F-D61C-900A01E2A015}"/>
              </a:ext>
            </a:extLst>
          </p:cNvPr>
          <p:cNvPicPr>
            <a:picLocks noChangeAspect="1"/>
          </p:cNvPicPr>
          <p:nvPr/>
        </p:nvPicPr>
        <p:blipFill>
          <a:blip r:embed="rId3"/>
          <a:srcRect/>
          <a:stretch/>
        </p:blipFill>
        <p:spPr>
          <a:xfrm>
            <a:off x="7508563" y="4277878"/>
            <a:ext cx="1422938" cy="1853625"/>
          </a:xfrm>
          <a:prstGeom prst="rect">
            <a:avLst/>
          </a:prstGeom>
        </p:spPr>
      </p:pic>
      <p:sp>
        <p:nvSpPr>
          <p:cNvPr id="9" name="Text Placeholder 5">
            <a:extLst>
              <a:ext uri="{FF2B5EF4-FFF2-40B4-BE49-F238E27FC236}">
                <a16:creationId xmlns:a16="http://schemas.microsoft.com/office/drawing/2014/main" id="{7A244F22-3112-5D01-7015-794B77C105E4}"/>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t>Shock?</a:t>
            </a:r>
          </a:p>
          <a:p>
            <a:pPr marL="800100" lvl="1" indent="-342900">
              <a:buFont typeface="Wingdings" panose="05000000000000000000" pitchFamily="2" charset="2"/>
              <a:buChar char="Ø"/>
            </a:pPr>
            <a:r>
              <a:rPr lang="en-US" sz="2400" dirty="0"/>
              <a:t>Tranexamic acid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Massive transfusion protocol (MTP)</a:t>
            </a:r>
          </a:p>
          <a:p>
            <a:pPr marL="800100" lvl="1" indent="-342900">
              <a:buFont typeface="Wingdings" panose="05000000000000000000" pitchFamily="2" charset="2"/>
              <a:buChar char="Ø"/>
            </a:pPr>
            <a:r>
              <a:rPr lang="en-US" sz="2400" dirty="0"/>
              <a:t>Crystalloid if blood not available</a:t>
            </a:r>
          </a:p>
        </p:txBody>
      </p:sp>
    </p:spTree>
    <p:extLst>
      <p:ext uri="{BB962C8B-B14F-4D97-AF65-F5344CB8AC3E}">
        <p14:creationId xmlns:p14="http://schemas.microsoft.com/office/powerpoint/2010/main" val="13519027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9A14-836E-F5F3-3D08-74E9C3852F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656A10-15CC-F386-BF15-FE2B72CD52D6}"/>
              </a:ext>
            </a:extLst>
          </p:cNvPr>
          <p:cNvSpPr/>
          <p:nvPr/>
        </p:nvSpPr>
        <p:spPr>
          <a:xfrm>
            <a:off x="4198289" y="62019"/>
            <a:ext cx="2138901" cy="192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6EE07F08-8343-8283-F57E-865CAC910963}"/>
              </a:ext>
            </a:extLst>
          </p:cNvPr>
          <p:cNvPicPr>
            <a:picLocks noChangeAspect="1"/>
          </p:cNvPicPr>
          <p:nvPr/>
        </p:nvPicPr>
        <p:blipFill>
          <a:blip r:embed="rId3"/>
          <a:srcRect/>
          <a:stretch/>
        </p:blipFill>
        <p:spPr>
          <a:xfrm>
            <a:off x="4326348" y="0"/>
            <a:ext cx="4724886" cy="6645499"/>
          </a:xfrm>
          <a:prstGeom prst="rect">
            <a:avLst/>
          </a:prstGeom>
        </p:spPr>
      </p:pic>
      <p:sp>
        <p:nvSpPr>
          <p:cNvPr id="7" name="Content Placeholder 2">
            <a:extLst>
              <a:ext uri="{FF2B5EF4-FFF2-40B4-BE49-F238E27FC236}">
                <a16:creationId xmlns:a16="http://schemas.microsoft.com/office/drawing/2014/main" id="{AE12A043-8D86-0240-F10B-B4C8FE3A508F}"/>
              </a:ext>
            </a:extLst>
          </p:cNvPr>
          <p:cNvSpPr txBox="1">
            <a:spLocks/>
          </p:cNvSpPr>
          <p:nvPr/>
        </p:nvSpPr>
        <p:spPr bwMode="auto">
          <a:xfrm>
            <a:off x="313853" y="106250"/>
            <a:ext cx="6312234"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solidFill>
                  <a:schemeClr val="tx1">
                    <a:alpha val="5000"/>
                  </a:schemeClr>
                </a:solidFill>
              </a:rPr>
              <a:t>Shock and </a:t>
            </a:r>
            <a:r>
              <a:rPr lang="en-US" sz="2400" b="1" dirty="0">
                <a:solidFill>
                  <a:schemeClr val="tx1">
                    <a:alpha val="5000"/>
                  </a:schemeClr>
                </a:solidFill>
              </a:rPr>
              <a:t>no response to 20 ml/kg fluid</a:t>
            </a:r>
            <a:r>
              <a:rPr lang="en-US" sz="2400" dirty="0">
                <a:solidFill>
                  <a:schemeClr val="tx1">
                    <a:alpha val="5000"/>
                  </a:schemeClr>
                </a:solidFill>
              </a:rPr>
              <a:t> </a:t>
            </a:r>
          </a:p>
          <a:p>
            <a:pPr lvl="1">
              <a:lnSpc>
                <a:spcPct val="80000"/>
              </a:lnSpc>
              <a:spcBef>
                <a:spcPts val="0"/>
              </a:spcBef>
              <a:buFont typeface="Arial" pitchFamily="34" charset="0"/>
              <a:buChar char="•"/>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declare massive haemorrhage protocol</a:t>
            </a:r>
          </a:p>
          <a:p>
            <a:pPr marL="800100" lvl="1" indent="-342900">
              <a:lnSpc>
                <a:spcPct val="80000"/>
              </a:lnSpc>
              <a:spcBef>
                <a:spcPts val="0"/>
              </a:spcBef>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Give warmed </a:t>
            </a:r>
            <a:r>
              <a:rPr lang="en-US" sz="2400" b="1" dirty="0">
                <a:solidFill>
                  <a:schemeClr val="tx1">
                    <a:alpha val="5000"/>
                  </a:schemeClr>
                </a:solidFill>
              </a:rPr>
              <a:t>RBC and plasma 10 ml/kg</a:t>
            </a:r>
            <a:r>
              <a:rPr lang="en-US" sz="2400" dirty="0">
                <a:solidFill>
                  <a:schemeClr val="tx1">
                    <a:alpha val="5000"/>
                  </a:schemeClr>
                </a:solidFill>
              </a:rPr>
              <a:t> aiming for a balanced 1:1 ratio</a:t>
            </a:r>
          </a:p>
          <a:p>
            <a:pPr marL="0" indent="0">
              <a:lnSpc>
                <a:spcPct val="80000"/>
              </a:lnSpc>
            </a:pPr>
            <a:endParaRPr lang="en-US" sz="2400" dirty="0">
              <a:solidFill>
                <a:schemeClr val="tx1">
                  <a:alpha val="5000"/>
                </a:schemeClr>
              </a:solidFill>
            </a:endParaRPr>
          </a:p>
          <a:p>
            <a:pPr>
              <a:lnSpc>
                <a:spcPct val="80000"/>
              </a:lnSpc>
              <a:buFont typeface="Arial" pitchFamily="34" charset="0"/>
              <a:buChar char="•"/>
            </a:pPr>
            <a:r>
              <a:rPr lang="en-US" sz="2400" b="1" dirty="0">
                <a:solidFill>
                  <a:schemeClr val="tx1">
                    <a:alpha val="5000"/>
                  </a:schemeClr>
                </a:solidFill>
              </a:rPr>
              <a:t>Continuing</a:t>
            </a:r>
            <a:r>
              <a:rPr lang="en-US" sz="2400" dirty="0">
                <a:solidFill>
                  <a:schemeClr val="tx1">
                    <a:alpha val="5000"/>
                  </a:schemeClr>
                </a:solidFill>
              </a:rPr>
              <a:t> shock/blood loss </a:t>
            </a:r>
          </a:p>
          <a:p>
            <a:pPr marL="800100" lvl="1" indent="-342900">
              <a:lnSpc>
                <a:spcPct val="80000"/>
              </a:lnSpc>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buFont typeface="Wingdings" panose="05000000000000000000" pitchFamily="2" charset="2"/>
              <a:buChar char="Ø"/>
            </a:pPr>
            <a:r>
              <a:rPr lang="en-US" sz="2400" b="1" dirty="0">
                <a:solidFill>
                  <a:schemeClr val="tx1">
                    <a:alpha val="5000"/>
                  </a:schemeClr>
                </a:solidFill>
              </a:rPr>
              <a:t>RBC 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FFP 10 ml/kg</a:t>
            </a:r>
            <a:r>
              <a:rPr lang="en-US" sz="2400" dirty="0">
                <a:solidFill>
                  <a:schemeClr val="tx1">
                    <a:alpha val="5000"/>
                  </a:schemeClr>
                </a:solidFill>
              </a:rPr>
              <a:t>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Platelets</a:t>
            </a:r>
            <a:r>
              <a:rPr lang="en-US" sz="2400" dirty="0">
                <a:solidFill>
                  <a:schemeClr val="tx1">
                    <a:alpha val="5000"/>
                  </a:schemeClr>
                </a:solidFill>
              </a:rPr>
              <a:t> </a:t>
            </a:r>
            <a:r>
              <a:rPr lang="en-US" sz="2400" b="1" dirty="0">
                <a:solidFill>
                  <a:schemeClr val="tx1">
                    <a:alpha val="5000"/>
                  </a:schemeClr>
                </a:solidFill>
              </a:rPr>
              <a:t>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Cryoprecipitate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Check Calcium..</a:t>
            </a:r>
          </a:p>
          <a:p>
            <a:pPr marL="400050" lvl="1" indent="0">
              <a:lnSpc>
                <a:spcPct val="80000"/>
              </a:lnSpc>
            </a:pPr>
            <a:endParaRPr lang="en-US" sz="2400" b="1" dirty="0">
              <a:solidFill>
                <a:schemeClr val="tx1">
                  <a:alpha val="5000"/>
                </a:schemeClr>
              </a:solidFill>
            </a:endParaRPr>
          </a:p>
          <a:p>
            <a:pPr>
              <a:lnSpc>
                <a:spcPct val="80000"/>
              </a:lnSpc>
              <a:buFont typeface="Arial" pitchFamily="34" charset="0"/>
              <a:buChar char="•"/>
            </a:pPr>
            <a:r>
              <a:rPr lang="en-US" sz="2800" b="1" i="1" dirty="0">
                <a:solidFill>
                  <a:schemeClr val="tx1">
                    <a:alpha val="5000"/>
                  </a:schemeClr>
                </a:solidFill>
              </a:rPr>
              <a:t>Use local guidelines</a:t>
            </a:r>
          </a:p>
        </p:txBody>
      </p:sp>
    </p:spTree>
    <p:extLst>
      <p:ext uri="{BB962C8B-B14F-4D97-AF65-F5344CB8AC3E}">
        <p14:creationId xmlns:p14="http://schemas.microsoft.com/office/powerpoint/2010/main" val="23703136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38E66-713C-9904-FD34-C22AAABF2800}"/>
              </a:ext>
            </a:extLst>
          </p:cNvPr>
          <p:cNvPicPr>
            <a:picLocks noChangeAspect="1"/>
          </p:cNvPicPr>
          <p:nvPr/>
        </p:nvPicPr>
        <p:blipFill>
          <a:blip r:embed="rId2"/>
          <a:srcRect/>
          <a:stretch/>
        </p:blipFill>
        <p:spPr>
          <a:xfrm>
            <a:off x="7724128" y="4374592"/>
            <a:ext cx="1278570" cy="1798295"/>
          </a:xfrm>
          <a:prstGeom prst="rect">
            <a:avLst/>
          </a:prstGeom>
        </p:spPr>
      </p:pic>
      <p:sp>
        <p:nvSpPr>
          <p:cNvPr id="6" name="Content Placeholder 2">
            <a:extLst>
              <a:ext uri="{FF2B5EF4-FFF2-40B4-BE49-F238E27FC236}">
                <a16:creationId xmlns:a16="http://schemas.microsoft.com/office/drawing/2014/main" id="{D5E49D54-8961-5525-D5CD-2E7D1C38127B}"/>
              </a:ext>
            </a:extLst>
          </p:cNvPr>
          <p:cNvSpPr txBox="1">
            <a:spLocks/>
          </p:cNvSpPr>
          <p:nvPr/>
        </p:nvSpPr>
        <p:spPr bwMode="auto">
          <a:xfrm>
            <a:off x="210485" y="62019"/>
            <a:ext cx="6023337"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t>Shock and </a:t>
            </a:r>
            <a:r>
              <a:rPr lang="en-US" sz="2400" b="1" dirty="0"/>
              <a:t>no response to 20 ml/kg fluid</a:t>
            </a:r>
            <a:r>
              <a:rPr lang="en-US" sz="2400" dirty="0"/>
              <a:t> </a:t>
            </a:r>
          </a:p>
          <a:p>
            <a:pPr lvl="1">
              <a:lnSpc>
                <a:spcPct val="80000"/>
              </a:lnSpc>
              <a:spcBef>
                <a:spcPts val="0"/>
              </a:spcBef>
              <a:buFont typeface="Arial" pitchFamily="34" charset="0"/>
              <a:buChar char="•"/>
            </a:pPr>
            <a:endParaRPr lang="en-US" sz="2400" dirty="0"/>
          </a:p>
          <a:p>
            <a:pPr marL="800100" lvl="1" indent="-342900">
              <a:lnSpc>
                <a:spcPct val="80000"/>
              </a:lnSpc>
              <a:spcBef>
                <a:spcPts val="0"/>
              </a:spcBef>
              <a:buFont typeface="Wingdings" panose="05000000000000000000" pitchFamily="2" charset="2"/>
              <a:buChar char="Ø"/>
            </a:pPr>
            <a:r>
              <a:rPr lang="en-US" sz="2400" dirty="0"/>
              <a:t>declare massive haemorrhage protocol</a:t>
            </a:r>
          </a:p>
          <a:p>
            <a:pPr marL="800100" lvl="1" indent="-342900">
              <a:lnSpc>
                <a:spcPct val="80000"/>
              </a:lnSpc>
              <a:spcBef>
                <a:spcPts val="0"/>
              </a:spcBef>
              <a:buFont typeface="Wingdings" panose="05000000000000000000" pitchFamily="2" charset="2"/>
              <a:buChar char="Ø"/>
            </a:pPr>
            <a:endParaRPr lang="en-US" sz="2400" dirty="0"/>
          </a:p>
          <a:p>
            <a:pPr marL="800100" lvl="1" indent="-342900">
              <a:lnSpc>
                <a:spcPct val="80000"/>
              </a:lnSpc>
              <a:spcBef>
                <a:spcPts val="0"/>
              </a:spcBef>
              <a:buFont typeface="Wingdings" panose="05000000000000000000" pitchFamily="2" charset="2"/>
              <a:buChar char="Ø"/>
            </a:pPr>
            <a:r>
              <a:rPr lang="en-US" sz="2400" dirty="0"/>
              <a:t>Give warmed </a:t>
            </a:r>
            <a:r>
              <a:rPr lang="en-US" sz="2400" b="1" dirty="0"/>
              <a:t>RBC and plasma 10 ml/kg</a:t>
            </a:r>
            <a:r>
              <a:rPr lang="en-US" sz="2400" dirty="0"/>
              <a:t> aiming for a balanced 1:1 ratio</a:t>
            </a:r>
          </a:p>
          <a:p>
            <a:pPr marL="0" indent="0">
              <a:lnSpc>
                <a:spcPct val="80000"/>
              </a:lnSpc>
            </a:pPr>
            <a:endParaRPr lang="en-US" sz="2400" dirty="0"/>
          </a:p>
          <a:p>
            <a:pPr>
              <a:lnSpc>
                <a:spcPct val="80000"/>
              </a:lnSpc>
              <a:buFont typeface="Arial" pitchFamily="34" charset="0"/>
              <a:buChar char="•"/>
            </a:pPr>
            <a:r>
              <a:rPr lang="en-US" sz="2400" b="1" dirty="0"/>
              <a:t>Continuing</a:t>
            </a:r>
            <a:r>
              <a:rPr lang="en-US" sz="2400" dirty="0"/>
              <a:t> shock/blood loss </a:t>
            </a:r>
          </a:p>
          <a:p>
            <a:pPr marL="800100" lvl="1" indent="-342900">
              <a:lnSpc>
                <a:spcPct val="80000"/>
              </a:lnSpc>
              <a:buFont typeface="Wingdings" panose="05000000000000000000" pitchFamily="2" charset="2"/>
              <a:buChar char="Ø"/>
            </a:pPr>
            <a:endParaRPr lang="en-US" sz="2400" dirty="0"/>
          </a:p>
          <a:p>
            <a:pPr marL="800100" lvl="1" indent="-342900">
              <a:lnSpc>
                <a:spcPct val="80000"/>
              </a:lnSpc>
              <a:buFont typeface="Wingdings" panose="05000000000000000000" pitchFamily="2" charset="2"/>
              <a:buChar char="Ø"/>
            </a:pPr>
            <a:r>
              <a:rPr lang="en-US" sz="2400" b="1" dirty="0"/>
              <a:t>RBC 10 ml/kg</a:t>
            </a:r>
          </a:p>
          <a:p>
            <a:pPr marL="800100" lvl="1" indent="-342900">
              <a:lnSpc>
                <a:spcPct val="80000"/>
              </a:lnSpc>
              <a:buFont typeface="Wingdings" panose="05000000000000000000" pitchFamily="2" charset="2"/>
              <a:buChar char="Ø"/>
            </a:pPr>
            <a:r>
              <a:rPr lang="en-US" sz="2400" b="1" dirty="0"/>
              <a:t>FFP 10 ml/kg</a:t>
            </a:r>
            <a:r>
              <a:rPr lang="en-US" sz="2400" dirty="0"/>
              <a:t> </a:t>
            </a:r>
          </a:p>
          <a:p>
            <a:pPr marL="800100" lvl="1" indent="-342900">
              <a:lnSpc>
                <a:spcPct val="80000"/>
              </a:lnSpc>
              <a:buFont typeface="Wingdings" panose="05000000000000000000" pitchFamily="2" charset="2"/>
              <a:buChar char="Ø"/>
            </a:pPr>
            <a:r>
              <a:rPr lang="en-US" sz="2400" b="1" dirty="0"/>
              <a:t>Platelets</a:t>
            </a:r>
            <a:r>
              <a:rPr lang="en-US" sz="2400" dirty="0"/>
              <a:t> </a:t>
            </a:r>
            <a:r>
              <a:rPr lang="en-US" sz="2400" b="1" dirty="0"/>
              <a:t>10 ml/kg</a:t>
            </a:r>
          </a:p>
          <a:p>
            <a:pPr marL="800100" lvl="1" indent="-342900">
              <a:lnSpc>
                <a:spcPct val="80000"/>
              </a:lnSpc>
              <a:buFont typeface="Wingdings" panose="05000000000000000000" pitchFamily="2" charset="2"/>
              <a:buChar char="Ø"/>
            </a:pPr>
            <a:r>
              <a:rPr lang="en-US" sz="2400" b="1" dirty="0"/>
              <a:t>Cryoprecipitate  </a:t>
            </a:r>
          </a:p>
          <a:p>
            <a:pPr marL="800100" lvl="1" indent="-342900">
              <a:lnSpc>
                <a:spcPct val="80000"/>
              </a:lnSpc>
              <a:buFont typeface="Wingdings" panose="05000000000000000000" pitchFamily="2" charset="2"/>
              <a:buChar char="Ø"/>
            </a:pPr>
            <a:r>
              <a:rPr lang="en-US" sz="2400" b="1" dirty="0"/>
              <a:t>Check Calcium..</a:t>
            </a:r>
          </a:p>
          <a:p>
            <a:pPr marL="400050" lvl="1" indent="0">
              <a:lnSpc>
                <a:spcPct val="80000"/>
              </a:lnSpc>
            </a:pPr>
            <a:endParaRPr lang="en-US" sz="2400" b="1" dirty="0"/>
          </a:p>
          <a:p>
            <a:pPr>
              <a:lnSpc>
                <a:spcPct val="80000"/>
              </a:lnSpc>
              <a:buFont typeface="Arial" pitchFamily="34" charset="0"/>
              <a:buChar char="•"/>
            </a:pPr>
            <a:r>
              <a:rPr lang="en-US" sz="2800" b="1" i="1" dirty="0"/>
              <a:t>Use local guidelines</a:t>
            </a:r>
          </a:p>
        </p:txBody>
      </p:sp>
    </p:spTree>
    <p:extLst>
      <p:ext uri="{BB962C8B-B14F-4D97-AF65-F5344CB8AC3E}">
        <p14:creationId xmlns:p14="http://schemas.microsoft.com/office/powerpoint/2010/main" val="207348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D</a:t>
            </a:r>
          </a:p>
        </p:txBody>
      </p:sp>
      <p:graphicFrame>
        <p:nvGraphicFramePr>
          <p:cNvPr id="11" name="Table 10"/>
          <p:cNvGraphicFramePr>
            <a:graphicFrameLocks noGrp="1"/>
          </p:cNvGraphicFramePr>
          <p:nvPr>
            <p:extLst>
              <p:ext uri="{D42A27DB-BD31-4B8C-83A1-F6EECF244321}">
                <p14:modId xmlns:p14="http://schemas.microsoft.com/office/powerpoint/2010/main" val="1200051351"/>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b="1"/>
                        <a:t>D</a:t>
                      </a:r>
                    </a:p>
                  </a:txBody>
                  <a:tcPr/>
                </a:tc>
                <a:tc>
                  <a:txBody>
                    <a:bodyPr/>
                    <a:lstStyle/>
                    <a:p>
                      <a:r>
                        <a:rPr lang="en-GB" sz="1800" b="1">
                          <a:latin typeface="+mn-lt"/>
                          <a:cs typeface="+mn-cs"/>
                        </a:rPr>
                        <a:t>Confused conversation, occasionally combative, GCS 10, left pupil dilated</a:t>
                      </a:r>
                      <a:endParaRPr lang="en-US" sz="1800" b="1"/>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325DCC87-C956-0240-BD0A-A53A708DB505}"/>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AC612585-B4FD-A94F-9DAB-446429E501C7}"/>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5" name="Picture 14" descr="C-spine hotspot.jpg">
            <a:extLst>
              <a:ext uri="{FF2B5EF4-FFF2-40B4-BE49-F238E27FC236}">
                <a16:creationId xmlns:a16="http://schemas.microsoft.com/office/drawing/2014/main" id="{8FE45227-308F-EC4B-9026-C4EAF9BEA2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191871559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254846934"/>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a:ea typeface="ＭＳ Ｐゴシック" pitchFamily="34" charset="-128"/>
                        </a:rPr>
                        <a:t>Progressive head injury – raised ICP, lateralising signs. </a:t>
                      </a:r>
                      <a:r>
                        <a:rPr lang="en-US" sz="2000" b="1">
                          <a:ea typeface="ＭＳ Ｐゴシック" pitchFamily="34" charset="-128"/>
                        </a:rPr>
                        <a:t>Progressive spinal injury needs consideration</a:t>
                      </a:r>
                      <a:endParaRPr lang="en-AU" sz="2000" b="1">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77288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584576" y="904875"/>
            <a:ext cx="5113337" cy="656590"/>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cs typeface="+mn-cs"/>
              </a:rPr>
              <a:t>Activity 1</a:t>
            </a:r>
          </a:p>
        </p:txBody>
      </p:sp>
      <p:sp>
        <p:nvSpPr>
          <p:cNvPr id="129049" name="Text Box 25"/>
          <p:cNvSpPr txBox="1">
            <a:spLocks noChangeArrowheads="1"/>
          </p:cNvSpPr>
          <p:nvPr/>
        </p:nvSpPr>
        <p:spPr bwMode="auto">
          <a:xfrm>
            <a:off x="3470275" y="2497138"/>
            <a:ext cx="5598061" cy="2412968"/>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20000"/>
              </a:lnSpc>
              <a:spcBef>
                <a:spcPts val="1200"/>
              </a:spcBef>
            </a:pPr>
            <a:r>
              <a:rPr lang="en-GB" sz="4000">
                <a:latin typeface="+mn-lt"/>
                <a:ea typeface="ＭＳ Ｐゴシック" pitchFamily="34" charset="-128"/>
              </a:rPr>
              <a:t>What are the broad </a:t>
            </a:r>
            <a:r>
              <a:rPr lang="en-GB" sz="4000" b="1">
                <a:latin typeface="+mn-lt"/>
                <a:ea typeface="ＭＳ Ｐゴシック" pitchFamily="34" charset="-128"/>
              </a:rPr>
              <a:t>goals</a:t>
            </a:r>
            <a:r>
              <a:rPr lang="en-GB" sz="4000">
                <a:latin typeface="+mn-lt"/>
                <a:ea typeface="ＭＳ Ｐゴシック" pitchFamily="34" charset="-128"/>
              </a:rPr>
              <a:t> of the primary survey?</a:t>
            </a:r>
          </a:p>
          <a:p>
            <a:pPr algn="r">
              <a:lnSpc>
                <a:spcPct val="120000"/>
              </a:lnSpc>
              <a:spcBef>
                <a:spcPts val="1200"/>
              </a:spcBef>
            </a:pPr>
            <a:r>
              <a:rPr lang="en-GB" sz="4000">
                <a:latin typeface="+mn-lt"/>
                <a:ea typeface="ＭＳ Ｐゴシック" pitchFamily="34" charset="-128"/>
              </a:rPr>
              <a:t>4 mins</a:t>
            </a:r>
          </a:p>
        </p:txBody>
      </p:sp>
      <p:pic>
        <p:nvPicPr>
          <p:cNvPr id="2050"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7" y="308602"/>
            <a:ext cx="3011487" cy="1692073"/>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Group 123"/>
          <p:cNvGraphicFramePr>
            <a:graphicFrameLocks noGrp="1"/>
          </p:cNvGraphicFramePr>
          <p:nvPr>
            <p:extLst>
              <p:ext uri="{D42A27DB-BD31-4B8C-83A1-F6EECF244321}">
                <p14:modId xmlns:p14="http://schemas.microsoft.com/office/powerpoint/2010/main" val="2031493459"/>
              </p:ext>
            </p:extLst>
          </p:nvPr>
        </p:nvGraphicFramePr>
        <p:xfrm>
          <a:off x="446088" y="2244779"/>
          <a:ext cx="3024187" cy="4507710"/>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70390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4000" b="1" i="0" u="none" strike="noStrike" cap="none" normalizeH="0" baseline="0">
                          <a:ln>
                            <a:noFill/>
                          </a:ln>
                          <a:solidFill>
                            <a:schemeClr val="bg1"/>
                          </a:solidFill>
                          <a:effectLst/>
                          <a:latin typeface="+mj-lt"/>
                        </a:rPr>
                        <a:t>Goals</a:t>
                      </a:r>
                      <a:endParaRPr kumimoji="0" lang="en-US" sz="40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98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Actions</a:t>
                      </a:r>
                      <a:endParaRPr kumimoji="0" lang="en-US" sz="1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09946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091531621"/>
              </p:ext>
            </p:extLst>
          </p:nvPr>
        </p:nvGraphicFramePr>
        <p:xfrm>
          <a:off x="620712" y="1396996"/>
          <a:ext cx="8200158" cy="51636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a:t>
                      </a:r>
                      <a:r>
                        <a:rPr kumimoji="0" lang="en-GB" sz="1800" b="0" i="0" u="none" strike="noStrike" kern="1200" cap="none" normalizeH="0" baseline="0" err="1">
                          <a:ln>
                            <a:noFill/>
                          </a:ln>
                          <a:solidFill>
                            <a:schemeClr val="tx1"/>
                          </a:solidFill>
                          <a:effectLst/>
                          <a:latin typeface="+mn-lt"/>
                          <a:ea typeface="+mn-ea"/>
                          <a:cs typeface="+mn-cs"/>
                        </a:rPr>
                        <a:t>Xray</a:t>
                      </a:r>
                      <a:r>
                        <a:rPr kumimoji="0" lang="en-GB" sz="1800" b="0" i="0" u="none" strike="noStrike" kern="1200" cap="none" normalizeH="0" baseline="0">
                          <a:ln>
                            <a:noFill/>
                          </a:ln>
                          <a:solidFill>
                            <a:schemeClr val="tx1"/>
                          </a:solidFill>
                          <a:effectLst/>
                          <a:latin typeface="+mn-lt"/>
                          <a:ea typeface="+mn-ea"/>
                          <a:cs typeface="+mn-cs"/>
                        </a:rPr>
                        <a:t>. FAST. 10 mL/kg warmed blood, 10mL/kg crystalloid until available. Tranexamic acid. Surgeon</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1" i="0" u="none" strike="noStrike" kern="1200" cap="none" normalizeH="0" baseline="0">
                          <a:ln>
                            <a:noFill/>
                          </a:ln>
                          <a:solidFill>
                            <a:schemeClr val="tx1"/>
                          </a:solidFill>
                          <a:effectLst/>
                          <a:latin typeface="+mn-lt"/>
                          <a:ea typeface="+mn-ea"/>
                          <a:cs typeface="+mn-cs"/>
                        </a:rPr>
                        <a:t>PU – likely intracranial haemorrhage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Avoid hypotension or hypoxia. Hyperventilate (pCO2 35-40)</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Mannitol/hypertonic saline?</a:t>
                      </a: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5" name="Picture 4" descr="C-spine hotspot.jpg">
            <a:extLst>
              <a:ext uri="{FF2B5EF4-FFF2-40B4-BE49-F238E27FC236}">
                <a16:creationId xmlns:a16="http://schemas.microsoft.com/office/drawing/2014/main" id="{33529D7A-9D36-4388-B7D0-7E5B9CD24E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284"/>
            <a:ext cx="2436967" cy="1474745"/>
          </a:xfrm>
          <a:prstGeom prst="rect">
            <a:avLst/>
          </a:prstGeom>
          <a:noFill/>
          <a:ln w="9525">
            <a:noFill/>
            <a:miter lim="800000"/>
            <a:headEnd/>
            <a:tailEnd/>
          </a:ln>
        </p:spPr>
      </p:pic>
    </p:spTree>
    <p:extLst>
      <p:ext uri="{BB962C8B-B14F-4D97-AF65-F5344CB8AC3E}">
        <p14:creationId xmlns:p14="http://schemas.microsoft.com/office/powerpoint/2010/main" val="41769198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E to end</a:t>
            </a:r>
          </a:p>
        </p:txBody>
      </p:sp>
      <p:graphicFrame>
        <p:nvGraphicFramePr>
          <p:cNvPr id="11" name="Table 10"/>
          <p:cNvGraphicFramePr>
            <a:graphicFrameLocks noGrp="1"/>
          </p:cNvGraphicFramePr>
          <p:nvPr>
            <p:extLst>
              <p:ext uri="{D42A27DB-BD31-4B8C-83A1-F6EECF244321}">
                <p14:modId xmlns:p14="http://schemas.microsoft.com/office/powerpoint/2010/main" val="3347467329"/>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a:latin typeface="+mn-lt"/>
                          <a:cs typeface="+mn-cs"/>
                        </a:rPr>
                        <a:t>Temp 35°C, no extremity abnormalities, moving all limbs                              (7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DAC7F528-BC48-F544-AB2E-73C6EECBFE64}"/>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1509F137-51E3-224A-A63E-6E933A14693C}"/>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13" name="Picture 12" descr="C-spine hotspot.jpg">
            <a:extLst>
              <a:ext uri="{FF2B5EF4-FFF2-40B4-BE49-F238E27FC236}">
                <a16:creationId xmlns:a16="http://schemas.microsoft.com/office/drawing/2014/main" id="{CDC14A5E-9ED5-8A4C-A251-81B1C6191B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616" y="0"/>
            <a:ext cx="3563679" cy="2156581"/>
          </a:xfrm>
          <a:prstGeom prst="rect">
            <a:avLst/>
          </a:prstGeom>
          <a:noFill/>
          <a:ln w="9525">
            <a:noFill/>
            <a:miter lim="800000"/>
            <a:headEnd/>
            <a:tailEnd/>
          </a:ln>
        </p:spPr>
      </p:pic>
    </p:spTree>
    <p:extLst>
      <p:ext uri="{BB962C8B-B14F-4D97-AF65-F5344CB8AC3E}">
        <p14:creationId xmlns:p14="http://schemas.microsoft.com/office/powerpoint/2010/main" val="15190772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093616080"/>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a:ea typeface="ＭＳ Ｐゴシック" pitchFamily="34" charset="-128"/>
                        </a:rPr>
                        <a:t>Progressive head injury – raised ICP, lateralising signs.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a:ea typeface="ＭＳ Ｐゴシック" pitchFamily="34" charset="-128"/>
                        </a:rPr>
                        <a:t>Progressive spinal injury needs consideration</a:t>
                      </a:r>
                      <a:endParaRPr lang="en-AU" sz="1800">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ea typeface="ＭＳ Ｐゴシック" pitchFamily="34" charset="-128"/>
                        </a:rPr>
                        <a:t>Hypothermia, </a:t>
                      </a:r>
                      <a:r>
                        <a:rPr lang="en-US" sz="1800" b="1" err="1">
                          <a:ea typeface="ＭＳ Ｐゴシック" pitchFamily="34" charset="-128"/>
                        </a:rPr>
                        <a:t>hypoglycaemia</a:t>
                      </a:r>
                      <a:r>
                        <a:rPr lang="en-US" sz="1800" b="1">
                          <a:ea typeface="ＭＳ Ｐゴシック" pitchFamily="34" charset="-128"/>
                        </a:rPr>
                        <a:t>, hidden injuries</a:t>
                      </a:r>
                    </a:p>
                    <a:p>
                      <a:endParaRPr lang="en-US" b="1"/>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433417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0190" y="285989"/>
            <a:ext cx="5802197" cy="1325563"/>
          </a:xfrm>
        </p:spPr>
        <p:txBody>
          <a:bodyPr anchor="t"/>
          <a:lstStyle/>
          <a:p>
            <a:pPr>
              <a:lnSpc>
                <a:spcPct val="80000"/>
              </a:lnSpc>
            </a:pPr>
            <a:r>
              <a:rPr lang="en-GB" sz="3600" b="1" dirty="0">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2488627289"/>
              </p:ext>
            </p:extLst>
          </p:nvPr>
        </p:nvGraphicFramePr>
        <p:xfrm>
          <a:off x="871718" y="912913"/>
          <a:ext cx="8200158" cy="5881586"/>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737247">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42039">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737247">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dirty="0">
                          <a:ln>
                            <a:noFill/>
                          </a:ln>
                          <a:solidFill>
                            <a:schemeClr val="tx1"/>
                          </a:solidFill>
                          <a:effectLst/>
                          <a:latin typeface="+mn-lt"/>
                          <a:ea typeface="+mn-ea"/>
                          <a:cs typeface="+mn-cs"/>
                        </a:rPr>
                        <a:t>Left ICC – before or after RSI?  CXR before/after?</a:t>
                      </a:r>
                    </a:p>
                    <a:p>
                      <a:endParaRPr lang="en-US" dirty="0"/>
                    </a:p>
                  </a:txBody>
                  <a:tcPr/>
                </a:tc>
                <a:extLst>
                  <a:ext uri="{0D108BD9-81ED-4DB2-BD59-A6C34878D82A}">
                    <a16:rowId xmlns:a16="http://schemas.microsoft.com/office/drawing/2014/main" val="10002"/>
                  </a:ext>
                </a:extLst>
              </a:tr>
              <a:tr h="73724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X-ray, FAST, 10 mL/kg warmed blood, 10mL/kg crystalloid until available. Tranexamic acid. Surgeon</a:t>
                      </a:r>
                    </a:p>
                  </a:txBody>
                  <a:tcPr/>
                </a:tc>
                <a:extLst>
                  <a:ext uri="{0D108BD9-81ED-4DB2-BD59-A6C34878D82A}">
                    <a16:rowId xmlns:a16="http://schemas.microsoft.com/office/drawing/2014/main" val="10003"/>
                  </a:ext>
                </a:extLst>
              </a:tr>
              <a:tr h="737247">
                <a:tc>
                  <a:txBody>
                    <a:bodyPr/>
                    <a:lstStyle/>
                    <a:p>
                      <a:pPr algn="ctr"/>
                      <a:r>
                        <a:rPr lang="en-US" sz="2800"/>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0" i="0" u="none" strike="noStrike" kern="1200" cap="none" normalizeH="0" baseline="0">
                          <a:ln>
                            <a:noFill/>
                          </a:ln>
                          <a:solidFill>
                            <a:schemeClr val="tx1"/>
                          </a:solidFill>
                          <a:effectLst/>
                          <a:latin typeface="+mn-lt"/>
                          <a:ea typeface="+mn-ea"/>
                          <a:cs typeface="+mn-cs"/>
                        </a:rPr>
                        <a:t>PU – likely ICH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Avoid hypotension,  hypoxia. Hyperventilate. Mannitol/hypertonic saline?</a:t>
                      </a:r>
                    </a:p>
                  </a:txBody>
                  <a:tcPr/>
                </a:tc>
                <a:extLst>
                  <a:ext uri="{0D108BD9-81ED-4DB2-BD59-A6C34878D82A}">
                    <a16:rowId xmlns:a16="http://schemas.microsoft.com/office/drawing/2014/main" val="10004"/>
                  </a:ext>
                </a:extLst>
              </a:tr>
              <a:tr h="737247">
                <a:tc>
                  <a:txBody>
                    <a:bodyPr/>
                    <a:lstStyle/>
                    <a:p>
                      <a:pPr algn="ctr"/>
                      <a:r>
                        <a:rPr lang="en-US" sz="2800" b="1"/>
                        <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Exposure, look for injuries, keep warm, </a:t>
                      </a:r>
                      <a:r>
                        <a:rPr kumimoji="0" lang="en-GB" sz="1800" b="1" i="0" u="none" strike="noStrike" kern="1200" cap="none" normalizeH="0" baseline="0" err="1">
                          <a:ln>
                            <a:noFill/>
                          </a:ln>
                          <a:solidFill>
                            <a:schemeClr val="tx1"/>
                          </a:solidFill>
                          <a:effectLst/>
                          <a:latin typeface="+mn-lt"/>
                          <a:ea typeface="+mn-ea"/>
                          <a:cs typeface="+mn-cs"/>
                        </a:rPr>
                        <a:t>euglycaemia</a:t>
                      </a:r>
                      <a:endParaRPr kumimoji="0" lang="en-GB" sz="1800" b="1" i="0" u="none" strike="noStrike" kern="1200" cap="none" normalizeH="0" baseline="0">
                        <a:ln>
                          <a:noFill/>
                        </a:ln>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771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Ix, Meds</a:t>
                      </a:r>
                      <a:endParaRPr kumimoji="0" lang="en-US" sz="1800" b="1" i="0" u="none" strike="noStrike" kern="1200" cap="none" normalizeH="0" baseline="0">
                        <a:ln>
                          <a:noFill/>
                        </a:ln>
                        <a:solidFill>
                          <a:schemeClr val="tx1"/>
                        </a:solidFill>
                        <a:effectLst/>
                        <a:latin typeface="+mn-lt"/>
                        <a:ea typeface="+mn-ea"/>
                        <a:cs typeface="+mn-cs"/>
                      </a:endParaRPr>
                    </a:p>
                    <a:p>
                      <a:pPr algn="ctr"/>
                      <a:endParaRPr lang="en-US" sz="2800" b="1"/>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?Whole body CT (WBCT)  -  or CT cervical spine, brain, </a:t>
                      </a:r>
                      <a:r>
                        <a:rPr kumimoji="0" lang="en-GB" sz="1800" b="1" i="0" u="none" strike="noStrike" kern="1200" cap="none" normalizeH="0" baseline="0" dirty="0" err="1">
                          <a:ln>
                            <a:noFill/>
                          </a:ln>
                          <a:solidFill>
                            <a:schemeClr val="tx1"/>
                          </a:solidFill>
                          <a:effectLst/>
                          <a:latin typeface="+mn-lt"/>
                          <a:ea typeface="+mn-ea"/>
                          <a:cs typeface="+mn-cs"/>
                        </a:rPr>
                        <a:t>abdo</a:t>
                      </a:r>
                      <a:r>
                        <a:rPr kumimoji="0" lang="en-GB" sz="1800" b="1" i="0" u="none" strike="noStrike" kern="1200" cap="none" normalizeH="0" baseline="0" dirty="0">
                          <a:ln>
                            <a:noFill/>
                          </a:ln>
                          <a:solidFill>
                            <a:schemeClr val="tx1"/>
                          </a:solidFill>
                          <a:effectLst/>
                          <a:latin typeface="+mn-lt"/>
                          <a:ea typeface="+mn-ea"/>
                          <a:cs typeface="+mn-cs"/>
                        </a:rPr>
                        <a:t>, +/- chest?</a:t>
                      </a:r>
                    </a:p>
                    <a:p>
                      <a:pPr marL="0" marR="0" lvl="0" indent="0" algn="l" defTabSz="914400" rtl="0" eaLnBrk="1" fontAlgn="base" latinLnBrk="0" hangingPunct="1">
                        <a:lnSpc>
                          <a:spcPct val="100000"/>
                        </a:lnSpc>
                        <a:spcBef>
                          <a:spcPct val="20000"/>
                        </a:spcBef>
                        <a:spcAft>
                          <a:spcPct val="0"/>
                        </a:spcAft>
                        <a:buClr>
                          <a:srgbClr val="B2B2B2"/>
                        </a:buClr>
                        <a:buSzTx/>
                        <a:buFontTx/>
                        <a:buNone/>
                        <a:tabLst/>
                        <a:defRPr/>
                      </a:pPr>
                      <a:r>
                        <a:rPr kumimoji="0" lang="en-GB" sz="1800" b="1" i="0" u="none" strike="noStrike" kern="1200" cap="none" normalizeH="0" baseline="0" dirty="0">
                          <a:ln>
                            <a:noFill/>
                          </a:ln>
                          <a:solidFill>
                            <a:schemeClr val="tx1"/>
                          </a:solidFill>
                          <a:effectLst/>
                          <a:latin typeface="+mn-lt"/>
                          <a:ea typeface="+mn-ea"/>
                          <a:cs typeface="+mn-cs"/>
                        </a:rPr>
                        <a:t>Consider radiation dose with WBCT</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CXR, pelvic X-ray</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Surgical and neurosurgical review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71959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92-00A1-B145-24D8-95395B0EDC51}"/>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95960863-F72B-9BEF-EFA8-E7F3C90BB091}"/>
              </a:ext>
            </a:extLst>
          </p:cNvPr>
          <p:cNvSpPr>
            <a:spLocks noGrp="1" noChangeArrowheads="1"/>
          </p:cNvSpPr>
          <p:nvPr>
            <p:ph type="title"/>
          </p:nvPr>
        </p:nvSpPr>
        <p:spPr>
          <a:xfrm>
            <a:off x="2673205" y="290377"/>
            <a:ext cx="4288971" cy="1325563"/>
          </a:xfrm>
        </p:spPr>
        <p:txBody>
          <a:bodyPr anchor="t"/>
          <a:lstStyle/>
          <a:p>
            <a:pPr>
              <a:lnSpc>
                <a:spcPct val="80000"/>
              </a:lnSpc>
            </a:pPr>
            <a:r>
              <a:rPr lang="en-GB" sz="4400" b="1">
                <a:ea typeface="ＭＳ Ｐゴシック" pitchFamily="34" charset="-128"/>
              </a:rPr>
              <a:t>Diagnoses &amp; Specific therapy</a:t>
            </a:r>
          </a:p>
        </p:txBody>
      </p:sp>
      <p:graphicFrame>
        <p:nvGraphicFramePr>
          <p:cNvPr id="3" name="Table 2">
            <a:extLst>
              <a:ext uri="{FF2B5EF4-FFF2-40B4-BE49-F238E27FC236}">
                <a16:creationId xmlns:a16="http://schemas.microsoft.com/office/drawing/2014/main" id="{ACE83CAF-F01D-4E3C-9BA3-4B562AC42771}"/>
              </a:ext>
            </a:extLst>
          </p:cNvPr>
          <p:cNvGraphicFramePr>
            <a:graphicFrameLocks noGrp="1"/>
          </p:cNvGraphicFramePr>
          <p:nvPr/>
        </p:nvGraphicFramePr>
        <p:xfrm>
          <a:off x="385488" y="1757136"/>
          <a:ext cx="8480734" cy="4476251"/>
        </p:xfrm>
        <a:graphic>
          <a:graphicData uri="http://schemas.openxmlformats.org/drawingml/2006/table">
            <a:tbl>
              <a:tblPr bandRow="1">
                <a:tableStyleId>{073A0DAA-6AF3-43AB-8588-CEC1D06C72B9}</a:tableStyleId>
              </a:tblPr>
              <a:tblGrid>
                <a:gridCol w="8480734">
                  <a:extLst>
                    <a:ext uri="{9D8B030D-6E8A-4147-A177-3AD203B41FA5}">
                      <a16:colId xmlns:a16="http://schemas.microsoft.com/office/drawing/2014/main" val="20000"/>
                    </a:ext>
                  </a:extLst>
                </a:gridCol>
              </a:tblGrid>
              <a:tr h="5443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a:t>Diagnoses</a:t>
                      </a:r>
                    </a:p>
                  </a:txBody>
                  <a:tcPr/>
                </a:tc>
                <a:extLst>
                  <a:ext uri="{0D108BD9-81ED-4DB2-BD59-A6C34878D82A}">
                    <a16:rowId xmlns:a16="http://schemas.microsoft.com/office/drawing/2014/main" val="10000"/>
                  </a:ext>
                </a:extLst>
              </a:tr>
              <a:tr h="980930">
                <a:tc>
                  <a:txBody>
                    <a:bodyPr/>
                    <a:lstStyle/>
                    <a:p>
                      <a:pPr marL="342900" indent="-342900">
                        <a:lnSpc>
                          <a:spcPct val="80000"/>
                        </a:lnSpc>
                        <a:buFont typeface="Arial" panose="020B0604020202020204" pitchFamily="34" charset="0"/>
                        <a:buChar char="•"/>
                      </a:pPr>
                      <a:r>
                        <a:rPr lang="en-GB" sz="2000" dirty="0"/>
                        <a:t>CXR                   – ICC, resolved left pneumothorax, # ribs</a:t>
                      </a:r>
                    </a:p>
                    <a:p>
                      <a:pPr marL="342900" indent="-342900">
                        <a:lnSpc>
                          <a:spcPct val="80000"/>
                        </a:lnSpc>
                        <a:buFont typeface="Arial" panose="020B0604020202020204" pitchFamily="34" charset="0"/>
                        <a:buChar char="•"/>
                      </a:pPr>
                      <a:r>
                        <a:rPr lang="en-GB" sz="2000" dirty="0"/>
                        <a:t>Pelvic X-ray     – # left pubic ramus </a:t>
                      </a:r>
                    </a:p>
                    <a:p>
                      <a:pPr marL="342900" indent="-342900">
                        <a:lnSpc>
                          <a:spcPct val="80000"/>
                        </a:lnSpc>
                        <a:buFont typeface="Arial" panose="020B0604020202020204" pitchFamily="34" charset="0"/>
                        <a:buChar char="•"/>
                      </a:pPr>
                      <a:r>
                        <a:rPr lang="en-GB" sz="2000" dirty="0"/>
                        <a:t>CT brain           – Left subdural haematoma with midline shift</a:t>
                      </a:r>
                    </a:p>
                    <a:p>
                      <a:pPr marL="342900" marR="0" lvl="0" indent="-3429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2000" dirty="0"/>
                        <a:t>CT C-spine       – NAD</a:t>
                      </a:r>
                    </a:p>
                    <a:p>
                      <a:pPr marL="342900" indent="-342900">
                        <a:lnSpc>
                          <a:spcPct val="80000"/>
                        </a:lnSpc>
                        <a:buFont typeface="Arial" panose="020B0604020202020204" pitchFamily="34" charset="0"/>
                        <a:buChar char="•"/>
                      </a:pPr>
                      <a:r>
                        <a:rPr lang="en-GB" sz="2000" dirty="0"/>
                        <a:t>CT abdomen   – </a:t>
                      </a:r>
                      <a:r>
                        <a:rPr lang="en-GB" sz="2000"/>
                        <a:t>Splenic rupture </a:t>
                      </a:r>
                      <a:r>
                        <a:rPr lang="en-GB" sz="2000" dirty="0"/>
                        <a:t>/ multiple lacerations left kidney</a:t>
                      </a:r>
                    </a:p>
                    <a:p>
                      <a:endParaRPr lang="en-US" sz="2000" dirty="0"/>
                    </a:p>
                  </a:txBody>
                  <a:tcPr/>
                </a:tc>
                <a:extLst>
                  <a:ext uri="{0D108BD9-81ED-4DB2-BD59-A6C34878D82A}">
                    <a16:rowId xmlns:a16="http://schemas.microsoft.com/office/drawing/2014/main" val="10001"/>
                  </a:ext>
                </a:extLst>
              </a:tr>
              <a:tr h="439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Specific therapy options</a:t>
                      </a:r>
                    </a:p>
                    <a:p>
                      <a:endParaRPr lang="en-US" sz="2000" dirty="0"/>
                    </a:p>
                  </a:txBody>
                  <a:tcPr/>
                </a:tc>
                <a:extLst>
                  <a:ext uri="{0D108BD9-81ED-4DB2-BD59-A6C34878D82A}">
                    <a16:rowId xmlns:a16="http://schemas.microsoft.com/office/drawing/2014/main" val="10002"/>
                  </a:ext>
                </a:extLst>
              </a:tr>
              <a:tr h="980930">
                <a:tc>
                  <a:txBody>
                    <a:bodyPr/>
                    <a:lstStyle/>
                    <a:p>
                      <a:pPr marL="342900" indent="-342900">
                        <a:lnSpc>
                          <a:spcPct val="80000"/>
                        </a:lnSpc>
                        <a:buFont typeface="Arial" panose="020B0604020202020204" pitchFamily="34" charset="0"/>
                        <a:buChar char="•"/>
                      </a:pPr>
                      <a:r>
                        <a:rPr lang="en-US" sz="2000" dirty="0"/>
                        <a:t>Conservative ?</a:t>
                      </a:r>
                    </a:p>
                    <a:p>
                      <a:pPr marL="342900" indent="-342900">
                        <a:lnSpc>
                          <a:spcPct val="80000"/>
                        </a:lnSpc>
                        <a:buFont typeface="Arial" panose="020B0604020202020204" pitchFamily="34" charset="0"/>
                        <a:buChar char="•"/>
                      </a:pPr>
                      <a:r>
                        <a:rPr lang="en-US" sz="2000" dirty="0"/>
                        <a:t>Operative ?</a:t>
                      </a:r>
                    </a:p>
                    <a:p>
                      <a:pPr marL="342900" indent="-342900">
                        <a:lnSpc>
                          <a:spcPct val="80000"/>
                        </a:lnSpc>
                        <a:buFont typeface="Arial" panose="020B0604020202020204" pitchFamily="34" charset="0"/>
                        <a:buChar char="•"/>
                      </a:pPr>
                      <a:r>
                        <a:rPr lang="en-US" sz="2000" dirty="0"/>
                        <a:t>Interventional radiology ?</a:t>
                      </a:r>
                    </a:p>
                    <a:p>
                      <a:pPr marL="342900" indent="-342900">
                        <a:lnSpc>
                          <a:spcPct val="80000"/>
                        </a:lnSpc>
                        <a:buFont typeface="Arial" panose="020B0604020202020204" pitchFamily="34" charset="0"/>
                        <a:buChar char="•"/>
                      </a:pPr>
                      <a:r>
                        <a:rPr lang="en-US" sz="2000" dirty="0"/>
                        <a:t>Telemedicine ?</a:t>
                      </a:r>
                    </a:p>
                    <a:p>
                      <a:pPr marL="342900" indent="-342900">
                        <a:lnSpc>
                          <a:spcPct val="80000"/>
                        </a:lnSpc>
                        <a:buFont typeface="Arial" panose="020B0604020202020204" pitchFamily="34" charset="0"/>
                        <a:buChar char="•"/>
                      </a:pPr>
                      <a:r>
                        <a:rPr lang="en-US" sz="2000" dirty="0"/>
                        <a:t>Interfacility transfer required ?</a:t>
                      </a:r>
                    </a:p>
                    <a:p>
                      <a:endParaRPr lang="en-US" sz="2000" dirty="0"/>
                    </a:p>
                  </a:txBody>
                  <a:tcPr/>
                </a:tc>
                <a:extLst>
                  <a:ext uri="{0D108BD9-81ED-4DB2-BD59-A6C34878D82A}">
                    <a16:rowId xmlns:a16="http://schemas.microsoft.com/office/drawing/2014/main" val="10003"/>
                  </a:ext>
                </a:extLst>
              </a:tr>
            </a:tbl>
          </a:graphicData>
        </a:graphic>
      </p:graphicFrame>
      <p:pic>
        <p:nvPicPr>
          <p:cNvPr id="5" name="Picture 4" descr="C-spine hotspot.jpg">
            <a:extLst>
              <a:ext uri="{FF2B5EF4-FFF2-40B4-BE49-F238E27FC236}">
                <a16:creationId xmlns:a16="http://schemas.microsoft.com/office/drawing/2014/main" id="{9820D715-BA03-ABC0-3CCB-EF582E40CBD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6967" cy="1474745"/>
          </a:xfrm>
          <a:prstGeom prst="rect">
            <a:avLst/>
          </a:prstGeom>
          <a:noFill/>
          <a:ln w="9525">
            <a:noFill/>
            <a:miter lim="800000"/>
            <a:headEnd/>
            <a:tailEnd/>
          </a:ln>
        </p:spPr>
      </p:pic>
    </p:spTree>
    <p:extLst>
      <p:ext uri="{BB962C8B-B14F-4D97-AF65-F5344CB8AC3E}">
        <p14:creationId xmlns:p14="http://schemas.microsoft.com/office/powerpoint/2010/main" val="33465281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CEA4-C464-4BE5-9EF7-1E12339A39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955BFB-6091-4427-6A56-E6A76D8B46D4}"/>
              </a:ext>
            </a:extLst>
          </p:cNvPr>
          <p:cNvPicPr>
            <a:picLocks noChangeAspect="1"/>
          </p:cNvPicPr>
          <p:nvPr/>
        </p:nvPicPr>
        <p:blipFill>
          <a:blip r:embed="rId3"/>
          <a:stretch>
            <a:fillRect/>
          </a:stretch>
        </p:blipFill>
        <p:spPr>
          <a:xfrm>
            <a:off x="683812" y="1375684"/>
            <a:ext cx="7800230" cy="5012794"/>
          </a:xfrm>
          <a:prstGeom prst="rect">
            <a:avLst/>
          </a:prstGeom>
        </p:spPr>
      </p:pic>
      <p:sp>
        <p:nvSpPr>
          <p:cNvPr id="2" name="Title 1">
            <a:extLst>
              <a:ext uri="{FF2B5EF4-FFF2-40B4-BE49-F238E27FC236}">
                <a16:creationId xmlns:a16="http://schemas.microsoft.com/office/drawing/2014/main" id="{1092DBA1-0ED2-950A-9B30-43AAAC4C04FD}"/>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Tree>
    <p:extLst>
      <p:ext uri="{BB962C8B-B14F-4D97-AF65-F5344CB8AC3E}">
        <p14:creationId xmlns:p14="http://schemas.microsoft.com/office/powerpoint/2010/main" val="23067894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7EF1-9B7F-1423-60ED-8F78D58251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6B2A48-ADAD-2102-5F5D-D69C5D1A4CFB}"/>
              </a:ext>
            </a:extLst>
          </p:cNvPr>
          <p:cNvPicPr>
            <a:picLocks noChangeAspect="1"/>
          </p:cNvPicPr>
          <p:nvPr/>
        </p:nvPicPr>
        <p:blipFill>
          <a:blip r:embed="rId3"/>
          <a:stretch>
            <a:fillRect/>
          </a:stretch>
        </p:blipFill>
        <p:spPr>
          <a:xfrm>
            <a:off x="6421380" y="5062914"/>
            <a:ext cx="2062661" cy="1325563"/>
          </a:xfrm>
          <a:prstGeom prst="rect">
            <a:avLst/>
          </a:prstGeom>
        </p:spPr>
      </p:pic>
      <p:sp>
        <p:nvSpPr>
          <p:cNvPr id="2" name="Title 1">
            <a:extLst>
              <a:ext uri="{FF2B5EF4-FFF2-40B4-BE49-F238E27FC236}">
                <a16:creationId xmlns:a16="http://schemas.microsoft.com/office/drawing/2014/main" id="{B0095265-D439-1AA2-8572-2B9D7C3FE782}"/>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
        <p:nvSpPr>
          <p:cNvPr id="6" name="Content Placeholder 5">
            <a:extLst>
              <a:ext uri="{FF2B5EF4-FFF2-40B4-BE49-F238E27FC236}">
                <a16:creationId xmlns:a16="http://schemas.microsoft.com/office/drawing/2014/main" id="{0A81E4F0-CB98-DE4C-0F6B-59EBF2085C60}"/>
              </a:ext>
            </a:extLst>
          </p:cNvPr>
          <p:cNvSpPr>
            <a:spLocks noGrp="1"/>
          </p:cNvSpPr>
          <p:nvPr>
            <p:ph sz="half" idx="1"/>
          </p:nvPr>
        </p:nvSpPr>
        <p:spPr>
          <a:xfrm>
            <a:off x="457199" y="1456382"/>
            <a:ext cx="8488017" cy="5270800"/>
          </a:xfrm>
        </p:spPr>
        <p:txBody>
          <a:bodyPr/>
          <a:lstStyle/>
          <a:p>
            <a:pPr marL="0" indent="0"/>
            <a:r>
              <a:rPr lang="en-US" b="1" dirty="0"/>
              <a:t>Treat reversible causes </a:t>
            </a:r>
          </a:p>
          <a:p>
            <a:pPr marL="457200" indent="-457200">
              <a:buFont typeface="Wingdings" panose="05000000000000000000" pitchFamily="2" charset="2"/>
              <a:buChar char="v"/>
            </a:pPr>
            <a:r>
              <a:rPr lang="en-US" i="1" dirty="0" err="1"/>
              <a:t>prioritise</a:t>
            </a:r>
            <a:r>
              <a:rPr lang="en-US" i="1" dirty="0"/>
              <a:t> over compressions and defibrillation</a:t>
            </a:r>
          </a:p>
          <a:p>
            <a:pPr marL="457200" indent="-457200">
              <a:buFont typeface="Arial" panose="020B0604020202020204" pitchFamily="34" charset="0"/>
              <a:buChar char="•"/>
            </a:pPr>
            <a:r>
              <a:rPr lang="en-US" b="1" dirty="0"/>
              <a:t>(C)</a:t>
            </a:r>
          </a:p>
          <a:p>
            <a:pPr marL="857250" lvl="1" indent="-457200">
              <a:buFont typeface="Wingdings" panose="05000000000000000000" pitchFamily="2" charset="2"/>
              <a:buChar char="Ø"/>
            </a:pPr>
            <a:r>
              <a:rPr lang="en-US" sz="2800" dirty="0"/>
              <a:t>Treat catastrophic haemorrhage</a:t>
            </a:r>
          </a:p>
          <a:p>
            <a:pPr marL="457200" indent="-457200">
              <a:buFont typeface="Arial" panose="020B0604020202020204" pitchFamily="34" charset="0"/>
              <a:buChar char="•"/>
            </a:pPr>
            <a:r>
              <a:rPr lang="en-US" b="1" dirty="0"/>
              <a:t>A/B</a:t>
            </a:r>
          </a:p>
          <a:p>
            <a:pPr marL="857250" lvl="1" indent="-457200">
              <a:buFont typeface="Wingdings" panose="05000000000000000000" pitchFamily="2" charset="2"/>
              <a:buChar char="Ø"/>
            </a:pPr>
            <a:r>
              <a:rPr lang="en-US" sz="2800" dirty="0"/>
              <a:t>Oxygenate / ventilate</a:t>
            </a:r>
          </a:p>
          <a:p>
            <a:pPr marL="857250" lvl="1" indent="-457200">
              <a:buFont typeface="Wingdings" panose="05000000000000000000" pitchFamily="2" charset="2"/>
              <a:buChar char="Ø"/>
            </a:pPr>
            <a:r>
              <a:rPr lang="en-US" sz="2800" dirty="0"/>
              <a:t>Thoracostomies x 2</a:t>
            </a:r>
          </a:p>
          <a:p>
            <a:pPr marL="0" indent="0"/>
            <a:r>
              <a:rPr lang="en-US" b="1" dirty="0"/>
              <a:t>C</a:t>
            </a:r>
          </a:p>
          <a:p>
            <a:pPr marL="857250" lvl="1" indent="-457200">
              <a:buFont typeface="Wingdings" panose="05000000000000000000" pitchFamily="2" charset="2"/>
              <a:buChar char="Ø"/>
            </a:pPr>
            <a:r>
              <a:rPr lang="en-US" sz="2800" dirty="0"/>
              <a:t>Fluids</a:t>
            </a:r>
          </a:p>
          <a:p>
            <a:pPr marL="857250" lvl="1" indent="-457200">
              <a:buFont typeface="Wingdings" panose="05000000000000000000" pitchFamily="2" charset="2"/>
              <a:buChar char="Ø"/>
            </a:pPr>
            <a:r>
              <a:rPr lang="en-US" sz="2800" dirty="0"/>
              <a:t>Exclude pericardial tamponade</a:t>
            </a:r>
            <a:endParaRPr lang="en-AU" sz="2800" dirty="0"/>
          </a:p>
        </p:txBody>
      </p:sp>
    </p:spTree>
    <p:extLst>
      <p:ext uri="{BB962C8B-B14F-4D97-AF65-F5344CB8AC3E}">
        <p14:creationId xmlns:p14="http://schemas.microsoft.com/office/powerpoint/2010/main" val="340645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fontAlgn="auto">
              <a:spcBef>
                <a:spcPts val="0"/>
              </a:spcBef>
              <a:spcAft>
                <a:spcPts val="0"/>
              </a:spcAft>
              <a:defRPr/>
            </a:pPr>
            <a:r>
              <a:rPr lang="en-AU" sz="50000" b="1">
                <a:ln w="1905"/>
                <a:solidFill>
                  <a:srgbClr val="F26522"/>
                </a:solidFill>
                <a:latin typeface="+mj-lt"/>
                <a:cs typeface="+mn-cs"/>
              </a:rPr>
              <a:t>?</a:t>
            </a:r>
            <a:endParaRPr lang="en-AU" sz="50000" b="1">
              <a:ln w="1905"/>
              <a:solidFill>
                <a:srgbClr val="F26522"/>
              </a:solidFill>
              <a:latin typeface="+mn-lt"/>
              <a:cs typeface="+mn-cs"/>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8264-0959-4537-A832-5570F16AAF7F}"/>
              </a:ext>
            </a:extLst>
          </p:cNvPr>
          <p:cNvSpPr txBox="1">
            <a:spLocks noChangeArrowheads="1"/>
          </p:cNvSpPr>
          <p:nvPr/>
        </p:nvSpPr>
        <p:spPr bwMode="auto">
          <a:xfrm>
            <a:off x="770020" y="1621094"/>
            <a:ext cx="8373980" cy="507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a:ea typeface="ＭＳ Ｐゴシック" pitchFamily="34" charset="-128"/>
              </a:rPr>
              <a:t>&lt;C&gt;              - </a:t>
            </a:r>
            <a:r>
              <a:rPr lang="en-GB" b="1">
                <a:ea typeface="ＭＳ Ｐゴシック" pitchFamily="34" charset="-128"/>
              </a:rPr>
              <a:t>control external bleeding </a:t>
            </a:r>
          </a:p>
          <a:p>
            <a:pPr>
              <a:spcAft>
                <a:spcPts val="1800"/>
              </a:spcAft>
            </a:pPr>
            <a:r>
              <a:rPr lang="en-GB">
                <a:ea typeface="ＭＳ Ｐゴシック" pitchFamily="34" charset="-128"/>
              </a:rPr>
              <a:t>Airway </a:t>
            </a:r>
            <a:r>
              <a:rPr lang="en-GB" i="1">
                <a:ea typeface="ＭＳ Ｐゴシック" pitchFamily="34" charset="-128"/>
              </a:rPr>
              <a:t>       - </a:t>
            </a:r>
            <a:r>
              <a:rPr lang="en-GB" b="1">
                <a:ea typeface="ＭＳ Ｐゴシック" pitchFamily="34" charset="-128"/>
              </a:rPr>
              <a:t> oxygen</a:t>
            </a:r>
            <a:r>
              <a:rPr lang="en-GB" i="1">
                <a:ea typeface="ＭＳ Ｐゴシック" pitchFamily="34" charset="-128"/>
              </a:rPr>
              <a:t>, </a:t>
            </a:r>
            <a:r>
              <a:rPr lang="en-GB" b="1">
                <a:ea typeface="ＭＳ Ｐゴシック" pitchFamily="34" charset="-128"/>
              </a:rPr>
              <a:t>C-spine control</a:t>
            </a:r>
          </a:p>
          <a:p>
            <a:pPr>
              <a:spcAft>
                <a:spcPts val="1800"/>
              </a:spcAft>
            </a:pPr>
            <a:r>
              <a:rPr lang="en-GB">
                <a:ea typeface="ＭＳ Ｐゴシック" pitchFamily="34" charset="-128"/>
              </a:rPr>
              <a:t>Breathing   </a:t>
            </a:r>
            <a:r>
              <a:rPr lang="en-GB" i="1">
                <a:ea typeface="ＭＳ Ｐゴシック" pitchFamily="34" charset="-128"/>
              </a:rPr>
              <a:t>-  </a:t>
            </a:r>
            <a:r>
              <a:rPr lang="en-GB" b="1">
                <a:ea typeface="ＭＳ Ｐゴシック" pitchFamily="34" charset="-128"/>
              </a:rPr>
              <a:t>ventilatory support</a:t>
            </a:r>
          </a:p>
          <a:p>
            <a:pPr>
              <a:spcAft>
                <a:spcPts val="1800"/>
              </a:spcAft>
            </a:pPr>
            <a:r>
              <a:rPr lang="en-GB">
                <a:ea typeface="ＭＳ Ｐゴシック" pitchFamily="34" charset="-128"/>
              </a:rPr>
              <a:t>Circulation</a:t>
            </a:r>
            <a:r>
              <a:rPr lang="en-GB" i="1">
                <a:ea typeface="ＭＳ Ｐゴシック" pitchFamily="34" charset="-128"/>
              </a:rPr>
              <a:t> -  </a:t>
            </a:r>
            <a:r>
              <a:rPr lang="en-GB" b="1">
                <a:ea typeface="ＭＳ Ｐゴシック" pitchFamily="34" charset="-128"/>
              </a:rPr>
              <a:t>haemorrhage control</a:t>
            </a:r>
          </a:p>
          <a:p>
            <a:pPr>
              <a:spcAft>
                <a:spcPts val="1800"/>
              </a:spcAft>
            </a:pPr>
            <a:r>
              <a:rPr lang="en-GB">
                <a:ea typeface="ＭＳ Ｐゴシック" pitchFamily="34" charset="-128"/>
              </a:rPr>
              <a:t>Disability    -  </a:t>
            </a:r>
            <a:r>
              <a:rPr lang="en-GB" b="1">
                <a:ea typeface="ＭＳ Ｐゴシック" pitchFamily="34" charset="-128"/>
              </a:rPr>
              <a:t>prevent secondary insult</a:t>
            </a:r>
          </a:p>
          <a:p>
            <a:pPr>
              <a:spcAft>
                <a:spcPts val="1800"/>
              </a:spcAft>
            </a:pPr>
            <a:r>
              <a:rPr lang="en-GB">
                <a:ea typeface="ＭＳ Ｐゴシック" pitchFamily="34" charset="-128"/>
              </a:rPr>
              <a:t>Exposure</a:t>
            </a:r>
            <a:r>
              <a:rPr lang="en-GB" i="1">
                <a:ea typeface="ＭＳ Ｐゴシック" pitchFamily="34" charset="-128"/>
              </a:rPr>
              <a:t>    -  </a:t>
            </a:r>
            <a:r>
              <a:rPr lang="en-GB" b="1">
                <a:ea typeface="ＭＳ Ｐゴシック" pitchFamily="34" charset="-128"/>
              </a:rPr>
              <a:t>temperature control</a:t>
            </a:r>
            <a:endParaRPr lang="en-US" b="1">
              <a:ea typeface="ＭＳ Ｐゴシック" pitchFamily="34" charset="-128"/>
            </a:endParaRPr>
          </a:p>
        </p:txBody>
      </p:sp>
      <p:sp>
        <p:nvSpPr>
          <p:cNvPr id="5" name="Rectangle 2">
            <a:extLst>
              <a:ext uri="{FF2B5EF4-FFF2-40B4-BE49-F238E27FC236}">
                <a16:creationId xmlns:a16="http://schemas.microsoft.com/office/drawing/2014/main" id="{BA9E18A6-E105-4809-A764-E1855E327A52}"/>
              </a:ext>
            </a:extLst>
          </p:cNvPr>
          <p:cNvSpPr>
            <a:spLocks noGrp="1" noChangeArrowheads="1"/>
          </p:cNvSpPr>
          <p:nvPr>
            <p:ph type="title"/>
          </p:nvPr>
        </p:nvSpPr>
        <p:spPr>
          <a:xfrm>
            <a:off x="828675" y="427038"/>
            <a:ext cx="6708775" cy="1325562"/>
          </a:xfrm>
        </p:spPr>
        <p:txBody>
          <a:bodyPr anchor="t"/>
          <a:lstStyle/>
          <a:p>
            <a:r>
              <a:rPr lang="en-GB" b="1" dirty="0">
                <a:ea typeface="ＭＳ Ｐゴシック" pitchFamily="34" charset="-128"/>
              </a:rPr>
              <a:t>A structured approach …</a:t>
            </a:r>
            <a:endParaRPr lang="en-US" b="1" dirty="0">
              <a:ea typeface="ＭＳ Ｐゴシック" pitchFamily="34" charset="-128"/>
            </a:endParaRPr>
          </a:p>
        </p:txBody>
      </p:sp>
    </p:spTree>
    <p:extLst>
      <p:ext uri="{BB962C8B-B14F-4D97-AF65-F5344CB8AC3E}">
        <p14:creationId xmlns:p14="http://schemas.microsoft.com/office/powerpoint/2010/main" val="344234024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3395_HR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40000">
            <a:off x="1343941" y="4543768"/>
            <a:ext cx="2084551" cy="1771869"/>
          </a:xfrm>
          <a:prstGeom prst="rect">
            <a:avLst/>
          </a:prstGeom>
        </p:spPr>
      </p:pic>
      <p:pic>
        <p:nvPicPr>
          <p:cNvPr id="6" name="Content Placeholder 5" descr="ketamine.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5384" r="5384"/>
          <a:stretch>
            <a:fillRect/>
          </a:stretch>
        </p:blipFill>
        <p:spPr>
          <a:xfrm>
            <a:off x="7262813" y="981075"/>
            <a:ext cx="1881187" cy="2109788"/>
          </a:xfrm>
        </p:spPr>
      </p:pic>
      <p:pic>
        <p:nvPicPr>
          <p:cNvPr id="5" name="Picture 4" descr="C-spine hotspot.jpg"/>
          <p:cNvPicPr>
            <a:picLocks noChangeAspect="1"/>
          </p:cNvPicPr>
          <p:nvPr/>
        </p:nvPicPr>
        <p:blipFill rotWithShape="1">
          <a:blip r:embed="rId5" cstate="screen">
            <a:extLst>
              <a:ext uri="{28A0092B-C50C-407E-A947-70E740481C1C}">
                <a14:useLocalDpi xmlns:a14="http://schemas.microsoft.com/office/drawing/2010/main"/>
              </a:ext>
            </a:extLst>
          </a:blip>
          <a:srcRect l="22726" r="25419" b="33596"/>
          <a:stretch/>
        </p:blipFill>
        <p:spPr bwMode="auto">
          <a:xfrm>
            <a:off x="1201582" y="892353"/>
            <a:ext cx="2642156" cy="2283966"/>
          </a:xfrm>
          <a:prstGeom prst="rect">
            <a:avLst/>
          </a:prstGeom>
          <a:noFill/>
          <a:ln w="9525">
            <a:noFill/>
            <a:miter lim="800000"/>
            <a:headEnd/>
            <a:tailEnd/>
          </a:ln>
        </p:spPr>
      </p:pic>
      <p:pic>
        <p:nvPicPr>
          <p:cNvPr id="2" name="Picture 1" descr="blood_PNG609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03" y="4203865"/>
            <a:ext cx="1918664" cy="1918664"/>
          </a:xfrm>
          <a:prstGeom prst="rect">
            <a:avLst/>
          </a:prstGeom>
        </p:spPr>
      </p:pic>
      <p:pic>
        <p:nvPicPr>
          <p:cNvPr id="7" name="Picture 6" descr="burettewithbag.jpg"/>
          <p:cNvPicPr>
            <a:picLocks noChangeAspect="1"/>
          </p:cNvPicPr>
          <p:nvPr/>
        </p:nvPicPr>
        <p:blipFill rotWithShape="1">
          <a:blip r:embed="rId7">
            <a:extLst>
              <a:ext uri="{28A0092B-C50C-407E-A947-70E740481C1C}">
                <a14:useLocalDpi xmlns:a14="http://schemas.microsoft.com/office/drawing/2010/main" val="0"/>
              </a:ext>
            </a:extLst>
          </a:blip>
          <a:srcRect l="34470" r="24735"/>
          <a:stretch/>
        </p:blipFill>
        <p:spPr>
          <a:xfrm>
            <a:off x="3405778" y="4036254"/>
            <a:ext cx="605363" cy="2573742"/>
          </a:xfrm>
          <a:prstGeom prst="rect">
            <a:avLst/>
          </a:prstGeom>
        </p:spPr>
      </p:pic>
      <p:pic>
        <p:nvPicPr>
          <p:cNvPr id="9" name="Picture 8" descr="initial-visit-spine-x-ray-t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818" y="1015161"/>
            <a:ext cx="1673995" cy="2232000"/>
          </a:xfrm>
          <a:prstGeom prst="rect">
            <a:avLst/>
          </a:prstGeom>
        </p:spPr>
      </p:pic>
      <p:sp>
        <p:nvSpPr>
          <p:cNvPr id="11" name="Rectangle 3"/>
          <p:cNvSpPr txBox="1">
            <a:spLocks noChangeArrowheads="1"/>
          </p:cNvSpPr>
          <p:nvPr/>
        </p:nvSpPr>
        <p:spPr>
          <a:xfrm>
            <a:off x="1051066" y="191512"/>
            <a:ext cx="3125172" cy="677091"/>
          </a:xfrm>
          <a:prstGeom prst="rect">
            <a:avLst/>
          </a:prstGeom>
        </p:spPr>
        <p:txBody>
          <a:bodyPr>
            <a:norm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Airway &amp; C-spine</a:t>
            </a:r>
          </a:p>
        </p:txBody>
      </p:sp>
      <p:sp>
        <p:nvSpPr>
          <p:cNvPr id="12" name="Rectangle 3"/>
          <p:cNvSpPr txBox="1">
            <a:spLocks noChangeArrowheads="1"/>
          </p:cNvSpPr>
          <p:nvPr/>
        </p:nvSpPr>
        <p:spPr>
          <a:xfrm>
            <a:off x="761291" y="3493698"/>
            <a:ext cx="3711317" cy="677091"/>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Circulation/ MTP/TXA</a:t>
            </a:r>
          </a:p>
        </p:txBody>
      </p:sp>
      <p:sp>
        <p:nvSpPr>
          <p:cNvPr id="13" name="Rectangle 3"/>
          <p:cNvSpPr txBox="1">
            <a:spLocks noChangeArrowheads="1"/>
          </p:cNvSpPr>
          <p:nvPr/>
        </p:nvSpPr>
        <p:spPr>
          <a:xfrm>
            <a:off x="4997692" y="215269"/>
            <a:ext cx="3828843" cy="654840"/>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Imaging</a:t>
            </a:r>
          </a:p>
        </p:txBody>
      </p:sp>
      <p:sp>
        <p:nvSpPr>
          <p:cNvPr id="14" name="Rectangle 3"/>
          <p:cNvSpPr txBox="1">
            <a:spLocks noChangeArrowheads="1"/>
          </p:cNvSpPr>
          <p:nvPr/>
        </p:nvSpPr>
        <p:spPr>
          <a:xfrm>
            <a:off x="5342321" y="3485475"/>
            <a:ext cx="3454127" cy="71839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Blunt vs penetrating</a:t>
            </a:r>
          </a:p>
        </p:txBody>
      </p:sp>
      <p:pic>
        <p:nvPicPr>
          <p:cNvPr id="3" name="Picture 2">
            <a:extLst>
              <a:ext uri="{FF2B5EF4-FFF2-40B4-BE49-F238E27FC236}">
                <a16:creationId xmlns:a16="http://schemas.microsoft.com/office/drawing/2014/main" id="{BB0494DC-B135-1A41-B065-112DE484D3A0}"/>
              </a:ext>
            </a:extLst>
          </p:cNvPr>
          <p:cNvPicPr>
            <a:picLocks noChangeAspect="1"/>
          </p:cNvPicPr>
          <p:nvPr/>
        </p:nvPicPr>
        <p:blipFill>
          <a:blip r:embed="rId9"/>
          <a:stretch>
            <a:fillRect/>
          </a:stretch>
        </p:blipFill>
        <p:spPr>
          <a:xfrm>
            <a:off x="5695564" y="4238470"/>
            <a:ext cx="2056957" cy="1949637"/>
          </a:xfrm>
          <a:prstGeom prst="rect">
            <a:avLst/>
          </a:prstGeom>
        </p:spPr>
      </p:pic>
    </p:spTree>
    <p:extLst>
      <p:ext uri="{BB962C8B-B14F-4D97-AF65-F5344CB8AC3E}">
        <p14:creationId xmlns:p14="http://schemas.microsoft.com/office/powerpoint/2010/main" val="2690311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082643179"/>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endParaRPr lang="en-AU"/>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666970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FBBC-E2FC-7936-1D8E-9223409D40C3}"/>
              </a:ext>
            </a:extLst>
          </p:cNvPr>
          <p:cNvSpPr>
            <a:spLocks noGrp="1"/>
          </p:cNvSpPr>
          <p:nvPr>
            <p:ph type="title"/>
          </p:nvPr>
        </p:nvSpPr>
        <p:spPr/>
        <p:txBody>
          <a:bodyPr/>
          <a:lstStyle/>
          <a:p>
            <a:r>
              <a:rPr lang="en-AU"/>
              <a:t>Prep for Thoracic Skills</a:t>
            </a:r>
          </a:p>
        </p:txBody>
      </p:sp>
      <p:sp>
        <p:nvSpPr>
          <p:cNvPr id="8" name="Text Placeholder 7">
            <a:extLst>
              <a:ext uri="{FF2B5EF4-FFF2-40B4-BE49-F238E27FC236}">
                <a16:creationId xmlns:a16="http://schemas.microsoft.com/office/drawing/2014/main" id="{8E759D4A-13B8-CBCB-920B-C45901D5945F}"/>
              </a:ext>
            </a:extLst>
          </p:cNvPr>
          <p:cNvSpPr>
            <a:spLocks noGrp="1"/>
          </p:cNvSpPr>
          <p:nvPr>
            <p:ph type="body" idx="1"/>
          </p:nvPr>
        </p:nvSpPr>
        <p:spPr>
          <a:xfrm>
            <a:off x="453388" y="1765872"/>
            <a:ext cx="4040188" cy="639762"/>
          </a:xfrm>
        </p:spPr>
        <p:txBody>
          <a:bodyPr/>
          <a:lstStyle/>
          <a:p>
            <a:r>
              <a:rPr lang="en-AU"/>
              <a:t>Landmarks (5 mins)</a:t>
            </a:r>
          </a:p>
        </p:txBody>
      </p:sp>
      <p:sp>
        <p:nvSpPr>
          <p:cNvPr id="9" name="Text Placeholder 8">
            <a:extLst>
              <a:ext uri="{FF2B5EF4-FFF2-40B4-BE49-F238E27FC236}">
                <a16:creationId xmlns:a16="http://schemas.microsoft.com/office/drawing/2014/main" id="{A63C5517-F778-A1C1-4093-3EF1BF2D68C7}"/>
              </a:ext>
            </a:extLst>
          </p:cNvPr>
          <p:cNvSpPr>
            <a:spLocks noGrp="1"/>
          </p:cNvSpPr>
          <p:nvPr>
            <p:ph type="body" sz="quarter" idx="3"/>
          </p:nvPr>
        </p:nvSpPr>
        <p:spPr>
          <a:xfrm>
            <a:off x="4645025" y="1758713"/>
            <a:ext cx="4041775" cy="639762"/>
          </a:xfrm>
        </p:spPr>
        <p:txBody>
          <a:bodyPr/>
          <a:lstStyle/>
          <a:p>
            <a:r>
              <a:rPr lang="en-AU"/>
              <a:t>Chest Tube Insertion (7 mins)</a:t>
            </a:r>
          </a:p>
        </p:txBody>
      </p:sp>
      <p:sp>
        <p:nvSpPr>
          <p:cNvPr id="10" name="Content Placeholder 9">
            <a:extLst>
              <a:ext uri="{FF2B5EF4-FFF2-40B4-BE49-F238E27FC236}">
                <a16:creationId xmlns:a16="http://schemas.microsoft.com/office/drawing/2014/main" id="{54F548B0-451B-2CCA-1272-C849FD32E2D0}"/>
              </a:ext>
            </a:extLst>
          </p:cNvPr>
          <p:cNvSpPr>
            <a:spLocks noGrp="1"/>
          </p:cNvSpPr>
          <p:nvPr>
            <p:ph sz="quarter" idx="4"/>
          </p:nvPr>
        </p:nvSpPr>
        <p:spPr>
          <a:xfrm>
            <a:off x="4957816" y="5958569"/>
            <a:ext cx="4041775" cy="328875"/>
          </a:xfrm>
        </p:spPr>
        <p:txBody>
          <a:bodyPr/>
          <a:lstStyle/>
          <a:p>
            <a:r>
              <a:rPr lang="en-AU" sz="1800" b="0" i="0">
                <a:solidFill>
                  <a:srgbClr val="696763"/>
                </a:solidFill>
                <a:effectLst/>
              </a:rPr>
              <a:t>https://flowcode.com/p/OZPnRaCvY?fc</a:t>
            </a:r>
            <a:endParaRPr lang="en-AU" sz="1800"/>
          </a:p>
        </p:txBody>
      </p:sp>
      <p:pic>
        <p:nvPicPr>
          <p:cNvPr id="11" name="Content Placeholder 10" descr="Qr code&#10;&#10;Description automatically generated">
            <a:extLst>
              <a:ext uri="{FF2B5EF4-FFF2-40B4-BE49-F238E27FC236}">
                <a16:creationId xmlns:a16="http://schemas.microsoft.com/office/drawing/2014/main" id="{69DABF0F-512E-B490-50B9-23099CA1D833}"/>
              </a:ext>
            </a:extLst>
          </p:cNvPr>
          <p:cNvPicPr>
            <a:picLocks noGrp="1" noChangeAspect="1"/>
          </p:cNvPicPr>
          <p:nvPr>
            <p:ph sz="half" idx="2"/>
          </p:nvPr>
        </p:nvPicPr>
        <p:blipFill rotWithShape="1">
          <a:blip r:embed="rId2"/>
          <a:srcRect l="12355" r="12495" b="11770"/>
          <a:stretch/>
        </p:blipFill>
        <p:spPr>
          <a:xfrm>
            <a:off x="575033" y="2424387"/>
            <a:ext cx="2969444" cy="3486215"/>
          </a:xfrm>
        </p:spPr>
      </p:pic>
      <p:sp>
        <p:nvSpPr>
          <p:cNvPr id="12" name="TextBox 11">
            <a:extLst>
              <a:ext uri="{FF2B5EF4-FFF2-40B4-BE49-F238E27FC236}">
                <a16:creationId xmlns:a16="http://schemas.microsoft.com/office/drawing/2014/main" id="{12496A26-8381-3E77-B914-174882727653}"/>
              </a:ext>
            </a:extLst>
          </p:cNvPr>
          <p:cNvSpPr txBox="1"/>
          <p:nvPr/>
        </p:nvSpPr>
        <p:spPr>
          <a:xfrm>
            <a:off x="453388" y="5958569"/>
            <a:ext cx="4040187" cy="646331"/>
          </a:xfrm>
          <a:prstGeom prst="rect">
            <a:avLst/>
          </a:prstGeom>
          <a:noFill/>
        </p:spPr>
        <p:txBody>
          <a:bodyPr wrap="square" rtlCol="0">
            <a:spAutoFit/>
          </a:bodyPr>
          <a:lstStyle/>
          <a:p>
            <a:r>
              <a:rPr lang="en-AU">
                <a:latin typeface="+mn-lt"/>
              </a:rPr>
              <a:t>https://flowcode.com/p/OZPni3K08?fc=0</a:t>
            </a:r>
          </a:p>
          <a:p>
            <a:endParaRPr lang="en-AU"/>
          </a:p>
        </p:txBody>
      </p:sp>
      <p:pic>
        <p:nvPicPr>
          <p:cNvPr id="17" name="Picture 16" descr="Qr code&#10;&#10;Description automatically generated">
            <a:extLst>
              <a:ext uri="{FF2B5EF4-FFF2-40B4-BE49-F238E27FC236}">
                <a16:creationId xmlns:a16="http://schemas.microsoft.com/office/drawing/2014/main" id="{E265898D-1CA7-BD1C-BE33-74D889E9F7FC}"/>
              </a:ext>
            </a:extLst>
          </p:cNvPr>
          <p:cNvPicPr>
            <a:picLocks noChangeAspect="1"/>
          </p:cNvPicPr>
          <p:nvPr/>
        </p:nvPicPr>
        <p:blipFill rotWithShape="1">
          <a:blip r:embed="rId3"/>
          <a:srcRect l="4307" t="-15374" r="4123" b="9629"/>
          <a:stretch/>
        </p:blipFill>
        <p:spPr>
          <a:xfrm>
            <a:off x="4699790" y="1717149"/>
            <a:ext cx="3783155" cy="4368710"/>
          </a:xfrm>
          <a:prstGeom prst="rect">
            <a:avLst/>
          </a:prstGeom>
        </p:spPr>
      </p:pic>
    </p:spTree>
    <p:extLst>
      <p:ext uri="{BB962C8B-B14F-4D97-AF65-F5344CB8AC3E}">
        <p14:creationId xmlns:p14="http://schemas.microsoft.com/office/powerpoint/2010/main" val="23174198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41931156"/>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62391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64549067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8989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317576762"/>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2190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214366067"/>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dirty="0">
                          <a:ea typeface="ＭＳ Ｐゴシック" pitchFamily="34" charset="-128"/>
                        </a:rPr>
                        <a:t>Identify other threats to life &amp; limb</a:t>
                      </a:r>
                    </a:p>
                    <a:p>
                      <a:pPr marL="0" indent="0" fontAlgn="auto">
                        <a:spcBef>
                          <a:spcPts val="0"/>
                        </a:spcBef>
                        <a:spcAft>
                          <a:spcPts val="0"/>
                        </a:spcAft>
                        <a:buFont typeface="Arial"/>
                        <a:buNone/>
                        <a:defRPr/>
                      </a:pPr>
                      <a:r>
                        <a:rPr lang="en-US" sz="1800" dirty="0">
                          <a:ea typeface="ＭＳ Ｐゴシック" pitchFamily="34" charset="-128"/>
                        </a:rPr>
                        <a:t>Extremities, exposure but maintain temp &amp; euglycaemia</a:t>
                      </a: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endParaRPr lang="en-GB" sz="18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14298326"/>
      </p:ext>
    </p:extLst>
  </p:cSld>
  <p:clrMapOvr>
    <a:masterClrMapping/>
  </p:clrMapOvr>
  <p:transition>
    <p:fade/>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5" ma:contentTypeDescription="Create a new document." ma:contentTypeScope="" ma:versionID="567c7427e570342535a55ece6bff896f">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06554c36b75f9c9c0e72581a5c2d8fbe"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ffb7a39-5ee1-41c6-8dab-22dd9c8e2b5f}"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SharedWithUsers xmlns="1b91f460-6f54-4286-ad54-c44c93e1d7e8">
      <UserInfo>
        <DisplayName/>
        <AccountId xsi:nil="true"/>
        <AccountType/>
      </UserInfo>
    </SharedWithUsers>
  </documentManagement>
</p:properties>
</file>

<file path=customXml/itemProps1.xml><?xml version="1.0" encoding="utf-8"?>
<ds:datastoreItem xmlns:ds="http://schemas.openxmlformats.org/officeDocument/2006/customXml" ds:itemID="{ECAF6F86-FAFF-4719-B392-B8A0D7F42AE1}"/>
</file>

<file path=customXml/itemProps2.xml><?xml version="1.0" encoding="utf-8"?>
<ds:datastoreItem xmlns:ds="http://schemas.openxmlformats.org/officeDocument/2006/customXml" ds:itemID="{A1B23A9C-96E2-478C-8050-AD34E8C97D69}">
  <ds:schemaRefs>
    <ds:schemaRef ds:uri="http://schemas.microsoft.com/sharepoint/v3/contenttype/forms"/>
  </ds:schemaRefs>
</ds:datastoreItem>
</file>

<file path=customXml/itemProps3.xml><?xml version="1.0" encoding="utf-8"?>
<ds:datastoreItem xmlns:ds="http://schemas.openxmlformats.org/officeDocument/2006/customXml" ds:itemID="{9A343CF5-D4DD-475E-A118-E7A19288DAC1}">
  <ds:schemaRefs>
    <ds:schemaRef ds:uri="http://schemas.microsoft.com/office/2006/metadata/properties"/>
    <ds:schemaRef ds:uri="http://purl.org/dc/dcmitype/"/>
    <ds:schemaRef ds:uri="http://purl.org/dc/elements/1.1/"/>
    <ds:schemaRef ds:uri="be01d586-b18b-443f-9faf-7f3c48804d16"/>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c161e08-61e0-43a1-a445-1f60d35cdca7"/>
  </ds:schemaRefs>
</ds:datastoreItem>
</file>

<file path=docMetadata/LabelInfo.xml><?xml version="1.0" encoding="utf-8"?>
<clbl:labelList xmlns:clbl="http://schemas.microsoft.com/office/2020/mipLabelMetadata">
  <clbl:label id="{fb42f2b5-6a78-4d32-8541-f60d5a11747d}" enabled="0" method="" siteId="{fb42f2b5-6a78-4d32-8541-f60d5a11747d}" removed="1"/>
</clbl:labelList>
</file>

<file path=docProps/app.xml><?xml version="1.0" encoding="utf-8"?>
<Properties xmlns="http://schemas.openxmlformats.org/officeDocument/2006/extended-properties" xmlns:vt="http://schemas.openxmlformats.org/officeDocument/2006/docPropsVTypes">
  <Template>APLS f2f</Template>
  <TotalTime>10524</TotalTime>
  <Words>5816</Words>
  <Application>Microsoft Office PowerPoint</Application>
  <PresentationFormat>On-screen Show (4:3)</PresentationFormat>
  <Paragraphs>931</Paragraphs>
  <Slides>50</Slides>
  <Notes>47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ＭＳ Ｐゴシック</vt:lpstr>
      <vt:lpstr>Arial</vt:lpstr>
      <vt:lpstr>Calibri</vt:lpstr>
      <vt:lpstr>Tahoma</vt:lpstr>
      <vt:lpstr>Wingdings</vt:lpstr>
      <vt:lpstr>APLS f2f</vt:lpstr>
      <vt:lpstr>Custom Design</vt:lpstr>
      <vt:lpstr>1_Custom Design</vt:lpstr>
      <vt:lpstr>2_Custom Design</vt:lpstr>
      <vt:lpstr>PowerPoint Presentation</vt:lpstr>
      <vt:lpstr>Learning outcomes</vt:lpstr>
      <vt:lpstr>Format</vt:lpstr>
      <vt:lpstr>PowerPoint Presentation</vt:lpstr>
      <vt:lpstr>Goals of primary survey            </vt:lpstr>
      <vt:lpstr>Goals of primary survey            </vt:lpstr>
      <vt:lpstr>Goals of primary survey            </vt:lpstr>
      <vt:lpstr>Goals of primary survey            </vt:lpstr>
      <vt:lpstr>Goals of primary survey            </vt:lpstr>
      <vt:lpstr>Goals of primary survey            </vt:lpstr>
      <vt:lpstr>Paul’s case</vt:lpstr>
      <vt:lpstr>PowerPoint Presentation</vt:lpstr>
      <vt:lpstr>Activity 2 Pre arrival preparation </vt:lpstr>
      <vt:lpstr>Activity 2 Pre arrival preparation </vt:lpstr>
      <vt:lpstr>Activity 2 Pre arrival preparation </vt:lpstr>
      <vt:lpstr>Activity 2 Pre arrival preparation </vt:lpstr>
      <vt:lpstr>Activity 2 Pre arrival preparation </vt:lpstr>
      <vt:lpstr>Activity 2 Pre arrival preparation </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Diagnoses &amp; Specific therapy</vt:lpstr>
      <vt:lpstr>Paediatric traumatic cardiac arrest – principles of management</vt:lpstr>
      <vt:lpstr>Paediatric traumatic cardiac arrest – principles of management</vt:lpstr>
      <vt:lpstr>PowerPoint Presentation</vt:lpstr>
      <vt:lpstr>A structured approach …</vt:lpstr>
      <vt:lpstr>PowerPoint Presentation</vt:lpstr>
      <vt:lpstr>Prep for Thoracic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janes</dc:creator>
  <cp:lastModifiedBy>Jane Stanford</cp:lastModifiedBy>
  <cp:revision>9</cp:revision>
  <cp:lastPrinted>2023-03-20T22:40:19Z</cp:lastPrinted>
  <dcterms:created xsi:type="dcterms:W3CDTF">2015-03-30T00:04:15Z</dcterms:created>
  <dcterms:modified xsi:type="dcterms:W3CDTF">2025-06-07T01:29:00Z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Order">
    <vt:r8>3386800</vt:r8>
  </property>
  <property fmtid="{D5CDD505-2E9C-101B-9397-08002B2CF9AE}" pid="4" name="ComplianceAssetId">
    <vt:lpwstr/>
  </property>
  <property fmtid="{D5CDD505-2E9C-101B-9397-08002B2CF9AE}" pid="5" name="_activity">
    <vt:lpwstr>{"FileActivityType":"9","FileActivityTimeStamp":"2024-11-09T03:54:06.910Z","FileActivityUsersOnPage":[{"DisplayName":"Jane Stanford","Id":"jane.stanford@apls.org.au"}],"FileActivityNavigationId":null}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ies>
</file>