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8" r:id="rId2"/>
    <p:sldMasterId id="2147483670" r:id="rId3"/>
    <p:sldMasterId id="2147483672" r:id="rId4"/>
  </p:sldMasterIdLst>
  <p:notesMasterIdLst>
    <p:notesMasterId r:id="rId13"/>
  </p:notesMasterIdLst>
  <p:sldIdLst>
    <p:sldId id="257" r:id="rId5"/>
    <p:sldId id="258" r:id="rId6"/>
    <p:sldId id="259" r:id="rId7"/>
    <p:sldId id="266" r:id="rId8"/>
    <p:sldId id="270" r:id="rId9"/>
    <p:sldId id="265" r:id="rId10"/>
    <p:sldId id="269" r:id="rId11"/>
    <p:sldId id="268" r:id="rId12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075">
          <p15:clr>
            <a:srgbClr val="A4A3A4"/>
          </p15:clr>
        </p15:guide>
        <p15:guide id="2" pos="57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A8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9" autoAdjust="0"/>
    <p:restoredTop sz="47681" autoAdjust="0"/>
  </p:normalViewPr>
  <p:slideViewPr>
    <p:cSldViewPr snapToGrid="0" snapToObjects="1" showGuides="1">
      <p:cViewPr varScale="1">
        <p:scale>
          <a:sx n="43" d="100"/>
          <a:sy n="43" d="100"/>
        </p:scale>
        <p:origin x="2880" y="30"/>
      </p:cViewPr>
      <p:guideLst>
        <p:guide orient="horz" pos="1075"/>
        <p:guide pos="578"/>
      </p:guideLst>
    </p:cSldViewPr>
  </p:slideViewPr>
  <p:outlineViewPr>
    <p:cViewPr>
      <p:scale>
        <a:sx n="33" d="100"/>
        <a:sy n="33" d="100"/>
      </p:scale>
      <p:origin x="0" y="9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55" d="100"/>
          <a:sy n="55" d="100"/>
        </p:scale>
        <p:origin x="288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EA4FE9C-7DAF-421E-BE22-980C79529EEB}" type="doc">
      <dgm:prSet loTypeId="urn:microsoft.com/office/officeart/2005/8/layout/vList5" loCatId="list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3A928ADB-1916-4C6E-8A19-93DE4890CD7C}">
      <dgm:prSet/>
      <dgm:spPr/>
      <dgm:t>
        <a:bodyPr/>
        <a:lstStyle/>
        <a:p>
          <a:r>
            <a:rPr lang="en-GB" b="1" dirty="0"/>
            <a:t>Referring Team</a:t>
          </a:r>
        </a:p>
      </dgm:t>
    </dgm:pt>
    <dgm:pt modelId="{5CEE19F5-8920-4EBA-9BC1-E95A176B0A06}" type="parTrans" cxnId="{1E3A92D0-B25C-4678-9498-B0D9A746747B}">
      <dgm:prSet/>
      <dgm:spPr/>
      <dgm:t>
        <a:bodyPr/>
        <a:lstStyle/>
        <a:p>
          <a:endParaRPr lang="en-US"/>
        </a:p>
      </dgm:t>
    </dgm:pt>
    <dgm:pt modelId="{63E59AB4-61C3-48C2-837A-067DC1B63B7C}" type="sibTrans" cxnId="{1E3A92D0-B25C-4678-9498-B0D9A746747B}">
      <dgm:prSet/>
      <dgm:spPr/>
      <dgm:t>
        <a:bodyPr/>
        <a:lstStyle/>
        <a:p>
          <a:endParaRPr lang="en-US"/>
        </a:p>
      </dgm:t>
    </dgm:pt>
    <dgm:pt modelId="{C2A102A3-430B-40BD-B36F-14A8C0750102}">
      <dgm:prSet/>
      <dgm:spPr/>
      <dgm:t>
        <a:bodyPr/>
        <a:lstStyle/>
        <a:p>
          <a:r>
            <a:rPr lang="en-GB" dirty="0"/>
            <a:t>Use case to determine what requests you need</a:t>
          </a:r>
          <a:endParaRPr lang="en-US" dirty="0"/>
        </a:p>
      </dgm:t>
    </dgm:pt>
    <dgm:pt modelId="{0701B456-C411-4EF8-AB66-A108399B7DD8}" type="parTrans" cxnId="{EE6FD5A8-9292-4591-B504-C7E8A5FB74B5}">
      <dgm:prSet/>
      <dgm:spPr/>
      <dgm:t>
        <a:bodyPr/>
        <a:lstStyle/>
        <a:p>
          <a:endParaRPr lang="en-US"/>
        </a:p>
      </dgm:t>
    </dgm:pt>
    <dgm:pt modelId="{DF98F596-D68A-45A6-B54B-3ACF3385419C}" type="sibTrans" cxnId="{EE6FD5A8-9292-4591-B504-C7E8A5FB74B5}">
      <dgm:prSet/>
      <dgm:spPr/>
      <dgm:t>
        <a:bodyPr/>
        <a:lstStyle/>
        <a:p>
          <a:endParaRPr lang="en-US"/>
        </a:p>
      </dgm:t>
    </dgm:pt>
    <dgm:pt modelId="{5A8A628D-A856-459A-858E-1BC4141E4386}">
      <dgm:prSet/>
      <dgm:spPr/>
      <dgm:t>
        <a:bodyPr/>
        <a:lstStyle/>
        <a:p>
          <a:r>
            <a:rPr lang="en-GB" b="1" dirty="0">
              <a:latin typeface="Calibri"/>
            </a:rPr>
            <a:t>Retrieval/Coordinating</a:t>
          </a:r>
          <a:r>
            <a:rPr lang="en-GB" b="1" dirty="0"/>
            <a:t> team</a:t>
          </a:r>
          <a:endParaRPr lang="en-US" dirty="0"/>
        </a:p>
      </dgm:t>
    </dgm:pt>
    <dgm:pt modelId="{6503770C-C165-48E5-ADB2-B74725EA3A6D}" type="parTrans" cxnId="{4F07B689-0D12-4421-BB64-C8153E7A87EE}">
      <dgm:prSet/>
      <dgm:spPr/>
      <dgm:t>
        <a:bodyPr/>
        <a:lstStyle/>
        <a:p>
          <a:endParaRPr lang="en-US"/>
        </a:p>
      </dgm:t>
    </dgm:pt>
    <dgm:pt modelId="{C1BE7CBD-FAC2-447E-BA5E-39AE168EA6EE}" type="sibTrans" cxnId="{4F07B689-0D12-4421-BB64-C8153E7A87EE}">
      <dgm:prSet/>
      <dgm:spPr/>
      <dgm:t>
        <a:bodyPr/>
        <a:lstStyle/>
        <a:p>
          <a:endParaRPr lang="en-US"/>
        </a:p>
      </dgm:t>
    </dgm:pt>
    <dgm:pt modelId="{1A6191DB-D664-4A89-8A78-3A3A9D36DFE5}">
      <dgm:prSet/>
      <dgm:spPr/>
      <dgm:t>
        <a:bodyPr/>
        <a:lstStyle/>
        <a:p>
          <a:r>
            <a:rPr lang="en-GB" dirty="0"/>
            <a:t>Receive phone call from referring team</a:t>
          </a:r>
          <a:endParaRPr lang="en-US" dirty="0"/>
        </a:p>
      </dgm:t>
    </dgm:pt>
    <dgm:pt modelId="{15422B97-A46E-42BE-B5F6-9E7C946FE0A9}" type="parTrans" cxnId="{3325CEB4-4558-4F46-A4AE-8B0B2B3F935C}">
      <dgm:prSet/>
      <dgm:spPr/>
      <dgm:t>
        <a:bodyPr/>
        <a:lstStyle/>
        <a:p>
          <a:endParaRPr lang="en-US"/>
        </a:p>
      </dgm:t>
    </dgm:pt>
    <dgm:pt modelId="{0B3B5B98-434C-4833-98B5-0030F107814E}" type="sibTrans" cxnId="{3325CEB4-4558-4F46-A4AE-8B0B2B3F935C}">
      <dgm:prSet/>
      <dgm:spPr/>
      <dgm:t>
        <a:bodyPr/>
        <a:lstStyle/>
        <a:p>
          <a:endParaRPr lang="en-US"/>
        </a:p>
      </dgm:t>
    </dgm:pt>
    <dgm:pt modelId="{21C6AAC8-0C39-49B9-A0B4-9742B61DA484}">
      <dgm:prSet/>
      <dgm:spPr/>
      <dgm:t>
        <a:bodyPr/>
        <a:lstStyle/>
        <a:p>
          <a:r>
            <a:rPr lang="en-GB" b="1" dirty="0"/>
            <a:t>Receiving Team</a:t>
          </a:r>
        </a:p>
      </dgm:t>
    </dgm:pt>
    <dgm:pt modelId="{2A18F2C9-5869-4CF6-A503-5439B169FF3F}" type="parTrans" cxnId="{DBED5B41-8A52-4AD9-B971-A534DE0A1514}">
      <dgm:prSet/>
      <dgm:spPr/>
      <dgm:t>
        <a:bodyPr/>
        <a:lstStyle/>
        <a:p>
          <a:endParaRPr lang="en-US"/>
        </a:p>
      </dgm:t>
    </dgm:pt>
    <dgm:pt modelId="{1EA7E1AE-8D64-4F42-8928-F985F4F01E9A}" type="sibTrans" cxnId="{DBED5B41-8A52-4AD9-B971-A534DE0A1514}">
      <dgm:prSet/>
      <dgm:spPr/>
      <dgm:t>
        <a:bodyPr/>
        <a:lstStyle/>
        <a:p>
          <a:endParaRPr lang="en-US"/>
        </a:p>
      </dgm:t>
    </dgm:pt>
    <dgm:pt modelId="{B2D79E5A-F43F-4D2F-9AC3-95D7663565AD}">
      <dgm:prSet/>
      <dgm:spPr/>
      <dgm:t>
        <a:bodyPr/>
        <a:lstStyle/>
        <a:p>
          <a:r>
            <a:rPr lang="en-GB" dirty="0"/>
            <a:t>Receive phone call and offer advice as required</a:t>
          </a:r>
          <a:endParaRPr lang="en-US" dirty="0"/>
        </a:p>
      </dgm:t>
    </dgm:pt>
    <dgm:pt modelId="{2D0A249D-E877-4330-93B5-0F7827BE5C7E}" type="parTrans" cxnId="{1A70A1AD-D86F-484C-A486-18A6C1271A58}">
      <dgm:prSet/>
      <dgm:spPr/>
      <dgm:t>
        <a:bodyPr/>
        <a:lstStyle/>
        <a:p>
          <a:endParaRPr lang="en-US"/>
        </a:p>
      </dgm:t>
    </dgm:pt>
    <dgm:pt modelId="{A35FDE0E-E30A-4D76-A19B-C6A453DBD85D}" type="sibTrans" cxnId="{1A70A1AD-D86F-484C-A486-18A6C1271A58}">
      <dgm:prSet/>
      <dgm:spPr/>
      <dgm:t>
        <a:bodyPr/>
        <a:lstStyle/>
        <a:p>
          <a:endParaRPr lang="en-US"/>
        </a:p>
      </dgm:t>
    </dgm:pt>
    <dgm:pt modelId="{224664EF-3DDB-4CF8-8299-E0882EC5CE5B}">
      <dgm:prSet/>
      <dgm:spPr/>
      <dgm:t>
        <a:bodyPr/>
        <a:lstStyle/>
        <a:p>
          <a:r>
            <a:rPr lang="en-US" dirty="0"/>
            <a:t>Make a phone call to communicate you requests</a:t>
          </a:r>
        </a:p>
      </dgm:t>
    </dgm:pt>
    <dgm:pt modelId="{9A5A74F8-09C6-4099-A549-5126048CD36C}" type="parTrans" cxnId="{C0E52607-EB53-4056-8F87-1B536EEB399F}">
      <dgm:prSet/>
      <dgm:spPr/>
      <dgm:t>
        <a:bodyPr/>
        <a:lstStyle/>
        <a:p>
          <a:endParaRPr lang="en-US"/>
        </a:p>
      </dgm:t>
    </dgm:pt>
    <dgm:pt modelId="{F0070A5F-B6EF-4717-A9E5-85F8E4ED7304}" type="sibTrans" cxnId="{C0E52607-EB53-4056-8F87-1B536EEB399F}">
      <dgm:prSet/>
      <dgm:spPr/>
      <dgm:t>
        <a:bodyPr/>
        <a:lstStyle/>
        <a:p>
          <a:endParaRPr lang="en-US"/>
        </a:p>
      </dgm:t>
    </dgm:pt>
    <dgm:pt modelId="{35D1210C-96F5-43D0-8370-0DBEF261A96C}">
      <dgm:prSet/>
      <dgm:spPr/>
      <dgm:t>
        <a:bodyPr/>
        <a:lstStyle/>
        <a:p>
          <a:r>
            <a:rPr lang="en-GB" dirty="0"/>
            <a:t>Use retrieval document for information gathering and planning</a:t>
          </a:r>
          <a:endParaRPr lang="en-US" dirty="0"/>
        </a:p>
      </dgm:t>
    </dgm:pt>
    <dgm:pt modelId="{FC73CC5E-C97E-47B5-B6A1-3F544E5CF329}" type="parTrans" cxnId="{42B61FB7-1D58-4BDB-AA40-F10C035385FF}">
      <dgm:prSet/>
      <dgm:spPr/>
      <dgm:t>
        <a:bodyPr/>
        <a:lstStyle/>
        <a:p>
          <a:endParaRPr lang="en-US"/>
        </a:p>
      </dgm:t>
    </dgm:pt>
    <dgm:pt modelId="{5C5AF795-A9A5-47B6-9DEA-1B5858E116C6}" type="sibTrans" cxnId="{42B61FB7-1D58-4BDB-AA40-F10C035385FF}">
      <dgm:prSet/>
      <dgm:spPr/>
      <dgm:t>
        <a:bodyPr/>
        <a:lstStyle/>
        <a:p>
          <a:endParaRPr lang="en-US"/>
        </a:p>
      </dgm:t>
    </dgm:pt>
    <dgm:pt modelId="{9BA09882-B92D-485B-B8B6-EFF2D067C8DC}">
      <dgm:prSet/>
      <dgm:spPr/>
      <dgm:t>
        <a:bodyPr/>
        <a:lstStyle/>
        <a:p>
          <a:r>
            <a:rPr lang="en-GB" dirty="0"/>
            <a:t>Utilise retrieval document to ensure all information handed over for safe clinical care &amp; advice</a:t>
          </a:r>
          <a:endParaRPr lang="en-US" dirty="0"/>
        </a:p>
      </dgm:t>
    </dgm:pt>
    <dgm:pt modelId="{A53B90EC-CFBE-43C2-B5FF-AFBA2EA26EBF}" type="parTrans" cxnId="{02EF752A-D27E-4134-897B-273AA5A22877}">
      <dgm:prSet/>
      <dgm:spPr/>
      <dgm:t>
        <a:bodyPr/>
        <a:lstStyle/>
        <a:p>
          <a:endParaRPr lang="en-US"/>
        </a:p>
      </dgm:t>
    </dgm:pt>
    <dgm:pt modelId="{196E466D-3BF2-45C5-9034-A47518113EFE}" type="sibTrans" cxnId="{02EF752A-D27E-4134-897B-273AA5A22877}">
      <dgm:prSet/>
      <dgm:spPr/>
      <dgm:t>
        <a:bodyPr/>
        <a:lstStyle/>
        <a:p>
          <a:endParaRPr lang="en-US"/>
        </a:p>
      </dgm:t>
    </dgm:pt>
    <dgm:pt modelId="{C29A0807-6D68-4A32-A72A-6298CAA64423}" type="pres">
      <dgm:prSet presAssocID="{2EA4FE9C-7DAF-421E-BE22-980C79529EEB}" presName="Name0" presStyleCnt="0">
        <dgm:presLayoutVars>
          <dgm:dir/>
          <dgm:animLvl val="lvl"/>
          <dgm:resizeHandles val="exact"/>
        </dgm:presLayoutVars>
      </dgm:prSet>
      <dgm:spPr/>
    </dgm:pt>
    <dgm:pt modelId="{3DB64684-4C95-42FF-8407-ED0999ADB1B6}" type="pres">
      <dgm:prSet presAssocID="{3A928ADB-1916-4C6E-8A19-93DE4890CD7C}" presName="linNode" presStyleCnt="0"/>
      <dgm:spPr/>
    </dgm:pt>
    <dgm:pt modelId="{C594F5B6-3778-4F6E-B4D0-6D207951FC04}" type="pres">
      <dgm:prSet presAssocID="{3A928ADB-1916-4C6E-8A19-93DE4890CD7C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974E0886-0F71-4DF2-B928-09DB073059B2}" type="pres">
      <dgm:prSet presAssocID="{3A928ADB-1916-4C6E-8A19-93DE4890CD7C}" presName="descendantText" presStyleLbl="alignAccFollowNode1" presStyleIdx="0" presStyleCnt="3">
        <dgm:presLayoutVars>
          <dgm:bulletEnabled val="1"/>
        </dgm:presLayoutVars>
      </dgm:prSet>
      <dgm:spPr/>
    </dgm:pt>
    <dgm:pt modelId="{F4E3315B-2190-42FD-83CC-342770CB495D}" type="pres">
      <dgm:prSet presAssocID="{63E59AB4-61C3-48C2-837A-067DC1B63B7C}" presName="sp" presStyleCnt="0"/>
      <dgm:spPr/>
    </dgm:pt>
    <dgm:pt modelId="{A6D6A133-43CD-4697-9A0D-D77AE1FA13BC}" type="pres">
      <dgm:prSet presAssocID="{5A8A628D-A856-459A-858E-1BC4141E4386}" presName="linNode" presStyleCnt="0"/>
      <dgm:spPr/>
    </dgm:pt>
    <dgm:pt modelId="{E03B55B5-66B2-4084-97F8-FAA926DA4CF1}" type="pres">
      <dgm:prSet presAssocID="{5A8A628D-A856-459A-858E-1BC4141E4386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92D9334A-7DB8-4330-B553-36BFB4AACAAE}" type="pres">
      <dgm:prSet presAssocID="{5A8A628D-A856-459A-858E-1BC4141E4386}" presName="descendantText" presStyleLbl="alignAccFollowNode1" presStyleIdx="1" presStyleCnt="3">
        <dgm:presLayoutVars>
          <dgm:bulletEnabled val="1"/>
        </dgm:presLayoutVars>
      </dgm:prSet>
      <dgm:spPr/>
    </dgm:pt>
    <dgm:pt modelId="{084EF187-30F2-40A4-BEAD-1C8E29412B1D}" type="pres">
      <dgm:prSet presAssocID="{C1BE7CBD-FAC2-447E-BA5E-39AE168EA6EE}" presName="sp" presStyleCnt="0"/>
      <dgm:spPr/>
    </dgm:pt>
    <dgm:pt modelId="{CFBFF900-45C7-4082-9470-FC8E1C733C85}" type="pres">
      <dgm:prSet presAssocID="{21C6AAC8-0C39-49B9-A0B4-9742B61DA484}" presName="linNode" presStyleCnt="0"/>
      <dgm:spPr/>
    </dgm:pt>
    <dgm:pt modelId="{935B1988-32E8-4307-88B3-D5ED83A52594}" type="pres">
      <dgm:prSet presAssocID="{21C6AAC8-0C39-49B9-A0B4-9742B61DA484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8A7224F6-E6E8-489F-8DD1-18FC10576344}" type="pres">
      <dgm:prSet presAssocID="{21C6AAC8-0C39-49B9-A0B4-9742B61DA484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C0E52607-EB53-4056-8F87-1B536EEB399F}" srcId="{3A928ADB-1916-4C6E-8A19-93DE4890CD7C}" destId="{224664EF-3DDB-4CF8-8299-E0882EC5CE5B}" srcOrd="1" destOrd="0" parTransId="{9A5A74F8-09C6-4099-A549-5126048CD36C}" sibTransId="{F0070A5F-B6EF-4717-A9E5-85F8E4ED7304}"/>
    <dgm:cxn modelId="{8B4A8607-2120-4958-9702-A8983194F4C2}" type="presOf" srcId="{9BA09882-B92D-485B-B8B6-EFF2D067C8DC}" destId="{8A7224F6-E6E8-489F-8DD1-18FC10576344}" srcOrd="0" destOrd="1" presId="urn:microsoft.com/office/officeart/2005/8/layout/vList5"/>
    <dgm:cxn modelId="{02EF752A-D27E-4134-897B-273AA5A22877}" srcId="{21C6AAC8-0C39-49B9-A0B4-9742B61DA484}" destId="{9BA09882-B92D-485B-B8B6-EFF2D067C8DC}" srcOrd="1" destOrd="0" parTransId="{A53B90EC-CFBE-43C2-B5FF-AFBA2EA26EBF}" sibTransId="{196E466D-3BF2-45C5-9034-A47518113EFE}"/>
    <dgm:cxn modelId="{4827FA5C-4878-4448-AB6C-EA48645F9481}" type="presOf" srcId="{C2A102A3-430B-40BD-B36F-14A8C0750102}" destId="{974E0886-0F71-4DF2-B928-09DB073059B2}" srcOrd="0" destOrd="0" presId="urn:microsoft.com/office/officeart/2005/8/layout/vList5"/>
    <dgm:cxn modelId="{AFC4FF5E-BF74-4096-A641-B4BC1C2902F8}" type="presOf" srcId="{35D1210C-96F5-43D0-8370-0DBEF261A96C}" destId="{92D9334A-7DB8-4330-B553-36BFB4AACAAE}" srcOrd="0" destOrd="1" presId="urn:microsoft.com/office/officeart/2005/8/layout/vList5"/>
    <dgm:cxn modelId="{DBED5B41-8A52-4AD9-B971-A534DE0A1514}" srcId="{2EA4FE9C-7DAF-421E-BE22-980C79529EEB}" destId="{21C6AAC8-0C39-49B9-A0B4-9742B61DA484}" srcOrd="2" destOrd="0" parTransId="{2A18F2C9-5869-4CF6-A503-5439B169FF3F}" sibTransId="{1EA7E1AE-8D64-4F42-8928-F985F4F01E9A}"/>
    <dgm:cxn modelId="{7BE95342-F440-449F-8F63-509A4620658D}" type="presOf" srcId="{B2D79E5A-F43F-4D2F-9AC3-95D7663565AD}" destId="{8A7224F6-E6E8-489F-8DD1-18FC10576344}" srcOrd="0" destOrd="0" presId="urn:microsoft.com/office/officeart/2005/8/layout/vList5"/>
    <dgm:cxn modelId="{B1B78045-9787-48D6-AEEE-00267EBF8800}" type="presOf" srcId="{3A928ADB-1916-4C6E-8A19-93DE4890CD7C}" destId="{C594F5B6-3778-4F6E-B4D0-6D207951FC04}" srcOrd="0" destOrd="0" presId="urn:microsoft.com/office/officeart/2005/8/layout/vList5"/>
    <dgm:cxn modelId="{C59FFB45-0661-4890-A97C-E53E988106C0}" type="presOf" srcId="{224664EF-3DDB-4CF8-8299-E0882EC5CE5B}" destId="{974E0886-0F71-4DF2-B928-09DB073059B2}" srcOrd="0" destOrd="1" presId="urn:microsoft.com/office/officeart/2005/8/layout/vList5"/>
    <dgm:cxn modelId="{A32F7552-CCD7-44E5-BC57-A7D899C00A42}" type="presOf" srcId="{21C6AAC8-0C39-49B9-A0B4-9742B61DA484}" destId="{935B1988-32E8-4307-88B3-D5ED83A52594}" srcOrd="0" destOrd="0" presId="urn:microsoft.com/office/officeart/2005/8/layout/vList5"/>
    <dgm:cxn modelId="{6DBED186-A6F7-4117-A39B-98BCA29E595D}" type="presOf" srcId="{5A8A628D-A856-459A-858E-1BC4141E4386}" destId="{E03B55B5-66B2-4084-97F8-FAA926DA4CF1}" srcOrd="0" destOrd="0" presId="urn:microsoft.com/office/officeart/2005/8/layout/vList5"/>
    <dgm:cxn modelId="{4F07B689-0D12-4421-BB64-C8153E7A87EE}" srcId="{2EA4FE9C-7DAF-421E-BE22-980C79529EEB}" destId="{5A8A628D-A856-459A-858E-1BC4141E4386}" srcOrd="1" destOrd="0" parTransId="{6503770C-C165-48E5-ADB2-B74725EA3A6D}" sibTransId="{C1BE7CBD-FAC2-447E-BA5E-39AE168EA6EE}"/>
    <dgm:cxn modelId="{EE6FD5A8-9292-4591-B504-C7E8A5FB74B5}" srcId="{3A928ADB-1916-4C6E-8A19-93DE4890CD7C}" destId="{C2A102A3-430B-40BD-B36F-14A8C0750102}" srcOrd="0" destOrd="0" parTransId="{0701B456-C411-4EF8-AB66-A108399B7DD8}" sibTransId="{DF98F596-D68A-45A6-B54B-3ACF3385419C}"/>
    <dgm:cxn modelId="{1A70A1AD-D86F-484C-A486-18A6C1271A58}" srcId="{21C6AAC8-0C39-49B9-A0B4-9742B61DA484}" destId="{B2D79E5A-F43F-4D2F-9AC3-95D7663565AD}" srcOrd="0" destOrd="0" parTransId="{2D0A249D-E877-4330-93B5-0F7827BE5C7E}" sibTransId="{A35FDE0E-E30A-4D76-A19B-C6A453DBD85D}"/>
    <dgm:cxn modelId="{3325CEB4-4558-4F46-A4AE-8B0B2B3F935C}" srcId="{5A8A628D-A856-459A-858E-1BC4141E4386}" destId="{1A6191DB-D664-4A89-8A78-3A3A9D36DFE5}" srcOrd="0" destOrd="0" parTransId="{15422B97-A46E-42BE-B5F6-9E7C946FE0A9}" sibTransId="{0B3B5B98-434C-4833-98B5-0030F107814E}"/>
    <dgm:cxn modelId="{A4E735B6-2519-4467-8383-35C489481E11}" type="presOf" srcId="{2EA4FE9C-7DAF-421E-BE22-980C79529EEB}" destId="{C29A0807-6D68-4A32-A72A-6298CAA64423}" srcOrd="0" destOrd="0" presId="urn:microsoft.com/office/officeart/2005/8/layout/vList5"/>
    <dgm:cxn modelId="{42B61FB7-1D58-4BDB-AA40-F10C035385FF}" srcId="{5A8A628D-A856-459A-858E-1BC4141E4386}" destId="{35D1210C-96F5-43D0-8370-0DBEF261A96C}" srcOrd="1" destOrd="0" parTransId="{FC73CC5E-C97E-47B5-B6A1-3F544E5CF329}" sibTransId="{5C5AF795-A9A5-47B6-9DEA-1B5858E116C6}"/>
    <dgm:cxn modelId="{1E3A92D0-B25C-4678-9498-B0D9A746747B}" srcId="{2EA4FE9C-7DAF-421E-BE22-980C79529EEB}" destId="{3A928ADB-1916-4C6E-8A19-93DE4890CD7C}" srcOrd="0" destOrd="0" parTransId="{5CEE19F5-8920-4EBA-9BC1-E95A176B0A06}" sibTransId="{63E59AB4-61C3-48C2-837A-067DC1B63B7C}"/>
    <dgm:cxn modelId="{D35297F3-9B69-4DAA-BBF4-8ADCC4D71116}" type="presOf" srcId="{1A6191DB-D664-4A89-8A78-3A3A9D36DFE5}" destId="{92D9334A-7DB8-4330-B553-36BFB4AACAAE}" srcOrd="0" destOrd="0" presId="urn:microsoft.com/office/officeart/2005/8/layout/vList5"/>
    <dgm:cxn modelId="{EE6E3ADD-F154-4F6D-B6FC-57761ECFF2CE}" type="presParOf" srcId="{C29A0807-6D68-4A32-A72A-6298CAA64423}" destId="{3DB64684-4C95-42FF-8407-ED0999ADB1B6}" srcOrd="0" destOrd="0" presId="urn:microsoft.com/office/officeart/2005/8/layout/vList5"/>
    <dgm:cxn modelId="{FF865B8B-7D33-426F-BC80-8FA54116C607}" type="presParOf" srcId="{3DB64684-4C95-42FF-8407-ED0999ADB1B6}" destId="{C594F5B6-3778-4F6E-B4D0-6D207951FC04}" srcOrd="0" destOrd="0" presId="urn:microsoft.com/office/officeart/2005/8/layout/vList5"/>
    <dgm:cxn modelId="{27D9A897-12CB-4C39-B24B-E2F986282DEE}" type="presParOf" srcId="{3DB64684-4C95-42FF-8407-ED0999ADB1B6}" destId="{974E0886-0F71-4DF2-B928-09DB073059B2}" srcOrd="1" destOrd="0" presId="urn:microsoft.com/office/officeart/2005/8/layout/vList5"/>
    <dgm:cxn modelId="{BA2F22B6-3E1F-4CC3-9F6F-0584EFDF132E}" type="presParOf" srcId="{C29A0807-6D68-4A32-A72A-6298CAA64423}" destId="{F4E3315B-2190-42FD-83CC-342770CB495D}" srcOrd="1" destOrd="0" presId="urn:microsoft.com/office/officeart/2005/8/layout/vList5"/>
    <dgm:cxn modelId="{669DA3A8-82A1-4FF9-87D7-F42A15EDE336}" type="presParOf" srcId="{C29A0807-6D68-4A32-A72A-6298CAA64423}" destId="{A6D6A133-43CD-4697-9A0D-D77AE1FA13BC}" srcOrd="2" destOrd="0" presId="urn:microsoft.com/office/officeart/2005/8/layout/vList5"/>
    <dgm:cxn modelId="{FBB527F5-D600-4C2E-9DB8-CFA98B164E6F}" type="presParOf" srcId="{A6D6A133-43CD-4697-9A0D-D77AE1FA13BC}" destId="{E03B55B5-66B2-4084-97F8-FAA926DA4CF1}" srcOrd="0" destOrd="0" presId="urn:microsoft.com/office/officeart/2005/8/layout/vList5"/>
    <dgm:cxn modelId="{C841804E-D07E-45A6-8EFC-175930683992}" type="presParOf" srcId="{A6D6A133-43CD-4697-9A0D-D77AE1FA13BC}" destId="{92D9334A-7DB8-4330-B553-36BFB4AACAAE}" srcOrd="1" destOrd="0" presId="urn:microsoft.com/office/officeart/2005/8/layout/vList5"/>
    <dgm:cxn modelId="{FD1ACF67-3E65-49C5-BC5C-EAA3AA1F30E4}" type="presParOf" srcId="{C29A0807-6D68-4A32-A72A-6298CAA64423}" destId="{084EF187-30F2-40A4-BEAD-1C8E29412B1D}" srcOrd="3" destOrd="0" presId="urn:microsoft.com/office/officeart/2005/8/layout/vList5"/>
    <dgm:cxn modelId="{72C33BA9-BEFE-41EF-AFC2-611AC9C303A6}" type="presParOf" srcId="{C29A0807-6D68-4A32-A72A-6298CAA64423}" destId="{CFBFF900-45C7-4082-9470-FC8E1C733C85}" srcOrd="4" destOrd="0" presId="urn:microsoft.com/office/officeart/2005/8/layout/vList5"/>
    <dgm:cxn modelId="{C9BC185A-63FD-452F-9281-44591EAD858F}" type="presParOf" srcId="{CFBFF900-45C7-4082-9470-FC8E1C733C85}" destId="{935B1988-32E8-4307-88B3-D5ED83A52594}" srcOrd="0" destOrd="0" presId="urn:microsoft.com/office/officeart/2005/8/layout/vList5"/>
    <dgm:cxn modelId="{B6BD92ED-6CEF-4314-AE88-4E768DC2AE73}" type="presParOf" srcId="{CFBFF900-45C7-4082-9470-FC8E1C733C85}" destId="{8A7224F6-E6E8-489F-8DD1-18FC1057634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2D5F5B4-B2A8-445D-8CFD-D60608EF9EBA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B7A945DE-7043-47AD-A947-EBBA4EF838A8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Use of a </a:t>
          </a:r>
          <a:r>
            <a:rPr lang="en-GB" b="1"/>
            <a:t>standard tool </a:t>
          </a:r>
          <a:r>
            <a:rPr lang="en-GB"/>
            <a:t>to </a:t>
          </a:r>
          <a:endParaRPr lang="en-US"/>
        </a:p>
      </dgm:t>
    </dgm:pt>
    <dgm:pt modelId="{A4ED33B8-710B-45E1-96EB-5C9D2B5C943B}" type="parTrans" cxnId="{27E31E71-2D76-4443-950F-D7AF7FFDB758}">
      <dgm:prSet/>
      <dgm:spPr/>
      <dgm:t>
        <a:bodyPr/>
        <a:lstStyle/>
        <a:p>
          <a:endParaRPr lang="en-US"/>
        </a:p>
      </dgm:t>
    </dgm:pt>
    <dgm:pt modelId="{691284EE-7CF3-4D9B-B76F-32C8F24AB72C}" type="sibTrans" cxnId="{27E31E71-2D76-4443-950F-D7AF7FFDB758}">
      <dgm:prSet/>
      <dgm:spPr/>
      <dgm:t>
        <a:bodyPr/>
        <a:lstStyle/>
        <a:p>
          <a:endParaRPr lang="en-US"/>
        </a:p>
      </dgm:t>
    </dgm:pt>
    <dgm:pt modelId="{681A4D1E-917D-4F8B-BAEE-19EDF7277B46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b="1"/>
            <a:t>communicate effectively </a:t>
          </a:r>
          <a:r>
            <a:rPr lang="en-GB"/>
            <a:t>to ensure safe and successful transfer of a sick/injured child</a:t>
          </a:r>
          <a:endParaRPr lang="en-US"/>
        </a:p>
      </dgm:t>
    </dgm:pt>
    <dgm:pt modelId="{49C6191F-4837-47EA-A8E1-2BDA3A2C55EC}" type="parTrans" cxnId="{5C970FE5-49E3-46CB-A912-5569023C47AD}">
      <dgm:prSet/>
      <dgm:spPr/>
      <dgm:t>
        <a:bodyPr/>
        <a:lstStyle/>
        <a:p>
          <a:endParaRPr lang="en-US"/>
        </a:p>
      </dgm:t>
    </dgm:pt>
    <dgm:pt modelId="{B44F0498-E742-4D1D-9193-7036BA3AEF72}" type="sibTrans" cxnId="{5C970FE5-49E3-46CB-A912-5569023C47AD}">
      <dgm:prSet/>
      <dgm:spPr/>
      <dgm:t>
        <a:bodyPr/>
        <a:lstStyle/>
        <a:p>
          <a:endParaRPr lang="en-US"/>
        </a:p>
      </dgm:t>
    </dgm:pt>
    <dgm:pt modelId="{E14E89CB-ADF7-44CC-AB7B-A89B95704E82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Use </a:t>
          </a:r>
          <a:r>
            <a:rPr lang="en-GB" b="1"/>
            <a:t>effective communication strategies</a:t>
          </a:r>
          <a:r>
            <a:rPr lang="en-GB"/>
            <a:t> to ensure message heard and message received is understood for comprehensive transfer of a child</a:t>
          </a:r>
          <a:endParaRPr lang="en-US"/>
        </a:p>
      </dgm:t>
    </dgm:pt>
    <dgm:pt modelId="{6F50D1D3-C460-4BC5-9D52-2CDE6683C774}" type="parTrans" cxnId="{DF4CDE43-FC86-4858-9664-253577E070A1}">
      <dgm:prSet/>
      <dgm:spPr/>
      <dgm:t>
        <a:bodyPr/>
        <a:lstStyle/>
        <a:p>
          <a:endParaRPr lang="en-US"/>
        </a:p>
      </dgm:t>
    </dgm:pt>
    <dgm:pt modelId="{E8599F66-7F81-47F2-9D31-5A72B9CF3CC4}" type="sibTrans" cxnId="{DF4CDE43-FC86-4858-9664-253577E070A1}">
      <dgm:prSet/>
      <dgm:spPr/>
      <dgm:t>
        <a:bodyPr/>
        <a:lstStyle/>
        <a:p>
          <a:endParaRPr lang="en-US"/>
        </a:p>
      </dgm:t>
    </dgm:pt>
    <dgm:pt modelId="{D8A742F3-870F-4120-86A1-3DEACB01A60A}" type="pres">
      <dgm:prSet presAssocID="{A2D5F5B4-B2A8-445D-8CFD-D60608EF9EBA}" presName="root" presStyleCnt="0">
        <dgm:presLayoutVars>
          <dgm:dir/>
          <dgm:resizeHandles val="exact"/>
        </dgm:presLayoutVars>
      </dgm:prSet>
      <dgm:spPr/>
    </dgm:pt>
    <dgm:pt modelId="{B87F7C9D-A6ED-4B70-B143-E69434604BC8}" type="pres">
      <dgm:prSet presAssocID="{B7A945DE-7043-47AD-A947-EBBA4EF838A8}" presName="compNode" presStyleCnt="0"/>
      <dgm:spPr/>
    </dgm:pt>
    <dgm:pt modelId="{D517C1D1-46EE-4C4B-9EA0-9AE2432EBEFC}" type="pres">
      <dgm:prSet presAssocID="{B7A945DE-7043-47AD-A947-EBBA4EF838A8}" presName="bgRect" presStyleLbl="bgShp" presStyleIdx="0" presStyleCnt="3"/>
      <dgm:spPr/>
    </dgm:pt>
    <dgm:pt modelId="{AE837E7D-47B3-4E13-8D5E-8FE545CA014D}" type="pres">
      <dgm:prSet presAssocID="{B7A945DE-7043-47AD-A947-EBBA4EF838A8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ools"/>
        </a:ext>
      </dgm:extLst>
    </dgm:pt>
    <dgm:pt modelId="{31275352-9971-48AF-ABB3-EB92E881353A}" type="pres">
      <dgm:prSet presAssocID="{B7A945DE-7043-47AD-A947-EBBA4EF838A8}" presName="spaceRect" presStyleCnt="0"/>
      <dgm:spPr/>
    </dgm:pt>
    <dgm:pt modelId="{41B1C8B3-2430-4447-AD35-D66BDB0B70D9}" type="pres">
      <dgm:prSet presAssocID="{B7A945DE-7043-47AD-A947-EBBA4EF838A8}" presName="parTx" presStyleLbl="revTx" presStyleIdx="0" presStyleCnt="3">
        <dgm:presLayoutVars>
          <dgm:chMax val="0"/>
          <dgm:chPref val="0"/>
        </dgm:presLayoutVars>
      </dgm:prSet>
      <dgm:spPr/>
    </dgm:pt>
    <dgm:pt modelId="{5FEA9940-39E8-4CB7-9DEC-75598147D0B1}" type="pres">
      <dgm:prSet presAssocID="{691284EE-7CF3-4D9B-B76F-32C8F24AB72C}" presName="sibTrans" presStyleCnt="0"/>
      <dgm:spPr/>
    </dgm:pt>
    <dgm:pt modelId="{87802AA5-1AD0-4C2E-BC6D-9FF1CB1135A0}" type="pres">
      <dgm:prSet presAssocID="{681A4D1E-917D-4F8B-BAEE-19EDF7277B46}" presName="compNode" presStyleCnt="0"/>
      <dgm:spPr/>
    </dgm:pt>
    <dgm:pt modelId="{890CA896-BF5E-4DCC-A45A-3C7AB3F7B47C}" type="pres">
      <dgm:prSet presAssocID="{681A4D1E-917D-4F8B-BAEE-19EDF7277B46}" presName="bgRect" presStyleLbl="bgShp" presStyleIdx="1" presStyleCnt="3"/>
      <dgm:spPr/>
    </dgm:pt>
    <dgm:pt modelId="{33D908EA-28B1-44C9-8C17-28BBF39440FF}" type="pres">
      <dgm:prSet presAssocID="{681A4D1E-917D-4F8B-BAEE-19EDF7277B46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First Aid Kit"/>
        </a:ext>
      </dgm:extLst>
    </dgm:pt>
    <dgm:pt modelId="{13629278-B77A-4DCB-B837-21F3B5109071}" type="pres">
      <dgm:prSet presAssocID="{681A4D1E-917D-4F8B-BAEE-19EDF7277B46}" presName="spaceRect" presStyleCnt="0"/>
      <dgm:spPr/>
    </dgm:pt>
    <dgm:pt modelId="{A30D312D-5A90-4733-AB33-BCD1CF33DD09}" type="pres">
      <dgm:prSet presAssocID="{681A4D1E-917D-4F8B-BAEE-19EDF7277B46}" presName="parTx" presStyleLbl="revTx" presStyleIdx="1" presStyleCnt="3">
        <dgm:presLayoutVars>
          <dgm:chMax val="0"/>
          <dgm:chPref val="0"/>
        </dgm:presLayoutVars>
      </dgm:prSet>
      <dgm:spPr/>
    </dgm:pt>
    <dgm:pt modelId="{F7D64812-D74C-47EE-A365-C505B84F0F82}" type="pres">
      <dgm:prSet presAssocID="{B44F0498-E742-4D1D-9193-7036BA3AEF72}" presName="sibTrans" presStyleCnt="0"/>
      <dgm:spPr/>
    </dgm:pt>
    <dgm:pt modelId="{65141A18-8C10-456E-BB63-89036203DD1B}" type="pres">
      <dgm:prSet presAssocID="{E14E89CB-ADF7-44CC-AB7B-A89B95704E82}" presName="compNode" presStyleCnt="0"/>
      <dgm:spPr/>
    </dgm:pt>
    <dgm:pt modelId="{F60A523F-247E-4217-A502-E9B0C0D441E4}" type="pres">
      <dgm:prSet presAssocID="{E14E89CB-ADF7-44CC-AB7B-A89B95704E82}" presName="bgRect" presStyleLbl="bgShp" presStyleIdx="2" presStyleCnt="3"/>
      <dgm:spPr/>
    </dgm:pt>
    <dgm:pt modelId="{C721F025-A10D-4C7D-A2A9-37BE22DE9CBC}" type="pres">
      <dgm:prSet presAssocID="{E14E89CB-ADF7-44CC-AB7B-A89B95704E82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at Bubble"/>
        </a:ext>
      </dgm:extLst>
    </dgm:pt>
    <dgm:pt modelId="{C475A91D-E212-4BE1-ABEB-1BDF00B5E09D}" type="pres">
      <dgm:prSet presAssocID="{E14E89CB-ADF7-44CC-AB7B-A89B95704E82}" presName="spaceRect" presStyleCnt="0"/>
      <dgm:spPr/>
    </dgm:pt>
    <dgm:pt modelId="{CBB14839-1535-4A8A-B9C1-1C6F4713BAFD}" type="pres">
      <dgm:prSet presAssocID="{E14E89CB-ADF7-44CC-AB7B-A89B95704E82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8794F81B-3681-4FA5-BC53-7754DB156A31}" type="presOf" srcId="{681A4D1E-917D-4F8B-BAEE-19EDF7277B46}" destId="{A30D312D-5A90-4733-AB33-BCD1CF33DD09}" srcOrd="0" destOrd="0" presId="urn:microsoft.com/office/officeart/2018/2/layout/IconVerticalSolidList"/>
    <dgm:cxn modelId="{BE285020-475E-46C6-9B88-AAD0C826998C}" type="presOf" srcId="{E14E89CB-ADF7-44CC-AB7B-A89B95704E82}" destId="{CBB14839-1535-4A8A-B9C1-1C6F4713BAFD}" srcOrd="0" destOrd="0" presId="urn:microsoft.com/office/officeart/2018/2/layout/IconVerticalSolidList"/>
    <dgm:cxn modelId="{06E81935-60C2-4485-ADD6-BBF3262B1696}" type="presOf" srcId="{B7A945DE-7043-47AD-A947-EBBA4EF838A8}" destId="{41B1C8B3-2430-4447-AD35-D66BDB0B70D9}" srcOrd="0" destOrd="0" presId="urn:microsoft.com/office/officeart/2018/2/layout/IconVerticalSolidList"/>
    <dgm:cxn modelId="{DF4CDE43-FC86-4858-9664-253577E070A1}" srcId="{A2D5F5B4-B2A8-445D-8CFD-D60608EF9EBA}" destId="{E14E89CB-ADF7-44CC-AB7B-A89B95704E82}" srcOrd="2" destOrd="0" parTransId="{6F50D1D3-C460-4BC5-9D52-2CDE6683C774}" sibTransId="{E8599F66-7F81-47F2-9D31-5A72B9CF3CC4}"/>
    <dgm:cxn modelId="{27E31E71-2D76-4443-950F-D7AF7FFDB758}" srcId="{A2D5F5B4-B2A8-445D-8CFD-D60608EF9EBA}" destId="{B7A945DE-7043-47AD-A947-EBBA4EF838A8}" srcOrd="0" destOrd="0" parTransId="{A4ED33B8-710B-45E1-96EB-5C9D2B5C943B}" sibTransId="{691284EE-7CF3-4D9B-B76F-32C8F24AB72C}"/>
    <dgm:cxn modelId="{01A1D6D4-8C67-4421-960F-733766CC2540}" type="presOf" srcId="{A2D5F5B4-B2A8-445D-8CFD-D60608EF9EBA}" destId="{D8A742F3-870F-4120-86A1-3DEACB01A60A}" srcOrd="0" destOrd="0" presId="urn:microsoft.com/office/officeart/2018/2/layout/IconVerticalSolidList"/>
    <dgm:cxn modelId="{5C970FE5-49E3-46CB-A912-5569023C47AD}" srcId="{A2D5F5B4-B2A8-445D-8CFD-D60608EF9EBA}" destId="{681A4D1E-917D-4F8B-BAEE-19EDF7277B46}" srcOrd="1" destOrd="0" parTransId="{49C6191F-4837-47EA-A8E1-2BDA3A2C55EC}" sibTransId="{B44F0498-E742-4D1D-9193-7036BA3AEF72}"/>
    <dgm:cxn modelId="{C5D0A13D-0CDF-4408-B6C0-CA87AB0D7F78}" type="presParOf" srcId="{D8A742F3-870F-4120-86A1-3DEACB01A60A}" destId="{B87F7C9D-A6ED-4B70-B143-E69434604BC8}" srcOrd="0" destOrd="0" presId="urn:microsoft.com/office/officeart/2018/2/layout/IconVerticalSolidList"/>
    <dgm:cxn modelId="{76E8257E-8950-45B1-A8B7-34212A32574F}" type="presParOf" srcId="{B87F7C9D-A6ED-4B70-B143-E69434604BC8}" destId="{D517C1D1-46EE-4C4B-9EA0-9AE2432EBEFC}" srcOrd="0" destOrd="0" presId="urn:microsoft.com/office/officeart/2018/2/layout/IconVerticalSolidList"/>
    <dgm:cxn modelId="{57498CD7-2FA3-4744-B696-769C0E6655F2}" type="presParOf" srcId="{B87F7C9D-A6ED-4B70-B143-E69434604BC8}" destId="{AE837E7D-47B3-4E13-8D5E-8FE545CA014D}" srcOrd="1" destOrd="0" presId="urn:microsoft.com/office/officeart/2018/2/layout/IconVerticalSolidList"/>
    <dgm:cxn modelId="{96DA6F0D-06A6-4026-BE3D-504040CA2F51}" type="presParOf" srcId="{B87F7C9D-A6ED-4B70-B143-E69434604BC8}" destId="{31275352-9971-48AF-ABB3-EB92E881353A}" srcOrd="2" destOrd="0" presId="urn:microsoft.com/office/officeart/2018/2/layout/IconVerticalSolidList"/>
    <dgm:cxn modelId="{7B994D61-8B65-42E8-917A-508F8CBB1CF2}" type="presParOf" srcId="{B87F7C9D-A6ED-4B70-B143-E69434604BC8}" destId="{41B1C8B3-2430-4447-AD35-D66BDB0B70D9}" srcOrd="3" destOrd="0" presId="urn:microsoft.com/office/officeart/2018/2/layout/IconVerticalSolidList"/>
    <dgm:cxn modelId="{DDACDC85-C16C-4828-9BA3-8916D2E42958}" type="presParOf" srcId="{D8A742F3-870F-4120-86A1-3DEACB01A60A}" destId="{5FEA9940-39E8-4CB7-9DEC-75598147D0B1}" srcOrd="1" destOrd="0" presId="urn:microsoft.com/office/officeart/2018/2/layout/IconVerticalSolidList"/>
    <dgm:cxn modelId="{06A344C3-7DC7-4506-A4F8-69EC6D37B9A4}" type="presParOf" srcId="{D8A742F3-870F-4120-86A1-3DEACB01A60A}" destId="{87802AA5-1AD0-4C2E-BC6D-9FF1CB1135A0}" srcOrd="2" destOrd="0" presId="urn:microsoft.com/office/officeart/2018/2/layout/IconVerticalSolidList"/>
    <dgm:cxn modelId="{8479632D-A028-4F96-981D-DF5E49420DC8}" type="presParOf" srcId="{87802AA5-1AD0-4C2E-BC6D-9FF1CB1135A0}" destId="{890CA896-BF5E-4DCC-A45A-3C7AB3F7B47C}" srcOrd="0" destOrd="0" presId="urn:microsoft.com/office/officeart/2018/2/layout/IconVerticalSolidList"/>
    <dgm:cxn modelId="{B7DDDFC5-7AD4-408B-A5B1-8DF53BA8B982}" type="presParOf" srcId="{87802AA5-1AD0-4C2E-BC6D-9FF1CB1135A0}" destId="{33D908EA-28B1-44C9-8C17-28BBF39440FF}" srcOrd="1" destOrd="0" presId="urn:microsoft.com/office/officeart/2018/2/layout/IconVerticalSolidList"/>
    <dgm:cxn modelId="{679856A1-8335-4E6E-A56F-4984CA0A8F56}" type="presParOf" srcId="{87802AA5-1AD0-4C2E-BC6D-9FF1CB1135A0}" destId="{13629278-B77A-4DCB-B837-21F3B5109071}" srcOrd="2" destOrd="0" presId="urn:microsoft.com/office/officeart/2018/2/layout/IconVerticalSolidList"/>
    <dgm:cxn modelId="{A598CA82-14B6-4354-8F10-90861453C1DD}" type="presParOf" srcId="{87802AA5-1AD0-4C2E-BC6D-9FF1CB1135A0}" destId="{A30D312D-5A90-4733-AB33-BCD1CF33DD09}" srcOrd="3" destOrd="0" presId="urn:microsoft.com/office/officeart/2018/2/layout/IconVerticalSolidList"/>
    <dgm:cxn modelId="{A060C77B-46B0-417B-A745-D8C9A9E90264}" type="presParOf" srcId="{D8A742F3-870F-4120-86A1-3DEACB01A60A}" destId="{F7D64812-D74C-47EE-A365-C505B84F0F82}" srcOrd="3" destOrd="0" presId="urn:microsoft.com/office/officeart/2018/2/layout/IconVerticalSolidList"/>
    <dgm:cxn modelId="{1F563A00-9E89-4953-9C3C-D59BC8FDDA17}" type="presParOf" srcId="{D8A742F3-870F-4120-86A1-3DEACB01A60A}" destId="{65141A18-8C10-456E-BB63-89036203DD1B}" srcOrd="4" destOrd="0" presId="urn:microsoft.com/office/officeart/2018/2/layout/IconVerticalSolidList"/>
    <dgm:cxn modelId="{F3BED78F-5E67-45D1-92D3-C4152B745771}" type="presParOf" srcId="{65141A18-8C10-456E-BB63-89036203DD1B}" destId="{F60A523F-247E-4217-A502-E9B0C0D441E4}" srcOrd="0" destOrd="0" presId="urn:microsoft.com/office/officeart/2018/2/layout/IconVerticalSolidList"/>
    <dgm:cxn modelId="{DB974A3B-BD5B-4439-A3A6-BB7D892604B6}" type="presParOf" srcId="{65141A18-8C10-456E-BB63-89036203DD1B}" destId="{C721F025-A10D-4C7D-A2A9-37BE22DE9CBC}" srcOrd="1" destOrd="0" presId="urn:microsoft.com/office/officeart/2018/2/layout/IconVerticalSolidList"/>
    <dgm:cxn modelId="{AB52EAC4-BEC2-4D5B-AF10-92F78405517B}" type="presParOf" srcId="{65141A18-8C10-456E-BB63-89036203DD1B}" destId="{C475A91D-E212-4BE1-ABEB-1BDF00B5E09D}" srcOrd="2" destOrd="0" presId="urn:microsoft.com/office/officeart/2018/2/layout/IconVerticalSolidList"/>
    <dgm:cxn modelId="{D33528BB-BEE9-4201-B18F-924BEC51C40E}" type="presParOf" srcId="{65141A18-8C10-456E-BB63-89036203DD1B}" destId="{CBB14839-1535-4A8A-B9C1-1C6F4713BAFD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4E0886-0F71-4DF2-B928-09DB073059B2}">
      <dsp:nvSpPr>
        <dsp:cNvPr id="0" name=""/>
        <dsp:cNvSpPr/>
      </dsp:nvSpPr>
      <dsp:spPr>
        <a:xfrm rot="5400000">
          <a:off x="4888131" y="-1804290"/>
          <a:ext cx="1266616" cy="5196649"/>
        </a:xfrm>
        <a:prstGeom prst="round2Same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800" kern="1200" dirty="0"/>
            <a:t>Use case to determine what requests you need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Make a phone call to communicate you requests</a:t>
          </a:r>
        </a:p>
      </dsp:txBody>
      <dsp:txXfrm rot="-5400000">
        <a:off x="2923115" y="222557"/>
        <a:ext cx="5134818" cy="1142954"/>
      </dsp:txXfrm>
    </dsp:sp>
    <dsp:sp modelId="{C594F5B6-3778-4F6E-B4D0-6D207951FC04}">
      <dsp:nvSpPr>
        <dsp:cNvPr id="0" name=""/>
        <dsp:cNvSpPr/>
      </dsp:nvSpPr>
      <dsp:spPr>
        <a:xfrm>
          <a:off x="0" y="2398"/>
          <a:ext cx="2923115" cy="1583271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 dirty="0"/>
            <a:t>Referring Team</a:t>
          </a:r>
        </a:p>
      </dsp:txBody>
      <dsp:txXfrm>
        <a:off x="77289" y="79687"/>
        <a:ext cx="2768537" cy="1428693"/>
      </dsp:txXfrm>
    </dsp:sp>
    <dsp:sp modelId="{92D9334A-7DB8-4330-B553-36BFB4AACAAE}">
      <dsp:nvSpPr>
        <dsp:cNvPr id="0" name=""/>
        <dsp:cNvSpPr/>
      </dsp:nvSpPr>
      <dsp:spPr>
        <a:xfrm rot="5400000">
          <a:off x="4888131" y="-141855"/>
          <a:ext cx="1266616" cy="5196649"/>
        </a:xfrm>
        <a:prstGeom prst="round2Same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800" kern="1200" dirty="0"/>
            <a:t>Receive phone call from referring team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800" kern="1200" dirty="0"/>
            <a:t>Use retrieval document for information gathering and planning</a:t>
          </a:r>
          <a:endParaRPr lang="en-US" sz="1800" kern="1200" dirty="0"/>
        </a:p>
      </dsp:txBody>
      <dsp:txXfrm rot="-5400000">
        <a:off x="2923115" y="1884992"/>
        <a:ext cx="5134818" cy="1142954"/>
      </dsp:txXfrm>
    </dsp:sp>
    <dsp:sp modelId="{E03B55B5-66B2-4084-97F8-FAA926DA4CF1}">
      <dsp:nvSpPr>
        <dsp:cNvPr id="0" name=""/>
        <dsp:cNvSpPr/>
      </dsp:nvSpPr>
      <dsp:spPr>
        <a:xfrm>
          <a:off x="0" y="1664833"/>
          <a:ext cx="2923115" cy="1583271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 dirty="0">
              <a:latin typeface="Calibri"/>
            </a:rPr>
            <a:t>Retrieval/Coordinating</a:t>
          </a:r>
          <a:r>
            <a:rPr lang="en-GB" sz="2000" b="1" kern="1200" dirty="0"/>
            <a:t> team</a:t>
          </a:r>
          <a:endParaRPr lang="en-US" sz="2000" kern="1200" dirty="0"/>
        </a:p>
      </dsp:txBody>
      <dsp:txXfrm>
        <a:off x="77289" y="1742122"/>
        <a:ext cx="2768537" cy="1428693"/>
      </dsp:txXfrm>
    </dsp:sp>
    <dsp:sp modelId="{8A7224F6-E6E8-489F-8DD1-18FC10576344}">
      <dsp:nvSpPr>
        <dsp:cNvPr id="0" name=""/>
        <dsp:cNvSpPr/>
      </dsp:nvSpPr>
      <dsp:spPr>
        <a:xfrm rot="5400000">
          <a:off x="4888131" y="1520578"/>
          <a:ext cx="1266616" cy="5196649"/>
        </a:xfrm>
        <a:prstGeom prst="round2Same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800" kern="1200" dirty="0"/>
            <a:t>Receive phone call and offer advice as required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800" kern="1200" dirty="0"/>
            <a:t>Utilise retrieval document to ensure all information handed over for safe clinical care &amp; advice</a:t>
          </a:r>
          <a:endParaRPr lang="en-US" sz="1800" kern="1200" dirty="0"/>
        </a:p>
      </dsp:txBody>
      <dsp:txXfrm rot="-5400000">
        <a:off x="2923115" y="3547426"/>
        <a:ext cx="5134818" cy="1142954"/>
      </dsp:txXfrm>
    </dsp:sp>
    <dsp:sp modelId="{935B1988-32E8-4307-88B3-D5ED83A52594}">
      <dsp:nvSpPr>
        <dsp:cNvPr id="0" name=""/>
        <dsp:cNvSpPr/>
      </dsp:nvSpPr>
      <dsp:spPr>
        <a:xfrm>
          <a:off x="0" y="3327268"/>
          <a:ext cx="2923115" cy="1583271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 dirty="0"/>
            <a:t>Receiving Team</a:t>
          </a:r>
        </a:p>
      </dsp:txBody>
      <dsp:txXfrm>
        <a:off x="77289" y="3404557"/>
        <a:ext cx="2768537" cy="142869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17C1D1-46EE-4C4B-9EA0-9AE2432EBEFC}">
      <dsp:nvSpPr>
        <dsp:cNvPr id="0" name=""/>
        <dsp:cNvSpPr/>
      </dsp:nvSpPr>
      <dsp:spPr>
        <a:xfrm>
          <a:off x="0" y="513"/>
          <a:ext cx="7858125" cy="1201670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837E7D-47B3-4E13-8D5E-8FE545CA014D}">
      <dsp:nvSpPr>
        <dsp:cNvPr id="0" name=""/>
        <dsp:cNvSpPr/>
      </dsp:nvSpPr>
      <dsp:spPr>
        <a:xfrm>
          <a:off x="363505" y="270889"/>
          <a:ext cx="660918" cy="66091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B1C8B3-2430-4447-AD35-D66BDB0B70D9}">
      <dsp:nvSpPr>
        <dsp:cNvPr id="0" name=""/>
        <dsp:cNvSpPr/>
      </dsp:nvSpPr>
      <dsp:spPr>
        <a:xfrm>
          <a:off x="1387929" y="513"/>
          <a:ext cx="6470195" cy="12016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177" tIns="127177" rIns="127177" bIns="127177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Use of a </a:t>
          </a:r>
          <a:r>
            <a:rPr lang="en-GB" sz="2000" b="1" kern="1200"/>
            <a:t>standard tool </a:t>
          </a:r>
          <a:r>
            <a:rPr lang="en-GB" sz="2000" kern="1200"/>
            <a:t>to </a:t>
          </a:r>
          <a:endParaRPr lang="en-US" sz="2000" kern="1200"/>
        </a:p>
      </dsp:txBody>
      <dsp:txXfrm>
        <a:off x="1387929" y="513"/>
        <a:ext cx="6470195" cy="1201670"/>
      </dsp:txXfrm>
    </dsp:sp>
    <dsp:sp modelId="{890CA896-BF5E-4DCC-A45A-3C7AB3F7B47C}">
      <dsp:nvSpPr>
        <dsp:cNvPr id="0" name=""/>
        <dsp:cNvSpPr/>
      </dsp:nvSpPr>
      <dsp:spPr>
        <a:xfrm>
          <a:off x="0" y="1502602"/>
          <a:ext cx="7858125" cy="1201670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D908EA-28B1-44C9-8C17-28BBF39440FF}">
      <dsp:nvSpPr>
        <dsp:cNvPr id="0" name=""/>
        <dsp:cNvSpPr/>
      </dsp:nvSpPr>
      <dsp:spPr>
        <a:xfrm>
          <a:off x="363505" y="1772978"/>
          <a:ext cx="660918" cy="66091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0D312D-5A90-4733-AB33-BCD1CF33DD09}">
      <dsp:nvSpPr>
        <dsp:cNvPr id="0" name=""/>
        <dsp:cNvSpPr/>
      </dsp:nvSpPr>
      <dsp:spPr>
        <a:xfrm>
          <a:off x="1387929" y="1502602"/>
          <a:ext cx="6470195" cy="12016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177" tIns="127177" rIns="127177" bIns="127177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/>
            <a:t>communicate effectively </a:t>
          </a:r>
          <a:r>
            <a:rPr lang="en-GB" sz="2000" kern="1200"/>
            <a:t>to ensure safe and successful transfer of a sick/injured child</a:t>
          </a:r>
          <a:endParaRPr lang="en-US" sz="2000" kern="1200"/>
        </a:p>
      </dsp:txBody>
      <dsp:txXfrm>
        <a:off x="1387929" y="1502602"/>
        <a:ext cx="6470195" cy="1201670"/>
      </dsp:txXfrm>
    </dsp:sp>
    <dsp:sp modelId="{F60A523F-247E-4217-A502-E9B0C0D441E4}">
      <dsp:nvSpPr>
        <dsp:cNvPr id="0" name=""/>
        <dsp:cNvSpPr/>
      </dsp:nvSpPr>
      <dsp:spPr>
        <a:xfrm>
          <a:off x="0" y="3004690"/>
          <a:ext cx="7858125" cy="1201670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21F025-A10D-4C7D-A2A9-37BE22DE9CBC}">
      <dsp:nvSpPr>
        <dsp:cNvPr id="0" name=""/>
        <dsp:cNvSpPr/>
      </dsp:nvSpPr>
      <dsp:spPr>
        <a:xfrm>
          <a:off x="363505" y="3275066"/>
          <a:ext cx="660918" cy="66091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B14839-1535-4A8A-B9C1-1C6F4713BAFD}">
      <dsp:nvSpPr>
        <dsp:cNvPr id="0" name=""/>
        <dsp:cNvSpPr/>
      </dsp:nvSpPr>
      <dsp:spPr>
        <a:xfrm>
          <a:off x="1387929" y="3004690"/>
          <a:ext cx="6470195" cy="12016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177" tIns="127177" rIns="127177" bIns="127177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Use </a:t>
          </a:r>
          <a:r>
            <a:rPr lang="en-GB" sz="2000" b="1" kern="1200"/>
            <a:t>effective communication strategies</a:t>
          </a:r>
          <a:r>
            <a:rPr lang="en-GB" sz="2000" kern="1200"/>
            <a:t> to ensure message heard and message received is understood for comprehensive transfer of a child</a:t>
          </a:r>
          <a:endParaRPr lang="en-US" sz="2000" kern="1200"/>
        </a:p>
      </dsp:txBody>
      <dsp:txXfrm>
        <a:off x="1387929" y="3004690"/>
        <a:ext cx="6470195" cy="12016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EE4B100-393C-554B-8A42-E147F057B9D8}" type="datetimeFigureOut">
              <a:rPr lang="en-US"/>
              <a:pPr>
                <a:defRPr/>
              </a:pPr>
              <a:t>7/11/2023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noProof="0"/>
              <a:t>Click to edit Master text styles</a:t>
            </a:r>
          </a:p>
          <a:p>
            <a:pPr lvl="1"/>
            <a:r>
              <a:rPr lang="en-AU" noProof="0"/>
              <a:t>Second level</a:t>
            </a:r>
          </a:p>
          <a:p>
            <a:pPr lvl="2"/>
            <a:r>
              <a:rPr lang="en-AU" noProof="0"/>
              <a:t>Third level</a:t>
            </a:r>
          </a:p>
          <a:p>
            <a:pPr lvl="3"/>
            <a:r>
              <a:rPr lang="en-AU" noProof="0"/>
              <a:t>Fourth level</a:t>
            </a:r>
          </a:p>
          <a:p>
            <a:pPr lvl="4"/>
            <a:r>
              <a:rPr lang="en-AU" noProof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9B83D92-ACE7-ED40-9CFA-63637FC7E7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6464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b="1" dirty="0">
                <a:latin typeface="Calibri" charset="0"/>
              </a:rPr>
              <a:t>Please</a:t>
            </a:r>
            <a:r>
              <a:rPr lang="en-GB" b="1" baseline="0" dirty="0">
                <a:latin typeface="Calibri" charset="0"/>
              </a:rPr>
              <a:t> read the notes under the slides</a:t>
            </a:r>
            <a:endParaRPr lang="en-GB" b="1" dirty="0">
              <a:latin typeface="Calibri" charset="0"/>
            </a:endParaRPr>
          </a:p>
          <a:p>
            <a:pPr eaLnBrk="1" hangingPunct="1">
              <a:spcBef>
                <a:spcPct val="0"/>
              </a:spcBef>
            </a:pPr>
            <a:endParaRPr lang="en-AU" dirty="0">
              <a:latin typeface="Calibri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AU" dirty="0">
                <a:latin typeface="Calibri" charset="0"/>
              </a:rPr>
              <a:t>Updated for use with APLS </a:t>
            </a:r>
            <a:r>
              <a:rPr lang="en-AU" dirty="0" err="1">
                <a:latin typeface="Calibri" charset="0"/>
              </a:rPr>
              <a:t>ANZ</a:t>
            </a:r>
            <a:r>
              <a:rPr lang="en-AU" dirty="0">
                <a:latin typeface="Calibri" charset="0"/>
              </a:rPr>
              <a:t> 6e manual, March 2017</a:t>
            </a:r>
            <a:r>
              <a:rPr lang="en-AU" baseline="0" dirty="0">
                <a:latin typeface="Calibri" charset="0"/>
              </a:rPr>
              <a:t> &amp; online learning module safe transfer &amp; transport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AU" sz="1800" kern="1200" dirty="0">
              <a:effectLst/>
              <a:latin typeface="Calibri" panose="020F0502020204030204" pitchFamily="34" charset="0"/>
              <a:ea typeface="MS PGothic" panose="020B0600070205080204" pitchFamily="34" charset="-128"/>
              <a:cs typeface="Calibri" panose="020F050202020403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AU" sz="1800" kern="1200" dirty="0">
                <a:effectLst/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Revised April 2023 </a:t>
            </a:r>
            <a:r>
              <a:rPr lang="en-AU" sz="1800" kern="1200" dirty="0">
                <a:effectLst/>
                <a:latin typeface="Times New Roman" panose="02020603050405020304" pitchFamily="18" charset="0"/>
                <a:ea typeface="MS PGothic" panose="020B0600070205080204" pitchFamily="34" charset="-128"/>
                <a:cs typeface="Calibri" panose="020F0502020204030204" pitchFamily="34" charset="0"/>
              </a:rPr>
              <a:t>–</a:t>
            </a:r>
            <a:r>
              <a:rPr lang="en-AU" sz="1800" kern="1200" dirty="0">
                <a:effectLst/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 name changed Transfer &amp; Communication </a:t>
            </a:r>
            <a:r>
              <a:rPr lang="en-AU" sz="1800" kern="1200" dirty="0">
                <a:effectLst/>
                <a:latin typeface="Times New Roman" panose="02020603050405020304" pitchFamily="18" charset="0"/>
                <a:ea typeface="MS PGothic" panose="020B0600070205080204" pitchFamily="34" charset="-128"/>
                <a:cs typeface="Calibri" panose="020F0502020204030204" pitchFamily="34" charset="0"/>
              </a:rPr>
              <a:t>–</a:t>
            </a:r>
            <a:r>
              <a:rPr lang="en-AU" sz="1800" kern="1200" dirty="0">
                <a:effectLst/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 not Stabilisation &amp; Transfer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E046BAE0-E837-F64C-BB14-9E6FE63620B6}" type="slidenum">
              <a:rPr lang="en-AU" sz="1200"/>
              <a:pPr/>
              <a:t>1</a:t>
            </a:fld>
            <a:endParaRPr lang="en-AU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>
              <a:lnSpc>
                <a:spcPct val="107000"/>
              </a:lnSpc>
              <a:spcAft>
                <a:spcPts val="0"/>
              </a:spcAft>
            </a:pPr>
            <a:r>
              <a:rPr lang="en-GB" sz="1200" b="1" kern="1200" dirty="0">
                <a:effectLst/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ENVIRONMENT:</a:t>
            </a:r>
          </a:p>
          <a:p>
            <a:pPr marL="228600" indent="-228600">
              <a:lnSpc>
                <a:spcPct val="107000"/>
              </a:lnSpc>
              <a:spcAft>
                <a:spcPts val="0"/>
              </a:spcAft>
            </a:pPr>
            <a:endParaRPr lang="en-GB" sz="1200" b="1" kern="1200" dirty="0">
              <a:effectLst/>
              <a:latin typeface="Calibri" panose="020F0502020204030204" pitchFamily="34" charset="0"/>
              <a:ea typeface="MS PGothic" panose="020B0600070205080204" pitchFamily="34" charset="-128"/>
              <a:cs typeface="Calibri" panose="020F0502020204030204" pitchFamily="34" charset="0"/>
            </a:endParaRPr>
          </a:p>
          <a:p>
            <a:pPr marL="228600" indent="-228600">
              <a:lnSpc>
                <a:spcPct val="107000"/>
              </a:lnSpc>
              <a:spcAft>
                <a:spcPts val="0"/>
              </a:spcAft>
            </a:pPr>
            <a:r>
              <a:rPr lang="en-GB" sz="1200" b="1" kern="1200" dirty="0">
                <a:effectLst/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Equipment</a:t>
            </a:r>
            <a:endParaRPr lang="en-A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ct val="107000"/>
              </a:lnSpc>
              <a:spcAft>
                <a:spcPts val="0"/>
              </a:spcAft>
            </a:pPr>
            <a:r>
              <a:rPr lang="en-GB" sz="1200" kern="1200" dirty="0">
                <a:effectLst/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Overhead projector/Screen/Computer</a:t>
            </a:r>
          </a:p>
          <a:p>
            <a:pPr marL="228600" indent="-228600">
              <a:lnSpc>
                <a:spcPct val="107000"/>
              </a:lnSpc>
              <a:spcAft>
                <a:spcPts val="0"/>
              </a:spcAft>
            </a:pPr>
            <a:r>
              <a:rPr lang="en-A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+/- Flip chart or white board, </a:t>
            </a:r>
          </a:p>
          <a:p>
            <a:pPr marL="0" indent="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A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Laminates: </a:t>
            </a:r>
          </a:p>
          <a:p>
            <a:pPr marL="171450" indent="-17145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A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 3 one referring team, one coordinating team, one receiving team  </a:t>
            </a:r>
          </a:p>
          <a:p>
            <a:pPr marL="171450" indent="-17145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A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 3 Retrieval Forms</a:t>
            </a:r>
          </a:p>
          <a:p>
            <a:pPr marL="171450" indent="-17145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A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 2 paper copy of retrieval form for coordinating team</a:t>
            </a:r>
          </a:p>
          <a:p>
            <a:pPr marL="171450" indent="-17145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A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 1 laminate of the case for referring team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en-A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A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Aim for </a:t>
            </a:r>
            <a:r>
              <a:rPr lang="en-AU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inter-group learning using expertise within the group with regard to effective communication</a:t>
            </a:r>
            <a:endParaRPr lang="en-A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lvl="0" indent="-22860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A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 case as basis for candidate recall/application of knowledge for </a:t>
            </a:r>
            <a:r>
              <a:rPr lang="en-AU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their</a:t>
            </a:r>
            <a:r>
              <a:rPr lang="en-A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clinical context.</a:t>
            </a:r>
            <a:endParaRPr lang="en-A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lvl="0" indent="-22860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dirty="0">
              <a:latin typeface="Tahoma" charset="0"/>
            </a:endParaRPr>
          </a:p>
          <a:p>
            <a:pPr marL="228600" marR="0" lvl="0" indent="-22860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>
                <a:latin typeface="Tahoma" charset="0"/>
              </a:rPr>
              <a:t>SET:</a:t>
            </a:r>
          </a:p>
          <a:p>
            <a:pPr marL="228600" marR="0" lvl="0" indent="-22860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>
                <a:latin typeface="Tahoma" charset="0"/>
              </a:rPr>
              <a:t>Slides</a:t>
            </a:r>
            <a:r>
              <a:rPr lang="en-GB" b="1" baseline="0" dirty="0">
                <a:latin typeface="Tahoma" charset="0"/>
              </a:rPr>
              <a:t> 1 &amp; 2</a:t>
            </a:r>
            <a:endParaRPr lang="en-GB" b="1" dirty="0">
              <a:latin typeface="Tahoma" charset="0"/>
            </a:endParaRPr>
          </a:p>
          <a:p>
            <a:pPr marL="228600" marR="0" lvl="0" indent="-22860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Tahoma" charset="0"/>
              </a:rPr>
              <a:t>Introduction to workshop – aims of transport that they are going to achieve in the role play – 2 mins</a:t>
            </a:r>
          </a:p>
          <a:p>
            <a:pPr marL="228600" indent="-228600"/>
            <a:endParaRPr lang="en-GB" dirty="0">
              <a:latin typeface="Tahoma" charset="0"/>
            </a:endParaRPr>
          </a:p>
          <a:p>
            <a:pPr marL="228600" indent="-228600"/>
            <a:r>
              <a:rPr lang="en-GB" b="1" dirty="0">
                <a:latin typeface="Tahoma" charset="0"/>
              </a:rPr>
              <a:t>DIALOGUE: </a:t>
            </a:r>
          </a:p>
          <a:p>
            <a:pPr marL="228600" indent="-228600"/>
            <a:r>
              <a:rPr lang="en-GB" b="1" dirty="0">
                <a:latin typeface="Tahoma" charset="0"/>
              </a:rPr>
              <a:t>Slide</a:t>
            </a:r>
            <a:r>
              <a:rPr lang="en-GB" b="1" baseline="0" dirty="0">
                <a:latin typeface="Tahoma" charset="0"/>
              </a:rPr>
              <a:t> 3</a:t>
            </a:r>
            <a:endParaRPr lang="en-GB" b="1" dirty="0">
              <a:latin typeface="Tahoma" charset="0"/>
            </a:endParaRPr>
          </a:p>
          <a:p>
            <a:pPr marL="0" indent="0">
              <a:buFont typeface="+mj-lt"/>
              <a:buNone/>
            </a:pPr>
            <a:r>
              <a:rPr lang="en-GB" dirty="0">
                <a:latin typeface="Tahoma" charset="0"/>
              </a:rPr>
              <a:t>Aims: The ‘right’ transfer – 3 minutes discussion re problems &amp; solutions to problems – can use whiteboard/flip chart to capture or just discuss – enables opportunity to gauge learner’s experience. Care to keep to point &amp; participants not telling long stories that eat into activity. </a:t>
            </a:r>
          </a:p>
          <a:p>
            <a:pPr marL="228600" indent="-228600"/>
            <a:endParaRPr lang="en-GB" dirty="0">
              <a:latin typeface="Tahoma" charset="0"/>
            </a:endParaRPr>
          </a:p>
          <a:p>
            <a:pPr marL="228600" indent="-228600"/>
            <a:r>
              <a:rPr lang="en-GB" b="1" dirty="0">
                <a:latin typeface="Tahoma" charset="0"/>
              </a:rPr>
              <a:t>Slide 4 &amp; 5</a:t>
            </a:r>
          </a:p>
          <a:p>
            <a:pPr marL="228600" indent="-228600"/>
            <a:r>
              <a:rPr lang="en-GB" dirty="0">
                <a:latin typeface="Tahoma" charset="0"/>
              </a:rPr>
              <a:t>Divide into pairs &amp; hand out appropriate laminate for each pair</a:t>
            </a:r>
          </a:p>
          <a:p>
            <a:pPr marL="228600" indent="-228600"/>
            <a:r>
              <a:rPr lang="en-GB" dirty="0">
                <a:latin typeface="Tahoma" charset="0"/>
              </a:rPr>
              <a:t>Role play instructions – 5 minutes to let candidates discuss in their own pairs</a:t>
            </a:r>
          </a:p>
          <a:p>
            <a:pPr marL="228600" indent="-228600"/>
            <a:r>
              <a:rPr lang="en-GB" dirty="0">
                <a:latin typeface="Tahoma" charset="0"/>
              </a:rPr>
              <a:t>Role Play Phone calls – 15 minutes – pause &amp; discuss x 2 after each phone cal</a:t>
            </a:r>
            <a:r>
              <a:rPr lang="en-GB" b="0" dirty="0">
                <a:latin typeface="Tahoma" charset="0"/>
              </a:rPr>
              <a:t>l</a:t>
            </a:r>
            <a:endParaRPr lang="en-GB" b="1" dirty="0">
              <a:latin typeface="Tahoma" charset="0"/>
            </a:endParaRPr>
          </a:p>
          <a:p>
            <a:pPr marL="228600" indent="-228600"/>
            <a:endParaRPr lang="en-GB" b="1" dirty="0">
              <a:latin typeface="Tahoma" charset="0"/>
            </a:endParaRPr>
          </a:p>
          <a:p>
            <a:pPr marL="228600" indent="-228600"/>
            <a:r>
              <a:rPr lang="en-GB" b="1" dirty="0">
                <a:latin typeface="Tahoma" charset="0"/>
              </a:rPr>
              <a:t>CLOSURE:</a:t>
            </a:r>
          </a:p>
          <a:p>
            <a:pPr marL="228600" marR="0" lvl="0" indent="-22860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>
                <a:latin typeface="Tahoma" charset="0"/>
              </a:rPr>
              <a:t>Slide 6 - </a:t>
            </a:r>
            <a:r>
              <a:rPr lang="en-GB" b="0" dirty="0">
                <a:latin typeface="Tahoma" charset="0"/>
              </a:rPr>
              <a:t>questions</a:t>
            </a:r>
            <a:endParaRPr lang="en-GB" b="1" dirty="0">
              <a:latin typeface="Tahoma" charset="0"/>
            </a:endParaRPr>
          </a:p>
          <a:p>
            <a:pPr marL="228600" marR="0" lvl="0" indent="-22860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>
                <a:latin typeface="Tahoma" charset="0"/>
              </a:rPr>
              <a:t>Slide 7 – </a:t>
            </a:r>
            <a:r>
              <a:rPr lang="en-GB" b="0" dirty="0">
                <a:latin typeface="Tahoma" charset="0"/>
              </a:rPr>
              <a:t>summary &amp; take home learning points</a:t>
            </a:r>
          </a:p>
          <a:p>
            <a:pPr marL="228600" marR="0" lvl="0" indent="-22860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b="1" dirty="0">
              <a:latin typeface="Tahoma" charset="0"/>
            </a:endParaRPr>
          </a:p>
          <a:p>
            <a:pPr marL="228600" indent="-228600"/>
            <a:endParaRPr lang="en-GB" dirty="0">
              <a:latin typeface="Tahoma" charset="0"/>
            </a:endParaRPr>
          </a:p>
          <a:p>
            <a:pPr marL="228600" indent="-228600"/>
            <a:endParaRPr lang="en-GB" dirty="0">
              <a:latin typeface="Tahoma" charset="0"/>
            </a:endParaRP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F8F6A27B-1F07-1A43-B33F-92A51E8C7E22}" type="slidenum">
              <a:rPr lang="en-AU" sz="1200"/>
              <a:pPr/>
              <a:t>2</a:t>
            </a:fld>
            <a:endParaRPr lang="en-AU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GB" sz="1200" dirty="0">
                <a:latin typeface="+mn-lt"/>
              </a:rPr>
              <a:t>A quick discussion (3 minutes) on the potential problems that may occur in a transfer – these can be listed on a flip chart or just discussed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Font typeface="+mj-lt"/>
              <a:buNone/>
            </a:pPr>
            <a:endParaRPr lang="en-GB" sz="12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Font typeface="+mj-lt"/>
              <a:buNone/>
            </a:pPr>
            <a:r>
              <a:rPr lang="en-GB" sz="12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Worth briefly discussing this but the main problems are in communication not management of technical difficulties.</a:t>
            </a:r>
            <a:endParaRPr lang="en-US" sz="12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GB" sz="12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Wrong person making the call. Should be most experienced clinician available.</a:t>
            </a:r>
            <a:endParaRPr lang="en-US" sz="12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GB" sz="12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Not expressing degree of urgency or what is wanted from the referring team. – opening sentence to capture urgency</a:t>
            </a:r>
            <a:endParaRPr lang="en-US" sz="12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GB" sz="12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Poor communication of summary.</a:t>
            </a:r>
            <a:endParaRPr lang="en-US" sz="12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kern="100" dirty="0">
              <a:solidFill>
                <a:srgbClr val="000000"/>
              </a:solidFill>
              <a:effectLst/>
              <a:latin typeface="+mn-lt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The keys are to try to get some important points from the group efficiently (quickly/succinct examples from the group rather than long stories) from the groups own experiences in </a:t>
            </a:r>
            <a:r>
              <a:rPr lang="en-US" sz="1200" b="1" kern="1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slide three</a:t>
            </a:r>
            <a:r>
              <a:rPr lang="en-US" sz="1200" kern="1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before allocating into pairs, </a:t>
            </a:r>
            <a:endParaRPr lang="en-GB" sz="1200" dirty="0">
              <a:latin typeface="+mn-lt"/>
            </a:endParaRPr>
          </a:p>
          <a:p>
            <a:endParaRPr lang="en-GB" sz="1200" dirty="0">
              <a:latin typeface="+mn-lt"/>
            </a:endParaRPr>
          </a:p>
          <a:p>
            <a:r>
              <a:rPr lang="en-GB" sz="1200" dirty="0">
                <a:latin typeface="+mn-lt"/>
              </a:rPr>
              <a:t>In real life what happens usually: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AU" sz="12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1. The sending team rings a coordination centre and speaks to a coordinator and a retrieval consultant. This needs to be done by the most experienced person from the sending team in a timely manner in the correct way with the correct information. </a:t>
            </a:r>
            <a:endParaRPr lang="en-US" sz="12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AU" sz="12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2. A conversation then occurs between the sending team and the coordinating team which at the same time starts organising transport if this is time critical.</a:t>
            </a:r>
            <a:endParaRPr lang="en-US" sz="12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AU" sz="12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3. A second conversation then may occur as a conference call between the sending doctor, coordination team and the receiving doctor and other sub-specialists as required.  </a:t>
            </a:r>
            <a:endParaRPr lang="en-US" sz="12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AU" sz="12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2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>
              <a:latin typeface="Tahoma" charset="0"/>
            </a:endParaRP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2CDE17D8-38FC-F14D-97F3-808CC7D4C453}" type="slidenum">
              <a:rPr lang="en-AU" sz="1200"/>
              <a:pPr/>
              <a:t>3</a:t>
            </a:fld>
            <a:endParaRPr lang="en-AU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1" dirty="0">
                <a:latin typeface="+mn-lt"/>
              </a:rPr>
              <a:t>Divide the group into pairs </a:t>
            </a:r>
            <a:r>
              <a:rPr lang="en-GB" sz="1200" dirty="0">
                <a:latin typeface="+mn-lt"/>
              </a:rPr>
              <a:t>(one pair is the referring team, another pair the coordination team, another pair the receiving team/subspecialists)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>
                <a:effectLst/>
                <a:latin typeface="+mn-lt"/>
                <a:ea typeface="MS PGothic" panose="020B0600070205080204" pitchFamily="34" charset="-128"/>
                <a:cs typeface="Calibri" panose="020F0502020204030204" pitchFamily="34" charset="0"/>
              </a:rPr>
              <a:t>Try to split nursing / PICU staff between the groups. 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1200" dirty="0">
              <a:latin typeface="+mn-lt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1" dirty="0">
                <a:latin typeface="+mn-lt"/>
              </a:rPr>
              <a:t>Instructions</a:t>
            </a:r>
            <a:r>
              <a:rPr lang="en-GB" sz="1200" dirty="0">
                <a:latin typeface="+mn-lt"/>
              </a:rPr>
              <a:t> are that they have a case that they will be asking for transfer &amp; will role play a phone call. 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latin typeface="+mn-lt"/>
              </a:rPr>
              <a:t>We will “Pause &amp; Discuss” at various opportunities throughout the role play to discuss key learning points &amp; then count you back into the role play.  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1200" kern="1200" dirty="0">
              <a:effectLst/>
              <a:latin typeface="+mn-lt"/>
              <a:ea typeface="MS PGothic" panose="020B0600070205080204" pitchFamily="34" charset="-128"/>
              <a:cs typeface="Calibri" panose="020F0502020204030204" pitchFamily="34" charset="0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>
                <a:effectLst/>
                <a:latin typeface="+mn-lt"/>
                <a:ea typeface="MS PGothic" panose="020B0600070205080204" pitchFamily="34" charset="-128"/>
                <a:cs typeface="Calibri" panose="020F0502020204030204" pitchFamily="34" charset="0"/>
              </a:rPr>
              <a:t>Hand appropriate Laminate to each pair – Referring team/Coordinating Centre/Receiving team</a:t>
            </a:r>
            <a:endParaRPr lang="en-GB" sz="1200" dirty="0">
              <a:latin typeface="+mn-lt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200" kern="1200" dirty="0">
                <a:effectLst/>
                <a:latin typeface="+mn-lt"/>
                <a:ea typeface="MS PGothic" panose="020B0600070205080204" pitchFamily="34" charset="-128"/>
                <a:cs typeface="Arial" panose="020B0604020202020204" pitchFamily="34" charset="0"/>
              </a:rPr>
              <a:t>Give each group the Laminated Retrieval Form and also give Group 2 (coordinating pair) and Group 3 (Receiving team) the paper copy of the Retrieval Form to use to write on.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200" kern="1200" dirty="0">
                <a:effectLst/>
                <a:latin typeface="+mn-lt"/>
                <a:ea typeface="MS PGothic" panose="020B0600070205080204" pitchFamily="34" charset="-128"/>
                <a:cs typeface="Arial" panose="020B0604020202020204" pitchFamily="34" charset="0"/>
              </a:rPr>
              <a:t>Give Referring team the laminated case.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GB" sz="1200" kern="1200" dirty="0">
              <a:effectLst/>
              <a:latin typeface="+mn-lt"/>
              <a:ea typeface="MS PGothic" panose="020B0600070205080204" pitchFamily="34" charset="-128"/>
              <a:cs typeface="Arial" panose="020B0604020202020204" pitchFamily="34" charset="0"/>
            </a:endParaRPr>
          </a:p>
          <a:p>
            <a:pPr marL="0" marR="0" lvl="0" indent="0" algn="l" defTabSz="457200" rtl="0" eaLnBrk="1" fontAlgn="base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Referring Hospital - ‘</a:t>
            </a:r>
            <a:r>
              <a:rPr lang="en-US" i="1" dirty="0"/>
              <a:t>small and remote</a:t>
            </a:r>
            <a:r>
              <a:rPr lang="en-US" dirty="0"/>
              <a:t>’ (ideally choose places/names relevant to candidates)</a:t>
            </a:r>
          </a:p>
          <a:p>
            <a:pPr marL="0" marR="0" lvl="0" indent="0" algn="l" defTabSz="457200" rtl="0" eaLnBrk="1" fontAlgn="base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00" dirty="0"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Receiving Hospital - </a:t>
            </a:r>
            <a:r>
              <a:rPr lang="en-US" i="1" dirty="0"/>
              <a:t>'The large metropolitan</a:t>
            </a:r>
            <a:r>
              <a:rPr lang="en-US" dirty="0"/>
              <a:t>'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200" kern="100" dirty="0">
              <a:effectLst/>
              <a:latin typeface="+mn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200" kern="1200" dirty="0">
                <a:effectLst/>
                <a:latin typeface="+mn-lt"/>
                <a:ea typeface="MS PGothic" panose="020B0600070205080204" pitchFamily="34" charset="-128"/>
                <a:cs typeface="Arial" panose="020B0604020202020204" pitchFamily="34" charset="0"/>
              </a:rPr>
              <a:t>Inform them that they will make a telephone call in 5 minutes.</a:t>
            </a:r>
            <a:endParaRPr lang="en-US" sz="1200" kern="100" dirty="0">
              <a:effectLst/>
              <a:latin typeface="+mn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200" kern="1200" dirty="0">
                <a:effectLst/>
                <a:latin typeface="+mn-lt"/>
                <a:ea typeface="MS PGothic" panose="020B0600070205080204" pitchFamily="34" charset="-128"/>
                <a:cs typeface="Arial" panose="020B0604020202020204" pitchFamily="34" charset="0"/>
              </a:rPr>
              <a:t> </a:t>
            </a:r>
            <a:endParaRPr lang="en-US" sz="1200" kern="100" dirty="0">
              <a:effectLst/>
              <a:latin typeface="+mn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200" kern="1200" dirty="0">
                <a:effectLst/>
                <a:latin typeface="+mn-lt"/>
                <a:ea typeface="MS PGothic" panose="020B0600070205080204" pitchFamily="34" charset="-128"/>
                <a:cs typeface="Arial" panose="020B0604020202020204" pitchFamily="34" charset="0"/>
              </a:rPr>
              <a:t>Allow each pair time to review Retrieval Document &amp; discuss what information they think they might need in addition to the form. </a:t>
            </a:r>
            <a:endParaRPr lang="en-US" sz="1200" kern="100" dirty="0">
              <a:effectLst/>
              <a:latin typeface="+mn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200" kern="100" dirty="0">
                <a:effectLst/>
                <a:latin typeface="+mn-lt"/>
                <a:ea typeface="MS PGothic" panose="020B0600070205080204" pitchFamily="34" charset="-128"/>
                <a:cs typeface="Arial" panose="020B0604020202020204" pitchFamily="34" charset="0"/>
              </a:rPr>
              <a:t> </a:t>
            </a:r>
            <a:endParaRPr lang="en-US" sz="1200" kern="100" dirty="0">
              <a:effectLst/>
              <a:latin typeface="+mn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200" kern="1200" dirty="0">
                <a:effectLst/>
                <a:latin typeface="+mn-lt"/>
                <a:ea typeface="MS PGothic"/>
                <a:cs typeface="Calibri"/>
              </a:rPr>
              <a:t>After giving time to review their own laminate &amp; consider what information they need (5 mins) s</a:t>
            </a:r>
            <a:r>
              <a:rPr lang="en-GB" dirty="0">
                <a:ea typeface="ＭＳ Ｐゴシック"/>
                <a:cs typeface="Calibri"/>
              </a:rPr>
              <a:t>tart the role play by requesting the referring team to place the phone call. Instructor can play </a:t>
            </a:r>
            <a:r>
              <a:rPr lang="en-GB" sz="1200" dirty="0">
                <a:latin typeface="+mn-lt"/>
                <a:ea typeface="ＭＳ Ｐゴシック"/>
                <a:cs typeface="Calibri"/>
              </a:rPr>
              <a:t>the switchboard and </a:t>
            </a:r>
            <a:r>
              <a:rPr lang="en-GB" dirty="0">
                <a:ea typeface="ＭＳ Ｐゴシック"/>
                <a:cs typeface="Calibri"/>
              </a:rPr>
              <a:t>ask</a:t>
            </a:r>
            <a:r>
              <a:rPr lang="en-GB" sz="1200" dirty="0">
                <a:latin typeface="+mn-lt"/>
                <a:ea typeface="ＭＳ Ｐゴシック"/>
                <a:cs typeface="Calibri"/>
              </a:rPr>
              <a:t> the referring ‘doctor’ who they wish to speak to, put them through to the Coordinator Team. </a:t>
            </a:r>
            <a:endParaRPr lang="en-GB" sz="1200" dirty="0">
              <a:latin typeface="+mn-lt"/>
            </a:endParaRPr>
          </a:p>
          <a:p>
            <a:endParaRPr lang="en-GB" dirty="0">
              <a:latin typeface="Tahoma" charset="0"/>
            </a:endParaRP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FC58CFD7-0D98-DC4A-9CCE-6FC09895A308}" type="slidenum">
              <a:rPr lang="en-AU" sz="1200"/>
              <a:pPr/>
              <a:t>4</a:t>
            </a:fld>
            <a:endParaRPr lang="en-AU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9B83D92-ACE7-ED40-9CFA-63637FC7E7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5060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200" b="1" kern="1200" dirty="0">
                <a:effectLst/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See Laminated Case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200" b="1" kern="1200" dirty="0">
                <a:effectLst/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Options to pause &amp; discuss</a:t>
            </a:r>
            <a:r>
              <a:rPr lang="en-GB" sz="1200" kern="1200" dirty="0">
                <a:effectLst/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 at the end of each ISBAR </a:t>
            </a:r>
            <a:r>
              <a:rPr lang="en-GB" sz="1200" kern="1200" dirty="0" err="1">
                <a:effectLst/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eg</a:t>
            </a:r>
            <a:endParaRPr lang="en-US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200" kern="1200" dirty="0">
                <a:effectLst/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1.After Referring team have finished &amp; requested retrieval. </a:t>
            </a:r>
            <a:endParaRPr lang="en-US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200" kern="1200" dirty="0">
                <a:effectLst/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2. After second conversation with Receiving team (PICU/ED Consultant)</a:t>
            </a:r>
            <a:endParaRPr lang="en-US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200" kern="1200" dirty="0">
                <a:effectLst/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 </a:t>
            </a:r>
            <a:endParaRPr lang="en-US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200" u="sng" kern="1200" dirty="0">
                <a:effectLst/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Pauses should be short</a:t>
            </a:r>
            <a:r>
              <a:rPr lang="en-GB" sz="1200" kern="1200" dirty="0">
                <a:effectLst/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 – not a mini-lecture – </a:t>
            </a:r>
            <a:r>
              <a:rPr lang="en-GB" sz="1200" kern="1200" dirty="0" err="1">
                <a:effectLst/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eg</a:t>
            </a:r>
            <a:r>
              <a:rPr lang="en-GB" sz="1200" kern="1200" dirty="0">
                <a:effectLst/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 phrases: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200" kern="1200" dirty="0">
                <a:effectLst/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“</a:t>
            </a:r>
            <a:r>
              <a:rPr lang="en-GB" sz="1200" i="1" kern="1200" dirty="0">
                <a:effectLst/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What do you think is going on”</a:t>
            </a:r>
            <a:r>
              <a:rPr lang="en-GB" sz="1200" kern="1200" dirty="0">
                <a:effectLst/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200" kern="1200" dirty="0">
                <a:effectLst/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“</a:t>
            </a:r>
            <a:r>
              <a:rPr lang="en-GB" sz="1200" i="1" kern="1200" dirty="0">
                <a:effectLst/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Is there anything else the group thinks is important to add at this stage”</a:t>
            </a:r>
            <a:endParaRPr lang="en-US" sz="1200" i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i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“What are your priorities now”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200" kern="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Restart role play scenario after a few minutes discussion to allow candidates to explore own journey of communication. </a:t>
            </a:r>
            <a:endParaRPr lang="en-US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Quick pauses at key points to highlight the important aspect of communication and providing safe transfer</a:t>
            </a:r>
            <a:endParaRPr lang="en-US" sz="1200" kern="1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Use the pauses during the call if the discussion is getting long and have one of those as a connection to the next phone call (bringing in the accepting consultant)</a:t>
            </a:r>
            <a:endParaRPr lang="en-US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GB" dirty="0">
              <a:solidFill>
                <a:srgbClr val="262699"/>
              </a:solidFill>
              <a:latin typeface="Tahoma" charset="0"/>
            </a:endParaRP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9493062F-F122-D940-95F9-7FA8258F2434}" type="slidenum">
              <a:rPr lang="en-AU" sz="1200"/>
              <a:pPr/>
              <a:t>6</a:t>
            </a:fld>
            <a:endParaRPr lang="en-AU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3F491F-83E0-47CA-8838-5BCF5CCB4CFA}" type="slidenum">
              <a:rPr lang="en-AU" smtClean="0"/>
              <a:pPr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210929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Tahoma" charset="0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B872A876-89BE-F14E-BC83-6EE8AD09B758}" type="slidenum">
              <a:rPr lang="en-AU" sz="1200"/>
              <a:pPr/>
              <a:t>8</a:t>
            </a:fld>
            <a:endParaRPr lang="en-AU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ntr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3216534" y="4528282"/>
            <a:ext cx="5729029" cy="2208918"/>
          </a:xfrm>
        </p:spPr>
        <p:txBody>
          <a:bodyPr/>
          <a:lstStyle>
            <a:lvl1pPr marL="0" indent="0">
              <a:buNone/>
              <a:defRPr sz="60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0" y="1932803"/>
            <a:ext cx="3064358" cy="2305822"/>
          </a:xfrm>
        </p:spPr>
        <p:txBody>
          <a:bodyPr rtlCol="0">
            <a:normAutofit/>
          </a:bodyPr>
          <a:lstStyle/>
          <a:p>
            <a:pPr lvl="0"/>
            <a:r>
              <a:rPr lang="en-AU" noProof="0"/>
              <a:t>Drag picture to placeholder or click icon to add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598003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801F4E0-A182-0040-8D3D-0B941395BBF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596313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976D0E8-9C07-284F-87E8-3FD96C0E8C86}" type="datetimeFigureOut">
              <a:rPr lang="en-US"/>
              <a:pPr>
                <a:defRPr/>
              </a:pPr>
              <a:t>7/11/2023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4E4A78A-ECBB-D346-927E-816808100D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3511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89B6B21-E3CE-4C45-8097-63DDD6F92DA8}" type="datetimeFigureOut">
              <a:rPr lang="en-US"/>
              <a:pPr>
                <a:defRPr/>
              </a:pPr>
              <a:t>7/11/2023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95E45E9E-CE65-BB46-BE17-F5BF781A0C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0102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443CB816-10FC-7849-B7B9-C26B1995715B}" type="datetimeFigureOut">
              <a:rPr lang="en-US"/>
              <a:pPr>
                <a:defRPr/>
              </a:pPr>
              <a:t>7/11/2023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0EB27BB-86A2-864F-977A-E9ADCC8D1E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7742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8747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63E962D-0FAE-EC47-9125-EAC29D9CE264}" type="datetimeFigureOut">
              <a:rPr lang="en-US"/>
              <a:pPr>
                <a:defRPr/>
              </a:pPr>
              <a:t>7/11/2023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082C019-1B9B-3644-B910-46A60649F6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8894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70128"/>
            <a:ext cx="5111750" cy="527379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51088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543732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6C11B82-BC0C-7E44-B260-BCF0D56F665B}" type="datetimeFigureOut">
              <a:rPr lang="en-US"/>
              <a:pPr>
                <a:defRPr/>
              </a:pPr>
              <a:t>7/11/2023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BFCB72EC-57C9-264D-8AFF-4F07D3C1B9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3826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2245" y="2130425"/>
            <a:ext cx="6989707" cy="14700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AU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5422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FFDF3F-9FE4-644F-81E5-3587E5DA470C}" type="datetimeFigureOut">
              <a:rPr lang="en-US"/>
              <a:pPr>
                <a:defRPr/>
              </a:pPr>
              <a:t>7/11/2023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EAE5C6-3E53-864F-B2B1-3694C3BA30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543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8292" y="426504"/>
            <a:ext cx="6709166" cy="1325562"/>
          </a:xfrm>
        </p:spPr>
        <p:txBody>
          <a:bodyPr/>
          <a:lstStyle/>
          <a:p>
            <a:r>
              <a:rPr lang="en-AU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01437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439B9BF3-D948-034E-868F-EC4F53F99856}" type="datetimeFigureOut">
              <a:rPr lang="en-US"/>
              <a:pPr>
                <a:defRPr/>
              </a:pPr>
              <a:t>7/11/2023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871328C-1D23-A147-86F6-5DF58D2DBC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893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6251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7632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604226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66457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02861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 marL="914400" indent="0">
              <a:buNone/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894069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02861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126029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292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6560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35100"/>
            <a:ext cx="5111750" cy="46910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35362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AU" noProof="0"/>
              <a:t>Drag picture to placeholder or click icon to add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61080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4.xml"/><Relationship Id="rId9" Type="http://schemas.openxmlformats.org/officeDocument/2006/relationships/image" Target="../media/image3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Basic%20with%20green.jpg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828675" y="439738"/>
            <a:ext cx="6708775" cy="132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28675" y="1919288"/>
            <a:ext cx="7858125" cy="420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</p:txBody>
      </p:sp>
      <p:sp>
        <p:nvSpPr>
          <p:cNvPr id="1029" name="TextBox 3"/>
          <p:cNvSpPr txBox="1">
            <a:spLocks noChangeArrowheads="1"/>
          </p:cNvSpPr>
          <p:nvPr/>
        </p:nvSpPr>
        <p:spPr bwMode="auto">
          <a:xfrm>
            <a:off x="5514975" y="6543675"/>
            <a:ext cx="38147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r>
              <a:rPr lang="en-US" baseline="0" dirty="0">
                <a:solidFill>
                  <a:schemeClr val="bg1"/>
                </a:solidFill>
              </a:rPr>
              <a:t>Transfer &amp; Communication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81" r:id="rId2"/>
    <p:sldLayoutId id="2147483693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99" r:id="rId10"/>
  </p:sldLayoutIdLst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48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defRPr sz="36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4572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9144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371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 descr="Basic%20just%20logo.jp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01198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88" r:id="rId4"/>
    <p:sldLayoutId id="2147483697" r:id="rId5"/>
    <p:sldLayoutId id="2147483689" r:id="rId6"/>
    <p:sldLayoutId id="2147483698" r:id="rId7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0" descr="Basic%20with%20green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565150"/>
            <a:ext cx="69834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07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958975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B03D0798-2D39-9E43-B773-82DDDAD21CBD}" type="datetimeFigureOut">
              <a:rPr lang="en-US"/>
              <a:pPr>
                <a:defRPr/>
              </a:pPr>
              <a:t>7/11/2023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C56653A-A31E-3D4F-88B4-AF97345BB1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216534" y="4704124"/>
            <a:ext cx="5729029" cy="220891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6600" dirty="0"/>
              <a:t>Transfer and communication</a:t>
            </a:r>
          </a:p>
        </p:txBody>
      </p:sp>
      <p:pic>
        <p:nvPicPr>
          <p:cNvPr id="3" name="Picture Placeholder 2" descr="transport.jpg"/>
          <p:cNvPicPr>
            <a:picLocks noGrp="1" noChangeAspect="1"/>
          </p:cNvPicPr>
          <p:nvPr>
            <p:ph type="pic" sz="quarter" idx="1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89" r="1258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638766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l" eaLnBrk="1" hangingPunct="1"/>
            <a:r>
              <a:rPr lang="en-US" sz="4400" b="0" dirty="0">
                <a:solidFill>
                  <a:srgbClr val="000000"/>
                </a:solidFill>
                <a:latin typeface="+mj-lt"/>
              </a:rPr>
              <a:t>Objectives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>
                <a:solidFill>
                  <a:srgbClr val="060606"/>
                </a:solidFill>
                <a:cs typeface="Verdana" charset="0"/>
              </a:rPr>
              <a:t>On completing this workshop, you should be able to:</a:t>
            </a:r>
          </a:p>
          <a:p>
            <a:endParaRPr lang="en-GB" sz="2800" dirty="0">
              <a:solidFill>
                <a:srgbClr val="060606"/>
              </a:solidFill>
              <a:cs typeface="Verdana" charset="0"/>
            </a:endParaRPr>
          </a:p>
          <a:p>
            <a:r>
              <a:rPr lang="en-GB" sz="2800" dirty="0">
                <a:solidFill>
                  <a:srgbClr val="060606"/>
                </a:solidFill>
                <a:cs typeface="Verdana" charset="0"/>
              </a:rPr>
              <a:t>Identify the principles for effective communication when referring a sick/injured child for definitive / specialised care</a:t>
            </a:r>
          </a:p>
          <a:p>
            <a:endParaRPr lang="en-GB" sz="2800" dirty="0">
              <a:solidFill>
                <a:srgbClr val="060606"/>
              </a:solidFill>
              <a:cs typeface="Verdana" charset="0"/>
            </a:endParaRPr>
          </a:p>
          <a:p>
            <a:r>
              <a:rPr lang="en-GB" sz="2800" dirty="0">
                <a:solidFill>
                  <a:srgbClr val="060606"/>
                </a:solidFill>
                <a:cs typeface="Verdana" charset="0"/>
              </a:rPr>
              <a:t>Plan and help ensure the safe and successful transfer by using standard checklists/resources/language</a:t>
            </a:r>
          </a:p>
          <a:p>
            <a:endParaRPr lang="en-GB" sz="2800" dirty="0">
              <a:solidFill>
                <a:srgbClr val="060606"/>
              </a:solidFill>
              <a:cs typeface="Verdana" charset="0"/>
            </a:endParaRPr>
          </a:p>
          <a:p>
            <a:pPr marL="571500" indent="-571500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223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l" eaLnBrk="1" hangingPunct="1"/>
            <a:r>
              <a:rPr lang="en-US" sz="4400" b="0" dirty="0">
                <a:solidFill>
                  <a:srgbClr val="000000"/>
                </a:solidFill>
                <a:latin typeface="+mj-lt"/>
              </a:rPr>
              <a:t>Aims of safe transfer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8675" y="1665294"/>
            <a:ext cx="7858125" cy="452840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GB" sz="2800" b="1" dirty="0">
                <a:solidFill>
                  <a:srgbClr val="060606"/>
                </a:solidFill>
                <a:cs typeface="Verdana" charset="0"/>
              </a:rPr>
              <a:t>Need to ensure transfer of</a:t>
            </a:r>
          </a:p>
          <a:p>
            <a:r>
              <a:rPr lang="en-GB" sz="2800" dirty="0">
                <a:solidFill>
                  <a:srgbClr val="060606"/>
                </a:solidFill>
                <a:cs typeface="Verdana" charset="0"/>
              </a:rPr>
              <a:t>the </a:t>
            </a:r>
            <a:r>
              <a:rPr lang="en-GB" sz="2800" i="1" dirty="0">
                <a:solidFill>
                  <a:srgbClr val="060606"/>
                </a:solidFill>
                <a:cs typeface="Verdana" charset="0"/>
              </a:rPr>
              <a:t>right</a:t>
            </a:r>
            <a:r>
              <a:rPr lang="en-GB" sz="2800" dirty="0">
                <a:solidFill>
                  <a:srgbClr val="060606"/>
                </a:solidFill>
                <a:cs typeface="Verdana" charset="0"/>
              </a:rPr>
              <a:t> patient</a:t>
            </a:r>
          </a:p>
          <a:p>
            <a:r>
              <a:rPr lang="en-GB" sz="2800" dirty="0">
                <a:solidFill>
                  <a:srgbClr val="060606"/>
                </a:solidFill>
                <a:cs typeface="Verdana" charset="0"/>
              </a:rPr>
              <a:t>at the </a:t>
            </a:r>
            <a:r>
              <a:rPr lang="en-GB" sz="2800" i="1" dirty="0">
                <a:solidFill>
                  <a:srgbClr val="060606"/>
                </a:solidFill>
                <a:cs typeface="Verdana" charset="0"/>
              </a:rPr>
              <a:t>right</a:t>
            </a:r>
            <a:r>
              <a:rPr lang="en-GB" sz="2800" dirty="0">
                <a:solidFill>
                  <a:srgbClr val="060606"/>
                </a:solidFill>
                <a:cs typeface="Verdana" charset="0"/>
              </a:rPr>
              <a:t> time</a:t>
            </a:r>
          </a:p>
          <a:p>
            <a:r>
              <a:rPr lang="en-GB" sz="2800" dirty="0">
                <a:solidFill>
                  <a:srgbClr val="060606"/>
                </a:solidFill>
                <a:cs typeface="Verdana" charset="0"/>
              </a:rPr>
              <a:t>by the </a:t>
            </a:r>
            <a:r>
              <a:rPr lang="en-GB" sz="2800" i="1" dirty="0">
                <a:solidFill>
                  <a:srgbClr val="060606"/>
                </a:solidFill>
                <a:cs typeface="Verdana" charset="0"/>
              </a:rPr>
              <a:t>right</a:t>
            </a:r>
            <a:r>
              <a:rPr lang="en-GB" sz="2800" dirty="0">
                <a:solidFill>
                  <a:srgbClr val="060606"/>
                </a:solidFill>
                <a:cs typeface="Verdana" charset="0"/>
              </a:rPr>
              <a:t> people</a:t>
            </a:r>
          </a:p>
          <a:p>
            <a:r>
              <a:rPr lang="en-GB" sz="2800" dirty="0">
                <a:solidFill>
                  <a:srgbClr val="060606"/>
                </a:solidFill>
                <a:cs typeface="Verdana" charset="0"/>
              </a:rPr>
              <a:t>to the </a:t>
            </a:r>
            <a:r>
              <a:rPr lang="en-GB" sz="2800" i="1" dirty="0">
                <a:solidFill>
                  <a:srgbClr val="060606"/>
                </a:solidFill>
                <a:cs typeface="Verdana" charset="0"/>
              </a:rPr>
              <a:t>right</a:t>
            </a:r>
            <a:r>
              <a:rPr lang="en-GB" sz="2800" dirty="0">
                <a:solidFill>
                  <a:srgbClr val="060606"/>
                </a:solidFill>
                <a:cs typeface="Verdana" charset="0"/>
              </a:rPr>
              <a:t> place</a:t>
            </a:r>
          </a:p>
          <a:p>
            <a:r>
              <a:rPr lang="en-GB" sz="2800" dirty="0">
                <a:solidFill>
                  <a:srgbClr val="060606"/>
                </a:solidFill>
                <a:cs typeface="Verdana" charset="0"/>
              </a:rPr>
              <a:t>by the </a:t>
            </a:r>
            <a:r>
              <a:rPr lang="en-GB" sz="2800" i="1" dirty="0">
                <a:solidFill>
                  <a:srgbClr val="060606"/>
                </a:solidFill>
                <a:cs typeface="Verdana" charset="0"/>
              </a:rPr>
              <a:t>right</a:t>
            </a:r>
            <a:r>
              <a:rPr lang="en-GB" sz="2800" dirty="0">
                <a:solidFill>
                  <a:srgbClr val="060606"/>
                </a:solidFill>
                <a:cs typeface="Verdana" charset="0"/>
              </a:rPr>
              <a:t> form of transport</a:t>
            </a:r>
          </a:p>
          <a:p>
            <a:r>
              <a:rPr lang="en-GB" sz="2800" dirty="0">
                <a:solidFill>
                  <a:srgbClr val="060606"/>
                </a:solidFill>
                <a:cs typeface="Verdana" charset="0"/>
              </a:rPr>
              <a:t>receiving the </a:t>
            </a:r>
            <a:r>
              <a:rPr lang="en-GB" sz="2800" i="1" dirty="0">
                <a:solidFill>
                  <a:srgbClr val="060606"/>
                </a:solidFill>
                <a:cs typeface="Verdana" charset="0"/>
              </a:rPr>
              <a:t>right</a:t>
            </a:r>
            <a:r>
              <a:rPr lang="en-GB" sz="2800" dirty="0">
                <a:solidFill>
                  <a:srgbClr val="060606"/>
                </a:solidFill>
                <a:cs typeface="Verdana" charset="0"/>
              </a:rPr>
              <a:t> care throughout</a:t>
            </a:r>
          </a:p>
          <a:p>
            <a:endParaRPr lang="en-US" dirty="0"/>
          </a:p>
        </p:txBody>
      </p:sp>
      <p:pic>
        <p:nvPicPr>
          <p:cNvPr id="1026" name="Picture 2" descr="Check for Understanding… why it matters and how to do it. #rEDSurrey21 –  teacherhead">
            <a:extLst>
              <a:ext uri="{FF2B5EF4-FFF2-40B4-BE49-F238E27FC236}">
                <a16:creationId xmlns:a16="http://schemas.microsoft.com/office/drawing/2014/main" id="{5A98803C-3489-B2C5-7F48-B5D87F5D67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1819281"/>
            <a:ext cx="3124200" cy="2343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6051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title"/>
          </p:nvPr>
        </p:nvSpPr>
        <p:spPr>
          <a:xfrm>
            <a:off x="828292" y="426504"/>
            <a:ext cx="6709166" cy="1325562"/>
          </a:xfrm>
        </p:spPr>
        <p:txBody>
          <a:bodyPr wrap="square" anchor="ctr">
            <a:normAutofit/>
          </a:bodyPr>
          <a:lstStyle/>
          <a:p>
            <a:pPr eaLnBrk="1" hangingPunct="1"/>
            <a:r>
              <a:rPr lang="en-US"/>
              <a:t>Role play</a:t>
            </a:r>
            <a:endParaRPr lang="en-US" b="0"/>
          </a:p>
        </p:txBody>
      </p:sp>
      <p:graphicFrame>
        <p:nvGraphicFramePr>
          <p:cNvPr id="14" name="Content Placeholder 2">
            <a:extLst>
              <a:ext uri="{FF2B5EF4-FFF2-40B4-BE49-F238E27FC236}">
                <a16:creationId xmlns:a16="http://schemas.microsoft.com/office/drawing/2014/main" id="{C49020B8-0D8C-F15E-A0D3-9DCB657FC5F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3067330"/>
              </p:ext>
            </p:extLst>
          </p:nvPr>
        </p:nvGraphicFramePr>
        <p:xfrm>
          <a:off x="828291" y="1518558"/>
          <a:ext cx="8119765" cy="49129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16700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B4575B-C5BB-36CE-C6B6-8C2FAC0C4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675" y="439738"/>
            <a:ext cx="6708775" cy="1325562"/>
          </a:xfrm>
        </p:spPr>
        <p:txBody>
          <a:bodyPr wrap="square" anchor="ctr">
            <a:normAutofit/>
          </a:bodyPr>
          <a:lstStyle/>
          <a:p>
            <a:r>
              <a:rPr lang="en-US" dirty="0"/>
              <a:t>Set up of role play</a:t>
            </a:r>
          </a:p>
        </p:txBody>
      </p:sp>
      <p:sp>
        <p:nvSpPr>
          <p:cNvPr id="2055" name="Content Placeholder 2">
            <a:extLst>
              <a:ext uri="{FF2B5EF4-FFF2-40B4-BE49-F238E27FC236}">
                <a16:creationId xmlns:a16="http://schemas.microsoft.com/office/drawing/2014/main" id="{875983B8-2312-3324-86B8-33A47F3AD1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862514"/>
            <a:ext cx="4038600" cy="4525963"/>
          </a:xfrm>
        </p:spPr>
        <p:txBody>
          <a:bodyPr wrap="square" anchor="t">
            <a:normAutofit/>
          </a:bodyPr>
          <a:lstStyle/>
          <a:p>
            <a:endParaRPr lang="en-US"/>
          </a:p>
          <a:p>
            <a:pPr marL="457200" indent="-457200">
              <a:buChar char="•"/>
            </a:pPr>
            <a:r>
              <a:rPr lang="en-US" dirty="0">
                <a:ea typeface="ＭＳ Ｐゴシック"/>
              </a:rPr>
              <a:t>Break into pairs</a:t>
            </a:r>
          </a:p>
          <a:p>
            <a:pPr marL="457200" indent="-457200">
              <a:buChar char="•"/>
            </a:pPr>
            <a:r>
              <a:rPr lang="en-US" dirty="0">
                <a:ea typeface="ＭＳ Ｐゴシック"/>
              </a:rPr>
              <a:t>Read allocated laminate</a:t>
            </a:r>
          </a:p>
          <a:p>
            <a:pPr marL="457200" indent="-457200">
              <a:buChar char="•"/>
            </a:pPr>
            <a:r>
              <a:rPr lang="en-US" dirty="0">
                <a:ea typeface="ＭＳ Ｐゴシック"/>
              </a:rPr>
              <a:t>Discuss in own pairs plan for phone call – who, what, how</a:t>
            </a:r>
          </a:p>
          <a:p>
            <a:pPr marL="457200" indent="-457200">
              <a:buChar char="•"/>
            </a:pPr>
            <a:r>
              <a:rPr lang="en-US" dirty="0">
                <a:ea typeface="ＭＳ Ｐゴシック"/>
              </a:rPr>
              <a:t>Simulate phone call to retrieval teams</a:t>
            </a:r>
          </a:p>
          <a:p>
            <a:endParaRPr lang="en-US" dirty="0"/>
          </a:p>
        </p:txBody>
      </p:sp>
      <p:pic>
        <p:nvPicPr>
          <p:cNvPr id="2050" name="Picture 2" descr="Check for Understanding… why it matters and how to do it. #rEDSurrey21 –  teacherhead">
            <a:extLst>
              <a:ext uri="{FF2B5EF4-FFF2-40B4-BE49-F238E27FC236}">
                <a16:creationId xmlns:a16="http://schemas.microsoft.com/office/drawing/2014/main" id="{EF0EC7EA-A1A5-6E83-61CA-5C7351D5A6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48200" y="2222260"/>
            <a:ext cx="4038600" cy="302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74776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68923" y="407507"/>
            <a:ext cx="8460154" cy="6232779"/>
          </a:xfrm>
        </p:spPr>
        <p:txBody>
          <a:bodyPr/>
          <a:lstStyle/>
          <a:p>
            <a:pPr marL="0" indent="0">
              <a:spcBef>
                <a:spcPts val="168"/>
              </a:spcBef>
              <a:spcAft>
                <a:spcPts val="100"/>
              </a:spcAft>
              <a:buNone/>
            </a:pPr>
            <a:r>
              <a:rPr lang="en-GB" sz="2400" b="1" dirty="0">
                <a:solidFill>
                  <a:srgbClr val="060606"/>
                </a:solidFill>
                <a:cs typeface="Verdana" charset="0"/>
              </a:rPr>
              <a:t>Regional ED, 1hr From nearest tertiary hospital</a:t>
            </a:r>
          </a:p>
          <a:p>
            <a:pPr marL="0" indent="0">
              <a:spcBef>
                <a:spcPts val="168"/>
              </a:spcBef>
              <a:spcAft>
                <a:spcPts val="100"/>
              </a:spcAft>
              <a:buNone/>
            </a:pPr>
            <a:r>
              <a:rPr lang="en-GB" sz="2400" dirty="0">
                <a:solidFill>
                  <a:srgbClr val="060606"/>
                </a:solidFill>
                <a:ea typeface="ＭＳ Ｐゴシック"/>
                <a:cs typeface="Verdana" charset="0"/>
              </a:rPr>
              <a:t>8y old (26kg) pedestrian RTA 1 hour ago</a:t>
            </a:r>
          </a:p>
          <a:p>
            <a:pPr>
              <a:spcBef>
                <a:spcPts val="168"/>
              </a:spcBef>
              <a:spcAft>
                <a:spcPts val="100"/>
              </a:spcAft>
            </a:pPr>
            <a:r>
              <a:rPr lang="en-GB" sz="2400" dirty="0">
                <a:solidFill>
                  <a:srgbClr val="060606"/>
                </a:solidFill>
                <a:cs typeface="Verdana" charset="0"/>
              </a:rPr>
              <a:t>Left sided head injury</a:t>
            </a:r>
          </a:p>
          <a:p>
            <a:pPr>
              <a:spcBef>
                <a:spcPts val="168"/>
              </a:spcBef>
              <a:spcAft>
                <a:spcPts val="100"/>
              </a:spcAft>
            </a:pPr>
            <a:r>
              <a:rPr lang="en-GB" sz="2400" dirty="0">
                <a:solidFill>
                  <a:srgbClr val="060606"/>
                </a:solidFill>
                <a:cs typeface="Verdana" charset="0"/>
              </a:rPr>
              <a:t>Large contusion over lateral aspect of  L thigh </a:t>
            </a:r>
          </a:p>
          <a:p>
            <a:pPr>
              <a:spcBef>
                <a:spcPts val="168"/>
              </a:spcBef>
              <a:spcAft>
                <a:spcPts val="100"/>
              </a:spcAft>
            </a:pPr>
            <a:r>
              <a:rPr lang="en-GB" sz="2400" dirty="0">
                <a:solidFill>
                  <a:srgbClr val="060606"/>
                </a:solidFill>
                <a:cs typeface="Verdana" charset="0"/>
              </a:rPr>
              <a:t>Unconscious at scene</a:t>
            </a:r>
          </a:p>
          <a:p>
            <a:pPr>
              <a:spcBef>
                <a:spcPts val="168"/>
              </a:spcBef>
              <a:spcAft>
                <a:spcPts val="100"/>
              </a:spcAft>
            </a:pPr>
            <a:endParaRPr lang="en-GB" sz="1600" dirty="0">
              <a:solidFill>
                <a:srgbClr val="060606"/>
              </a:solidFill>
              <a:cs typeface="Verdana" charset="0"/>
            </a:endParaRPr>
          </a:p>
          <a:p>
            <a:pPr>
              <a:spcBef>
                <a:spcPts val="168"/>
              </a:spcBef>
              <a:spcAft>
                <a:spcPts val="100"/>
              </a:spcAft>
            </a:pPr>
            <a:r>
              <a:rPr lang="en-GB" sz="2400" dirty="0">
                <a:solidFill>
                  <a:srgbClr val="060606"/>
                </a:solidFill>
                <a:ea typeface="ＭＳ Ｐゴシック"/>
                <a:cs typeface="Verdana" charset="0"/>
              </a:rPr>
              <a:t>GCS –10 on arrival then 8 with HR 110/m, RR 10/m, BP 110/70</a:t>
            </a:r>
          </a:p>
          <a:p>
            <a:pPr>
              <a:spcBef>
                <a:spcPts val="168"/>
              </a:spcBef>
              <a:spcAft>
                <a:spcPts val="100"/>
              </a:spcAft>
            </a:pPr>
            <a:r>
              <a:rPr lang="en-GB" sz="2400" dirty="0">
                <a:cs typeface="Verdana" charset="0"/>
              </a:rPr>
              <a:t>Intubated → Ventilated Vt 190ml, </a:t>
            </a:r>
            <a:r>
              <a:rPr lang="en-GB" sz="2400" i="1" dirty="0">
                <a:cs typeface="Verdana" charset="0"/>
              </a:rPr>
              <a:t>f</a:t>
            </a:r>
            <a:r>
              <a:rPr lang="en-GB" sz="2400" dirty="0">
                <a:cs typeface="Verdana" charset="0"/>
              </a:rPr>
              <a:t> 10bpm, PEEP 3cmH20</a:t>
            </a:r>
          </a:p>
          <a:p>
            <a:pPr>
              <a:spcBef>
                <a:spcPts val="168"/>
              </a:spcBef>
              <a:spcAft>
                <a:spcPts val="100"/>
              </a:spcAft>
            </a:pPr>
            <a:r>
              <a:rPr lang="en-GB" sz="2400" dirty="0">
                <a:cs typeface="Verdana" charset="0"/>
              </a:rPr>
              <a:t>22G IV cannula left forearm</a:t>
            </a:r>
          </a:p>
          <a:p>
            <a:pPr>
              <a:spcBef>
                <a:spcPts val="168"/>
              </a:spcBef>
              <a:spcAft>
                <a:spcPts val="100"/>
              </a:spcAft>
            </a:pPr>
            <a:r>
              <a:rPr lang="en-GB" sz="2400" dirty="0">
                <a:ea typeface="ＭＳ Ｐゴシック"/>
                <a:cs typeface="Verdana" charset="0"/>
              </a:rPr>
              <a:t>0.9% saline at 35 ml/hr</a:t>
            </a:r>
          </a:p>
          <a:p>
            <a:pPr>
              <a:spcBef>
                <a:spcPts val="168"/>
              </a:spcBef>
              <a:spcAft>
                <a:spcPts val="100"/>
              </a:spcAft>
            </a:pPr>
            <a:r>
              <a:rPr lang="en-GB" sz="2400" dirty="0">
                <a:cs typeface="Verdana" charset="0"/>
              </a:rPr>
              <a:t>Right pupil 3 mm, Left pupil 6 mm &amp; sluggish</a:t>
            </a:r>
          </a:p>
          <a:p>
            <a:pPr>
              <a:spcBef>
                <a:spcPts val="168"/>
              </a:spcBef>
              <a:spcAft>
                <a:spcPts val="100"/>
              </a:spcAft>
            </a:pPr>
            <a:r>
              <a:rPr lang="en-GB" sz="2400" dirty="0">
                <a:cs typeface="Verdana" charset="0"/>
              </a:rPr>
              <a:t>CT scan:</a:t>
            </a:r>
            <a:r>
              <a:rPr lang="en-GB" sz="2400" i="1" dirty="0">
                <a:cs typeface="Verdana" charset="0"/>
              </a:rPr>
              <a:t> </a:t>
            </a:r>
            <a:r>
              <a:rPr lang="en-GB" sz="2400" dirty="0">
                <a:cs typeface="Verdana" charset="0"/>
              </a:rPr>
              <a:t>left extradural haematoma</a:t>
            </a:r>
          </a:p>
          <a:p>
            <a:pPr>
              <a:spcBef>
                <a:spcPts val="168"/>
              </a:spcBef>
              <a:spcAft>
                <a:spcPts val="100"/>
              </a:spcAft>
            </a:pPr>
            <a:r>
              <a:rPr lang="en-GB" sz="2400" dirty="0">
                <a:cs typeface="Verdana" charset="0"/>
              </a:rPr>
              <a:t>Midazolam 4 mg/hr + Fentanyl 200 mcg/hr</a:t>
            </a:r>
          </a:p>
          <a:p>
            <a:pPr>
              <a:spcBef>
                <a:spcPts val="168"/>
              </a:spcBef>
              <a:spcAft>
                <a:spcPts val="100"/>
              </a:spcAft>
            </a:pPr>
            <a:r>
              <a:rPr lang="en-GB" sz="2400" dirty="0">
                <a:cs typeface="Verdana" charset="0"/>
              </a:rPr>
              <a:t>Temp 35.7</a:t>
            </a:r>
            <a:r>
              <a:rPr lang="en-GB" sz="2400" baseline="30000" dirty="0">
                <a:cs typeface="Verdana" charset="0"/>
              </a:rPr>
              <a:t>o</a:t>
            </a:r>
            <a:r>
              <a:rPr lang="en-GB" sz="2400" dirty="0">
                <a:cs typeface="Verdana" charset="0"/>
              </a:rPr>
              <a:t>C</a:t>
            </a:r>
          </a:p>
          <a:p>
            <a:pPr>
              <a:spcBef>
                <a:spcPts val="168"/>
              </a:spcBef>
              <a:spcAft>
                <a:spcPts val="100"/>
              </a:spcAft>
            </a:pPr>
            <a:endParaRPr lang="en-GB" sz="1600" dirty="0">
              <a:cs typeface="Verdana" charset="0"/>
            </a:endParaRPr>
          </a:p>
          <a:p>
            <a:pPr>
              <a:spcBef>
                <a:spcPts val="168"/>
              </a:spcBef>
              <a:spcAft>
                <a:spcPts val="100"/>
              </a:spcAft>
            </a:pPr>
            <a:r>
              <a:rPr lang="en-GB" sz="2400" dirty="0">
                <a:ea typeface="ＭＳ Ｐゴシック"/>
                <a:cs typeface="Verdana" charset="0"/>
              </a:rPr>
              <a:t>Child now needs ongoing care</a:t>
            </a:r>
            <a:endParaRPr lang="en-GB" sz="2400" dirty="0">
              <a:solidFill>
                <a:srgbClr val="060606"/>
              </a:solidFill>
              <a:ea typeface="ＭＳ Ｐゴシック"/>
              <a:cs typeface="Verdana" charset="0"/>
            </a:endParaRPr>
          </a:p>
          <a:p>
            <a:pPr marL="0" indent="0">
              <a:spcBef>
                <a:spcPts val="168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4290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2763070" y="-496934"/>
            <a:ext cx="3558210" cy="7786747"/>
          </a:xfrm>
          <a:prstGeom prst="rect">
            <a:avLst/>
          </a:prstGeom>
          <a:noFill/>
          <a:effectLst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AU" sz="50000" b="1" cap="none" spc="0" dirty="0">
                <a:ln w="1905"/>
                <a:solidFill>
                  <a:srgbClr val="F26522"/>
                </a:solidFill>
                <a:latin typeface="+mj-lt"/>
              </a:rPr>
              <a:t>?</a:t>
            </a:r>
            <a:endParaRPr lang="en-AU" sz="50000" b="1" cap="none" spc="0" dirty="0">
              <a:ln w="1905"/>
              <a:solidFill>
                <a:srgbClr val="F2652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0819462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6"/>
          <p:cNvSpPr>
            <a:spLocks noGrp="1" noChangeArrowheads="1"/>
          </p:cNvSpPr>
          <p:nvPr>
            <p:ph type="title"/>
          </p:nvPr>
        </p:nvSpPr>
        <p:spPr>
          <a:xfrm>
            <a:off x="828292" y="426504"/>
            <a:ext cx="6709166" cy="1325562"/>
          </a:xfrm>
        </p:spPr>
        <p:txBody>
          <a:bodyPr wrap="square" anchor="ctr">
            <a:normAutofit/>
          </a:bodyPr>
          <a:lstStyle/>
          <a:p>
            <a:pPr eaLnBrk="1" hangingPunct="1"/>
            <a:r>
              <a:rPr lang="en-US" b="0"/>
              <a:t>Summary</a:t>
            </a:r>
          </a:p>
        </p:txBody>
      </p:sp>
      <p:graphicFrame>
        <p:nvGraphicFramePr>
          <p:cNvPr id="13316" name="Content Placeholder 2">
            <a:extLst>
              <a:ext uri="{FF2B5EF4-FFF2-40B4-BE49-F238E27FC236}">
                <a16:creationId xmlns:a16="http://schemas.microsoft.com/office/drawing/2014/main" id="{2DEBA5B7-F7EF-40FB-7645-EE352A1BE5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5825000"/>
              </p:ext>
            </p:extLst>
          </p:nvPr>
        </p:nvGraphicFramePr>
        <p:xfrm>
          <a:off x="828675" y="1919288"/>
          <a:ext cx="7858125" cy="4206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86813337"/>
      </p:ext>
    </p:extLst>
  </p:cSld>
  <p:clrMapOvr>
    <a:masterClrMapping/>
  </p:clrMapOvr>
</p:sld>
</file>

<file path=ppt/theme/theme1.xml><?xml version="1.0" encoding="utf-8"?>
<a:theme xmlns:a="http://schemas.openxmlformats.org/drawingml/2006/main" name="APLS f2f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APLS f2f.pot</Template>
  <TotalTime>904</TotalTime>
  <Words>1267</Words>
  <Application>Microsoft Office PowerPoint</Application>
  <PresentationFormat>On-screen Show (4:3)</PresentationFormat>
  <Paragraphs>145</Paragraphs>
  <Slides>8</Slides>
  <Notes>8</Notes>
  <HiddenSlides>1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</vt:lpstr>
      <vt:lpstr>Calibri</vt:lpstr>
      <vt:lpstr>Tahoma</vt:lpstr>
      <vt:lpstr>Times</vt:lpstr>
      <vt:lpstr>Times New Roman</vt:lpstr>
      <vt:lpstr>APLS f2f</vt:lpstr>
      <vt:lpstr>Custom Design</vt:lpstr>
      <vt:lpstr>1_Custom Design</vt:lpstr>
      <vt:lpstr>2_Custom Design</vt:lpstr>
      <vt:lpstr>PowerPoint Presentation</vt:lpstr>
      <vt:lpstr>Objectives</vt:lpstr>
      <vt:lpstr>Aims of safe transfer</vt:lpstr>
      <vt:lpstr>Role play</vt:lpstr>
      <vt:lpstr>Set up of role play</vt:lpstr>
      <vt:lpstr>PowerPoint Presentation</vt:lpstr>
      <vt:lpstr>PowerPoint Presentation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The Starrs</dc:creator>
  <cp:lastModifiedBy>Jane Stanford</cp:lastModifiedBy>
  <cp:revision>108</cp:revision>
  <dcterms:created xsi:type="dcterms:W3CDTF">2015-03-19T07:24:52Z</dcterms:created>
  <dcterms:modified xsi:type="dcterms:W3CDTF">2023-07-11T07:11:26Z</dcterms:modified>
</cp:coreProperties>
</file>