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70" r:id="rId6"/>
    <p:sldMasterId id="2147483672" r:id="rId7"/>
  </p:sldMasterIdLst>
  <p:notesMasterIdLst>
    <p:notesMasterId r:id="rId23"/>
  </p:notesMasterIdLst>
  <p:sldIdLst>
    <p:sldId id="256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73" r:id="rId16"/>
    <p:sldId id="272" r:id="rId17"/>
    <p:sldId id="274" r:id="rId18"/>
    <p:sldId id="265" r:id="rId19"/>
    <p:sldId id="266" r:id="rId20"/>
    <p:sldId id="267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FF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06" autoAdjust="0"/>
    <p:restoredTop sz="37436" autoAdjust="0"/>
  </p:normalViewPr>
  <p:slideViewPr>
    <p:cSldViewPr snapToGrid="0" snapToObjects="1">
      <p:cViewPr varScale="1">
        <p:scale>
          <a:sx n="33" d="100"/>
          <a:sy n="33" d="100"/>
        </p:scale>
        <p:origin x="267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DDB3-6433-4022-82FD-52E32E89C1BD}" type="datetimeFigureOut">
              <a:rPr lang="en-AU" smtClean="0"/>
              <a:t>30/07/2023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63144-0110-4ADA-A192-006D64AFF6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0970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lww.com/simulationinhealthcare/Fulltext/2014/12000/Establishing_a_Safe_Container_for_Learning_in.2.aspx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3144-0110-4ADA-A192-006D64AFF640}" type="slidenum">
              <a:rPr lang="en-AU" smtClean="0"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3144-0110-4ADA-A192-006D64AFF640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8529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health and safety of candidates and instructors is important to the </a:t>
            </a:r>
            <a:r>
              <a:rPr lang="en-US" dirty="0" err="1"/>
              <a:t>organisation</a:t>
            </a:r>
            <a:r>
              <a:rPr lang="en-US" dirty="0"/>
              <a:t> and this includes reducing the risk of exposure to and transmission of Covid-19.</a:t>
            </a:r>
          </a:p>
          <a:p>
            <a:r>
              <a:rPr lang="en-US" dirty="0"/>
              <a:t>Practices may vary from state to state depending on local guidelines and rates of disease transmission.</a:t>
            </a:r>
          </a:p>
          <a:p>
            <a:r>
              <a:rPr lang="en-US"/>
              <a:t>*Please </a:t>
            </a:r>
            <a:r>
              <a:rPr lang="en-US" dirty="0"/>
              <a:t>make the point that  there will not be time for detailed discussion about PPE, techniques to reduce aerosolization etc.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3144-0110-4ADA-A192-006D64AFF640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9506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54446D-C841-480E-9B33-9C6FD1E0EFD4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The content of this is actually</a:t>
            </a:r>
            <a:r>
              <a:rPr lang="en-AU" baseline="0" dirty="0"/>
              <a:t> a good prompt</a:t>
            </a:r>
            <a:endParaRPr lang="en-AU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39BDBA-61BD-4B24-99E1-00F5040B29A3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APLS feedback can be emailed to feedback@apls.org.au, or via online feedback forms. 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5D343A-FD6F-4E1B-8516-F13D130015CF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491F-83E0-47CA-8838-5BCF5CCB4CFA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1092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AU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8EB737-E98D-42AF-BEB7-4482BEB590BB}" type="slidenum">
              <a:rPr lang="en-AU">
                <a:solidFill>
                  <a:prstClr val="black"/>
                </a:solidFill>
              </a:rPr>
              <a:pPr/>
              <a:t>2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ea typeface="ＭＳ Ｐゴシック" pitchFamily="34" charset="-128"/>
              </a:rPr>
              <a:t>Activity: Ask the candidates to find the other members of their </a:t>
            </a:r>
            <a:r>
              <a:rPr lang="en-AU" altLang="en-US" dirty="0">
                <a:ea typeface="ＭＳ Ｐゴシック" pitchFamily="34" charset="-128"/>
              </a:rPr>
              <a:t>“</a:t>
            </a:r>
            <a:r>
              <a:rPr lang="en-AU" dirty="0">
                <a:ea typeface="ＭＳ Ｐゴシック" pitchFamily="34" charset="-128"/>
              </a:rPr>
              <a:t>coloured</a:t>
            </a:r>
            <a:r>
              <a:rPr lang="en-AU" altLang="en-US" dirty="0">
                <a:ea typeface="ＭＳ Ｐゴシック" pitchFamily="34" charset="-128"/>
              </a:rPr>
              <a:t>”</a:t>
            </a:r>
            <a:r>
              <a:rPr lang="en-AU" dirty="0">
                <a:ea typeface="ＭＳ Ｐゴシック" pitchFamily="34" charset="-128"/>
              </a:rPr>
              <a:t> group, sit together and take a few minutes to get to know each other.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ea typeface="ＭＳ Ｐゴシック" pitchFamily="34" charset="-128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dirty="0">
                <a:ea typeface="ＭＳ Ｐゴシック" pitchFamily="34" charset="-128"/>
              </a:rPr>
              <a:t>Faculty </a:t>
            </a:r>
            <a:r>
              <a:rPr lang="en-AU" b="1" dirty="0">
                <a:ea typeface="ＭＳ Ｐゴシック" pitchFamily="34" charset="-128"/>
              </a:rPr>
              <a:t>briefly</a:t>
            </a:r>
            <a:r>
              <a:rPr lang="en-AU" dirty="0">
                <a:ea typeface="ＭＳ Ｐゴシック" pitchFamily="34" charset="-128"/>
              </a:rPr>
              <a:t> introduces themselves and states who they are mentoring.  This includes the course coordinator who takes this opportunity to address any housekeeping. </a:t>
            </a:r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AU" dirty="0">
                <a:ea typeface="ＭＳ Ｐゴシック" pitchFamily="34" charset="-128"/>
              </a:rPr>
              <a:t>Then ask everyone to </a:t>
            </a:r>
            <a:r>
              <a:rPr lang="en-AU" b="1" dirty="0">
                <a:ea typeface="ＭＳ Ｐゴシック" pitchFamily="34" charset="-128"/>
              </a:rPr>
              <a:t>briefly</a:t>
            </a:r>
            <a:r>
              <a:rPr lang="en-AU" dirty="0">
                <a:ea typeface="ＭＳ Ｐゴシック" pitchFamily="34" charset="-128"/>
              </a:rPr>
              <a:t> introduce themselves</a:t>
            </a:r>
            <a:r>
              <a:rPr lang="en-AU" baseline="0" dirty="0">
                <a:ea typeface="ＭＳ Ｐゴシック" pitchFamily="34" charset="-128"/>
              </a:rPr>
              <a:t> – consider asking what they would have done if they were not in their current profession.</a:t>
            </a:r>
            <a:endParaRPr lang="en-AU" dirty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AU" dirty="0">
              <a:ea typeface="ＭＳ Ｐゴシック" pitchFamily="34" charset="-12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CF0C-CE91-4ACB-9610-3C9C95384287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Pre-course</a:t>
            </a:r>
            <a:r>
              <a:rPr lang="en-AU" baseline="0" dirty="0"/>
              <a:t> online learning designed to draw out the clinical priorities of the APLS manual</a:t>
            </a:r>
            <a:endParaRPr lang="en-AU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7F2FAF-E5BC-482F-B205-77E4CDDE6127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Over the next 3 days</a:t>
            </a:r>
            <a:r>
              <a:rPr lang="en-AU" baseline="0" dirty="0"/>
              <a:t> we will further consolidate this theory, learn the skills required to put this theory into practice</a:t>
            </a:r>
            <a:endParaRPr lang="en-AU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43F73E-82FF-411F-B76F-7A6495B8E950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Low</a:t>
            </a:r>
            <a:r>
              <a:rPr lang="en-AU" baseline="0" dirty="0"/>
              <a:t> fidelity scenarios, designed to consolidate learning when resources are limited.</a:t>
            </a:r>
          </a:p>
          <a:p>
            <a:pPr eaLnBrk="1" hangingPunct="1">
              <a:spcBef>
                <a:spcPct val="0"/>
              </a:spcBef>
            </a:pPr>
            <a:endParaRPr lang="en-AU" baseline="0" dirty="0"/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More time is allocated to </a:t>
            </a:r>
            <a:r>
              <a:rPr lang="en-AU" b="1" baseline="0" dirty="0"/>
              <a:t>practicing</a:t>
            </a:r>
            <a:r>
              <a:rPr lang="en-AU" baseline="0" dirty="0"/>
              <a:t> structured approach in different clinical scenarios, followed by debriefing (12 mins scenario/ 8 mins group discussion of learning from the case)</a:t>
            </a:r>
          </a:p>
          <a:p>
            <a:pPr eaLnBrk="1" hangingPunct="1">
              <a:spcBef>
                <a:spcPct val="0"/>
              </a:spcBef>
            </a:pPr>
            <a:endParaRPr lang="en-AU" baseline="0" dirty="0"/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Acknowledge stress of ‘performing’ in front of peers</a:t>
            </a:r>
          </a:p>
          <a:p>
            <a:pPr eaLnBrk="1" hangingPunct="1">
              <a:spcBef>
                <a:spcPct val="0"/>
              </a:spcBef>
            </a:pPr>
            <a:endParaRPr lang="en-AU" baseline="0" dirty="0"/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Need candidates to ‘suspend belief’ to maximise the benefits from this form of learning.  </a:t>
            </a:r>
          </a:p>
          <a:p>
            <a:pPr eaLnBrk="1" hangingPunct="1">
              <a:spcBef>
                <a:spcPct val="0"/>
              </a:spcBef>
            </a:pPr>
            <a:endParaRPr lang="en-AU" baseline="0" dirty="0"/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Candidates will be expected to a ‘hands on’ team leader: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AU" baseline="0" dirty="0"/>
              <a:t>Prepare for the case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AU" baseline="0" dirty="0"/>
              <a:t>Examine the manikin (to elicit clinical cues from instructor)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AU" baseline="0" dirty="0"/>
              <a:t>Guide the roles of their assistants (other members of their colour group)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AU" baseline="0" dirty="0"/>
              <a:t>Maintain responsibility for team member actions.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AU" baseline="0" dirty="0"/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AU" baseline="0" dirty="0"/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AU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43F73E-82FF-411F-B76F-7A6495B8E950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Test your acquisition</a:t>
            </a:r>
            <a:r>
              <a:rPr lang="en-AU" baseline="0" dirty="0"/>
              <a:t> for these skills &amp; knowledge</a:t>
            </a:r>
            <a:endParaRPr lang="en-AU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43F73E-82FF-411F-B76F-7A6495B8E950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56196B-A9B5-4597-81F3-4A3D0A5A8D73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article about creating a Safe Container for simulation</a:t>
            </a:r>
          </a:p>
          <a:p>
            <a:r>
              <a:rPr lang="en-AU" dirty="0">
                <a:hlinkClick r:id="rId3"/>
              </a:rPr>
              <a:t>https://journals.lww.com/simulationinhealthcare/Fulltext/2014/12000/Establishing_a_Safe_Container_for_Learning_in.2.aspx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3144-0110-4ADA-A192-006D64AFF640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6621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ntr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216534" y="4528282"/>
            <a:ext cx="5729029" cy="2208918"/>
          </a:xfr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-18662" y="1932803"/>
            <a:ext cx="3064358" cy="230582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0275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6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50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77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15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33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70128"/>
            <a:ext cx="5111750" cy="52737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088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635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82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2245" y="2130425"/>
            <a:ext cx="6989707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809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5BF0-E94A-D542-9132-98539F53C0D6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39F5-97EA-8444-B54B-112E82432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08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292" y="426504"/>
            <a:ext cx="6709166" cy="1325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0812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83C2D4-5A6C-4B4C-82CC-AB0CE98E3DA2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86F7B-9DD0-7446-9B1C-33162A14C6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8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625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632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8036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645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028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9406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0286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7600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310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58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01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sic%20with%20green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292" y="440310"/>
            <a:ext cx="6709166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292" y="1918997"/>
            <a:ext cx="7858508" cy="4207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AU" dirty="0"/>
          </a:p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754880" y="6553392"/>
            <a:ext cx="424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APLS f2f welcome &amp; aims</a:t>
            </a:r>
          </a:p>
        </p:txBody>
      </p:sp>
    </p:spTree>
    <p:extLst>
      <p:ext uri="{BB962C8B-B14F-4D97-AF65-F5344CB8AC3E}">
        <p14:creationId xmlns:p14="http://schemas.microsoft.com/office/powerpoint/2010/main" val="421675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sic%20just%20logo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12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924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sic%20with%20gree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64564"/>
            <a:ext cx="6983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5915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474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B5BF0-E94A-D542-9132-98539F53C0D6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C39F5-97EA-8444-B54B-112E82432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4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16534" y="5068388"/>
            <a:ext cx="5729029" cy="1668811"/>
          </a:xfrm>
        </p:spPr>
        <p:txBody>
          <a:bodyPr/>
          <a:lstStyle/>
          <a:p>
            <a:r>
              <a:rPr lang="en-AU" dirty="0"/>
              <a:t>Welcome &amp; Aims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" y="438150"/>
            <a:ext cx="240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chemeClr val="bg1"/>
                </a:solidFill>
              </a:rPr>
              <a:t>6</a:t>
            </a:r>
            <a:r>
              <a:rPr lang="en-AU" sz="4000" baseline="30000" dirty="0">
                <a:solidFill>
                  <a:schemeClr val="bg1"/>
                </a:solidFill>
              </a:rPr>
              <a:t>th</a:t>
            </a:r>
            <a:r>
              <a:rPr lang="en-AU" sz="4000" dirty="0">
                <a:solidFill>
                  <a:schemeClr val="bg1"/>
                </a:solidFill>
              </a:rPr>
              <a:t> edition</a:t>
            </a:r>
          </a:p>
        </p:txBody>
      </p:sp>
      <p:pic>
        <p:nvPicPr>
          <p:cNvPr id="8" name="Picture Placeholder 7" descr="A group of children laughing&#10;&#10;Description automatically generated">
            <a:extLst>
              <a:ext uri="{FF2B5EF4-FFF2-40B4-BE49-F238E27FC236}">
                <a16:creationId xmlns:a16="http://schemas.microsoft.com/office/drawing/2014/main" id="{324775F0-3DDA-CAE7-7254-5C513EF8A0A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3111" t="13399" r="33130"/>
          <a:stretch/>
        </p:blipFill>
        <p:spPr>
          <a:xfrm>
            <a:off x="-31116" y="1651819"/>
            <a:ext cx="3148332" cy="3017520"/>
          </a:xfrm>
        </p:spPr>
      </p:pic>
    </p:spTree>
    <p:extLst>
      <p:ext uri="{BB962C8B-B14F-4D97-AF65-F5344CB8AC3E}">
        <p14:creationId xmlns:p14="http://schemas.microsoft.com/office/powerpoint/2010/main" val="3542941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73DB0-54ED-5340-92B0-81AC4D5C8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292" y="1609859"/>
            <a:ext cx="8126522" cy="4917400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en-US" sz="3100" dirty="0"/>
              <a:t>We acknowledge that you are</a:t>
            </a:r>
          </a:p>
          <a:p>
            <a:pPr marL="457200" lvl="1" indent="0">
              <a:buNone/>
            </a:pPr>
            <a:r>
              <a:rPr lang="en-US" sz="3100" dirty="0"/>
              <a:t>Skilled</a:t>
            </a:r>
          </a:p>
          <a:p>
            <a:pPr marL="457200" lvl="1" indent="0">
              <a:buNone/>
            </a:pPr>
            <a:r>
              <a:rPr lang="en-US" sz="3100" dirty="0"/>
              <a:t>Inquisitive</a:t>
            </a:r>
          </a:p>
          <a:p>
            <a:pPr marL="457200" lvl="1" indent="0">
              <a:buNone/>
            </a:pPr>
            <a:r>
              <a:rPr lang="en-US" sz="3100" dirty="0"/>
              <a:t>Motivated</a:t>
            </a:r>
          </a:p>
          <a:p>
            <a:pPr marL="57150" indent="0">
              <a:buNone/>
            </a:pPr>
            <a:r>
              <a:rPr lang="en-US" sz="3100" dirty="0"/>
              <a:t>and bring a wealth of life and work experience</a:t>
            </a:r>
          </a:p>
          <a:p>
            <a:pPr marL="57150" indent="0">
              <a:buNone/>
            </a:pPr>
            <a:endParaRPr lang="en-US" sz="1400" dirty="0"/>
          </a:p>
          <a:p>
            <a:pPr marL="57150" indent="0">
              <a:buNone/>
            </a:pPr>
            <a:r>
              <a:rPr lang="en-US" sz="3100" dirty="0"/>
              <a:t>APLS f2f course aims to enhance everyone’s learning - candidates and instructors</a:t>
            </a:r>
          </a:p>
          <a:p>
            <a:pPr marL="57150" indent="0">
              <a:buNone/>
            </a:pPr>
            <a:r>
              <a:rPr lang="en-US" sz="3100" dirty="0"/>
              <a:t>By sharing, listening, respecting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8292" y="426504"/>
            <a:ext cx="6709166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Respect and feeling safe</a:t>
            </a:r>
          </a:p>
        </p:txBody>
      </p:sp>
    </p:spTree>
    <p:extLst>
      <p:ext uri="{BB962C8B-B14F-4D97-AF65-F5344CB8AC3E}">
        <p14:creationId xmlns:p14="http://schemas.microsoft.com/office/powerpoint/2010/main" val="407529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B5DCA-EB47-4B40-BCA9-D0A1611BF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Covid-19 Precautions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0548B-A326-C847-B1D7-4425F026B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Hand sanitizer</a:t>
            </a:r>
          </a:p>
          <a:p>
            <a:pPr marL="0" indent="0">
              <a:buNone/>
            </a:pPr>
            <a:r>
              <a:rPr lang="en-US" sz="3200" dirty="0"/>
              <a:t>Social distancing</a:t>
            </a:r>
          </a:p>
          <a:p>
            <a:pPr marL="0" indent="0">
              <a:buNone/>
            </a:pPr>
            <a:r>
              <a:rPr lang="en-US" sz="3200" dirty="0"/>
              <a:t>Frequent equipment cleaning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200" dirty="0"/>
              <a:t>PPE available when distancing is not feasible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3200" dirty="0"/>
              <a:t>Some adaptation of BLS and ALS techniques </a:t>
            </a:r>
            <a:r>
              <a:rPr lang="en-US" sz="3200"/>
              <a:t>to reduce </a:t>
            </a:r>
            <a:r>
              <a:rPr lang="en-US" sz="3200" dirty="0"/>
              <a:t>risk </a:t>
            </a:r>
          </a:p>
          <a:p>
            <a:pPr marL="0" indent="0">
              <a:buNone/>
            </a:pPr>
            <a:r>
              <a:rPr lang="en-US" sz="3200" dirty="0"/>
              <a:t>Don’t attend if unwell</a:t>
            </a:r>
          </a:p>
        </p:txBody>
      </p:sp>
    </p:spTree>
    <p:extLst>
      <p:ext uri="{BB962C8B-B14F-4D97-AF65-F5344CB8AC3E}">
        <p14:creationId xmlns:p14="http://schemas.microsoft.com/office/powerpoint/2010/main" val="3423096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chemeClr val="tx1"/>
                </a:solidFill>
                <a:latin typeface="+mn-lt"/>
              </a:rPr>
              <a:t>Expectations</a:t>
            </a:r>
            <a:br>
              <a:rPr lang="en-US" sz="4000" b="1" dirty="0">
                <a:solidFill>
                  <a:schemeClr val="tx1"/>
                </a:solidFill>
                <a:latin typeface="+mn-lt"/>
              </a:rPr>
            </a:br>
            <a:endParaRPr lang="en-US" sz="25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8292" y="1648474"/>
            <a:ext cx="4242472" cy="42071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AU" sz="2800" b="1" dirty="0"/>
              <a:t>You &amp; Faculty</a:t>
            </a:r>
          </a:p>
          <a:p>
            <a:pPr marL="0" lvl="1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2800" dirty="0">
                <a:latin typeface="Calibri" pitchFamily="34" charset="0"/>
                <a:ea typeface="Verdana" pitchFamily="34" charset="0"/>
                <a:cs typeface="Verdana" pitchFamily="34" charset="0"/>
              </a:rPr>
              <a:t>Prepared</a:t>
            </a:r>
          </a:p>
          <a:p>
            <a:pPr marL="18000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800" dirty="0">
                <a:latin typeface="Calibri" pitchFamily="34" charset="0"/>
                <a:ea typeface="Verdana" pitchFamily="34" charset="0"/>
                <a:cs typeface="Verdana" pitchFamily="34" charset="0"/>
              </a:rPr>
              <a:t>read the manual</a:t>
            </a:r>
          </a:p>
          <a:p>
            <a:pPr marL="18000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800" dirty="0">
                <a:latin typeface="Calibri" pitchFamily="34" charset="0"/>
                <a:ea typeface="Verdana" pitchFamily="34" charset="0"/>
                <a:cs typeface="Verdana" pitchFamily="34" charset="0"/>
              </a:rPr>
              <a:t>pre-course online learning</a:t>
            </a:r>
          </a:p>
          <a:p>
            <a:pPr marL="0" lvl="1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en-GB" sz="2800" dirty="0">
                <a:latin typeface="Calibri" pitchFamily="34" charset="0"/>
                <a:ea typeface="Verdana" pitchFamily="34" charset="0"/>
                <a:cs typeface="Verdana" pitchFamily="34" charset="0"/>
              </a:rPr>
              <a:t>Attend all sessions on time</a:t>
            </a:r>
          </a:p>
          <a:p>
            <a:pPr marL="0" lvl="1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GB" sz="2800" dirty="0">
                <a:latin typeface="Calibri" pitchFamily="34" charset="0"/>
                <a:ea typeface="Verdana" pitchFamily="34" charset="0"/>
                <a:cs typeface="Verdana" pitchFamily="34" charset="0"/>
              </a:rPr>
              <a:t>Support your faculty &amp; fellow candidates</a:t>
            </a:r>
          </a:p>
          <a:p>
            <a:pPr marL="0" lvl="1">
              <a:lnSpc>
                <a:spcPct val="150000"/>
              </a:lnSpc>
              <a:buNone/>
            </a:pPr>
            <a:r>
              <a:rPr lang="en-GB" sz="2800" b="1" dirty="0">
                <a:ea typeface="Verdana" pitchFamily="34" charset="0"/>
                <a:cs typeface="Verdana" pitchFamily="34" charset="0"/>
              </a:rPr>
              <a:t>Enjoy yourself</a:t>
            </a:r>
          </a:p>
          <a:p>
            <a:pPr>
              <a:buNone/>
            </a:pPr>
            <a:endParaRPr lang="en-AU" sz="2800" b="1" dirty="0"/>
          </a:p>
          <a:p>
            <a:pPr>
              <a:buNone/>
            </a:pPr>
            <a:endParaRPr lang="en-AU" sz="2800" dirty="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4" descr="Meeting 2_smal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0849" y="3089511"/>
            <a:ext cx="5153218" cy="343547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>
          <a:xfrm>
            <a:off x="828292" y="348870"/>
            <a:ext cx="6709166" cy="1325562"/>
          </a:xfrm>
          <a:noFill/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chemeClr val="tx1"/>
                </a:solidFill>
              </a:rPr>
              <a:t>Educational Support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51825" y="1862514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sz="3200" dirty="0"/>
              <a:t>Mentoring</a:t>
            </a:r>
          </a:p>
          <a:p>
            <a:pPr>
              <a:buNone/>
            </a:pPr>
            <a:r>
              <a:rPr lang="en-AU" sz="3200" dirty="0"/>
              <a:t>Critiquing</a:t>
            </a:r>
          </a:p>
          <a:p>
            <a:pPr>
              <a:buNone/>
            </a:pPr>
            <a:r>
              <a:rPr lang="en-AU" sz="3200" dirty="0"/>
              <a:t>Feedback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672DC-2CC9-B6F0-BCA5-635930FCFA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57260EB1-3C71-6303-FD2A-1EFE967DBA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0" t="8994" r="9746" b="2423"/>
          <a:stretch/>
        </p:blipFill>
        <p:spPr>
          <a:xfrm>
            <a:off x="3658244" y="1848708"/>
            <a:ext cx="5400422" cy="414102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>
          <a:xfrm>
            <a:off x="828292" y="563664"/>
            <a:ext cx="6709166" cy="1325562"/>
          </a:xfrm>
          <a:noFill/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chemeClr val="tx1"/>
                </a:solidFill>
              </a:rPr>
              <a:t>Post course support</a:t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8292" y="1627632"/>
            <a:ext cx="4456940" cy="4891052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AU" sz="3000" b="1" dirty="0"/>
              <a:t>Access to website</a:t>
            </a:r>
          </a:p>
          <a:p>
            <a:pPr marL="0" indent="0">
              <a:spcBef>
                <a:spcPts val="0"/>
              </a:spcBef>
              <a:buNone/>
            </a:pPr>
            <a:endParaRPr lang="en-AU" sz="3000" b="1" dirty="0"/>
          </a:p>
          <a:p>
            <a:pPr marL="0" indent="0">
              <a:spcBef>
                <a:spcPts val="0"/>
              </a:spcBef>
              <a:buNone/>
            </a:pPr>
            <a:r>
              <a:rPr lang="en-AU" sz="3000" dirty="0"/>
              <a:t>APLS online learning for one month following completion of the f2f program</a:t>
            </a:r>
          </a:p>
          <a:p>
            <a:pPr marL="0" indent="0">
              <a:spcBef>
                <a:spcPts val="0"/>
              </a:spcBef>
              <a:buNone/>
            </a:pPr>
            <a:endParaRPr lang="en-AU" sz="3000" dirty="0"/>
          </a:p>
          <a:p>
            <a:pPr marL="0" indent="0">
              <a:spcBef>
                <a:spcPts val="0"/>
              </a:spcBef>
              <a:buNone/>
            </a:pPr>
            <a:r>
              <a:rPr lang="en-AU" sz="3000" dirty="0"/>
              <a:t>APLS app &amp; algorithms</a:t>
            </a:r>
          </a:p>
          <a:p>
            <a:pPr marL="0" indent="0">
              <a:spcBef>
                <a:spcPts val="0"/>
              </a:spcBef>
              <a:buNone/>
            </a:pPr>
            <a:endParaRPr lang="en-AU" sz="3000" dirty="0"/>
          </a:p>
          <a:p>
            <a:pPr marL="0" indent="0">
              <a:spcBef>
                <a:spcPts val="0"/>
              </a:spcBef>
              <a:buNone/>
            </a:pPr>
            <a:r>
              <a:rPr lang="en-AU" sz="3000" dirty="0"/>
              <a:t>PAC Conference on demand, bite</a:t>
            </a:r>
            <a:r>
              <a:rPr lang="mr-IN" sz="3000" dirty="0"/>
              <a:t>–</a:t>
            </a:r>
            <a:r>
              <a:rPr lang="en-AU" sz="3000" dirty="0"/>
              <a:t>size video updates, newsletters</a:t>
            </a:r>
          </a:p>
          <a:p>
            <a:pPr marL="0" indent="0">
              <a:spcBef>
                <a:spcPts val="0"/>
              </a:spcBef>
              <a:buNone/>
            </a:pPr>
            <a:endParaRPr lang="en-AU" sz="3000" dirty="0"/>
          </a:p>
          <a:p>
            <a:pPr marL="0" indent="0">
              <a:spcBef>
                <a:spcPts val="0"/>
              </a:spcBef>
              <a:buNone/>
            </a:pPr>
            <a:r>
              <a:rPr lang="en-AU" sz="3000" dirty="0"/>
              <a:t>APLS Community of Practice</a:t>
            </a:r>
          </a:p>
          <a:p>
            <a:pPr marL="0" indent="0">
              <a:spcBef>
                <a:spcPts val="0"/>
              </a:spcBef>
              <a:buNone/>
            </a:pPr>
            <a:endParaRPr lang="en-AU" sz="2400" dirty="0"/>
          </a:p>
          <a:p>
            <a:pPr marL="0" indent="0">
              <a:spcBef>
                <a:spcPts val="0"/>
              </a:spcBef>
              <a:buNone/>
            </a:pPr>
            <a:r>
              <a:rPr lang="en-AU" sz="2800" b="1" dirty="0"/>
              <a:t>Feedback of experiences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 descr="A screenshot of a cell phone showing a person measuring a person's head&#10;&#10;Description automatically generated">
            <a:extLst>
              <a:ext uri="{FF2B5EF4-FFF2-40B4-BE49-F238E27FC236}">
                <a16:creationId xmlns:a16="http://schemas.microsoft.com/office/drawing/2014/main" id="{61967C52-3AC3-AC13-8B8C-6650DFC9E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899" y="1347311"/>
            <a:ext cx="3021151" cy="523036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63070" y="-496934"/>
            <a:ext cx="3558210" cy="778674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50000" b="1" cap="none" spc="0" dirty="0">
                <a:ln w="1905"/>
                <a:solidFill>
                  <a:srgbClr val="F26522"/>
                </a:solidFill>
                <a:latin typeface="+mj-lt"/>
              </a:rPr>
              <a:t>?</a:t>
            </a:r>
            <a:endParaRPr lang="en-AU" sz="50000" b="1" cap="none" spc="0" dirty="0">
              <a:ln w="1905"/>
              <a:solidFill>
                <a:srgbClr val="F2652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b="1" dirty="0">
                <a:solidFill>
                  <a:schemeClr val="tx1"/>
                </a:solidFill>
              </a:rPr>
              <a:t>APLS f2f Program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8292" y="1918996"/>
            <a:ext cx="7858508" cy="451067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ea typeface="Verdana" pitchFamily="34" charset="0"/>
                <a:cs typeface="Verdana" pitchFamily="34" charset="0"/>
              </a:rPr>
              <a:t>To consolidate the knowledge necessary for</a:t>
            </a:r>
            <a:br>
              <a:rPr lang="en-US" dirty="0">
                <a:ea typeface="Verdana" pitchFamily="34" charset="0"/>
                <a:cs typeface="Verdana" pitchFamily="34" charset="0"/>
              </a:rPr>
            </a:br>
            <a:r>
              <a:rPr lang="en-US" b="1" dirty="0">
                <a:ea typeface="Verdana" pitchFamily="34" charset="0"/>
                <a:cs typeface="Verdana" pitchFamily="34" charset="0"/>
              </a:rPr>
              <a:t>effective treatment and </a:t>
            </a:r>
            <a:r>
              <a:rPr lang="en-US" b="1" dirty="0" err="1">
                <a:ea typeface="Verdana" pitchFamily="34" charset="0"/>
                <a:cs typeface="Verdana" pitchFamily="34" charset="0"/>
              </a:rPr>
              <a:t>stabilisation</a:t>
            </a:r>
            <a:r>
              <a:rPr lang="en-US" dirty="0">
                <a:ea typeface="Verdana" pitchFamily="34" charset="0"/>
                <a:cs typeface="Verdana" pitchFamily="34" charset="0"/>
              </a:rPr>
              <a:t> of children with life threatening emergencies</a:t>
            </a:r>
          </a:p>
          <a:p>
            <a:pPr marL="0" indent="0">
              <a:buNone/>
            </a:pPr>
            <a:endParaRPr lang="en-US" dirty="0"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ea typeface="Verdana" pitchFamily="34" charset="0"/>
                <a:cs typeface="Verdana" pitchFamily="34" charset="0"/>
              </a:rPr>
              <a:t>To teach the </a:t>
            </a:r>
            <a:r>
              <a:rPr lang="en-US" b="1" dirty="0">
                <a:ea typeface="Verdana" pitchFamily="34" charset="0"/>
                <a:cs typeface="Verdana" pitchFamily="34" charset="0"/>
              </a:rPr>
              <a:t>practical procedures</a:t>
            </a:r>
            <a:r>
              <a:rPr lang="en-US" dirty="0">
                <a:ea typeface="Verdana" pitchFamily="34" charset="0"/>
                <a:cs typeface="Verdana" pitchFamily="34" charset="0"/>
              </a:rPr>
              <a:t> necessary</a:t>
            </a:r>
            <a:br>
              <a:rPr lang="en-US" dirty="0">
                <a:ea typeface="Verdana" pitchFamily="34" charset="0"/>
                <a:cs typeface="Verdana" pitchFamily="34" charset="0"/>
              </a:rPr>
            </a:br>
            <a:r>
              <a:rPr lang="en-US" dirty="0">
                <a:ea typeface="Verdana" pitchFamily="34" charset="0"/>
                <a:cs typeface="Verdana" pitchFamily="34" charset="0"/>
              </a:rPr>
              <a:t>for effective management of childhood</a:t>
            </a:r>
            <a:br>
              <a:rPr lang="en-US" dirty="0">
                <a:ea typeface="Verdana" pitchFamily="34" charset="0"/>
                <a:cs typeface="Verdana" pitchFamily="34" charset="0"/>
              </a:rPr>
            </a:br>
            <a:r>
              <a:rPr lang="en-US" dirty="0">
                <a:ea typeface="Verdana" pitchFamily="34" charset="0"/>
                <a:cs typeface="Verdana" pitchFamily="34" charset="0"/>
              </a:rPr>
              <a:t>emergencies</a:t>
            </a:r>
          </a:p>
          <a:p>
            <a:pPr marL="0" indent="0">
              <a:buNone/>
            </a:pPr>
            <a:endParaRPr lang="en-US" dirty="0"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dirty="0">
                <a:ea typeface="Verdana" pitchFamily="34" charset="0"/>
                <a:cs typeface="Verdana" pitchFamily="34" charset="0"/>
              </a:rPr>
              <a:t> To test the </a:t>
            </a:r>
            <a:r>
              <a:rPr lang="en-US" b="1" dirty="0">
                <a:ea typeface="Verdana" pitchFamily="34" charset="0"/>
                <a:cs typeface="Verdana" pitchFamily="34" charset="0"/>
              </a:rPr>
              <a:t>acquisition of these skills</a:t>
            </a:r>
          </a:p>
          <a:p>
            <a:endParaRPr lang="en-AU" dirty="0"/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828292" y="214754"/>
            <a:ext cx="6709166" cy="13255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APLS f2f Program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Content Placeholder 23"/>
          <p:cNvSpPr txBox="1">
            <a:spLocks/>
          </p:cNvSpPr>
          <p:nvPr/>
        </p:nvSpPr>
        <p:spPr>
          <a:xfrm>
            <a:off x="2279583" y="1600200"/>
            <a:ext cx="166998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Content Placeholder 23"/>
          <p:cNvSpPr txBox="1">
            <a:spLocks/>
          </p:cNvSpPr>
          <p:nvPr/>
        </p:nvSpPr>
        <p:spPr>
          <a:xfrm>
            <a:off x="2279583" y="1600200"/>
            <a:ext cx="166998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83318" y="1600200"/>
            <a:ext cx="1838425" cy="45259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/>
          <p:cNvSpPr/>
          <p:nvPr/>
        </p:nvSpPr>
        <p:spPr>
          <a:xfrm>
            <a:off x="4474143" y="1600200"/>
            <a:ext cx="1838425" cy="4525963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/>
          <p:cNvSpPr/>
          <p:nvPr/>
        </p:nvSpPr>
        <p:spPr>
          <a:xfrm>
            <a:off x="6464968" y="1600200"/>
            <a:ext cx="1838425" cy="45259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/>
          <p:cNvSpPr/>
          <p:nvPr/>
        </p:nvSpPr>
        <p:spPr>
          <a:xfrm>
            <a:off x="441158" y="1600200"/>
            <a:ext cx="1838425" cy="4525963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b="1" dirty="0">
                <a:solidFill>
                  <a:schemeClr val="tx1"/>
                </a:solidFill>
              </a:rPr>
              <a:t>Pre-course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880688" y="2044700"/>
            <a:ext cx="74171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sz="3200" dirty="0">
                <a:ea typeface="Verdana" pitchFamily="34" charset="0"/>
                <a:cs typeface="Verdana" pitchFamily="34" charset="0"/>
              </a:rPr>
              <a:t>Pre-course Online Learning  </a:t>
            </a:r>
          </a:p>
          <a:p>
            <a:pPr eaLnBrk="1" hangingPunct="1">
              <a:buFont typeface="Arial" charset="0"/>
              <a:buChar char="•"/>
            </a:pPr>
            <a:endParaRPr lang="en-GB" sz="3200" dirty="0"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GB" sz="3200" dirty="0">
                <a:ea typeface="Verdana" pitchFamily="34" charset="0"/>
                <a:cs typeface="Verdana" pitchFamily="34" charset="0"/>
              </a:rPr>
              <a:t>Manual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2132856"/>
            <a:ext cx="2286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media.wiley.com/product_data/coverImage300/66/11193854/11193854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652" y="2680375"/>
            <a:ext cx="28575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828292" y="238185"/>
            <a:ext cx="6709166" cy="1325562"/>
          </a:xfrm>
          <a:noFill/>
        </p:spPr>
        <p:txBody>
          <a:bodyPr>
            <a:noAutofit/>
          </a:bodyPr>
          <a:lstStyle/>
          <a:p>
            <a:pPr algn="l" eaLnBrk="1" hangingPunct="1">
              <a:lnSpc>
                <a:spcPct val="80000"/>
              </a:lnSpc>
            </a:pP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f2f Content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61464" y="1617385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b="1" dirty="0"/>
              <a:t>Practical</a:t>
            </a:r>
          </a:p>
          <a:p>
            <a:pPr marL="0" indent="0">
              <a:buNone/>
            </a:pPr>
            <a:r>
              <a:rPr lang="en-AU" sz="3200" dirty="0"/>
              <a:t>Skill Stations</a:t>
            </a:r>
          </a:p>
          <a:p>
            <a:pPr marL="0" indent="0">
              <a:buNone/>
            </a:pPr>
            <a:r>
              <a:rPr lang="en-AU" sz="3200" dirty="0"/>
              <a:t>Discussions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8CB6F0B-ABC5-2642-9342-0AE84C734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55" r="155"/>
          <a:stretch/>
        </p:blipFill>
        <p:spPr>
          <a:xfrm>
            <a:off x="828292" y="3374225"/>
            <a:ext cx="4071772" cy="3063323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89A2F2FB-C078-45B0-3785-625A1B8534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5150340" y="945051"/>
            <a:ext cx="3622497" cy="271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AU" sz="3200" b="1" dirty="0"/>
              <a:t>Practical</a:t>
            </a:r>
          </a:p>
          <a:p>
            <a:pPr>
              <a:buNone/>
            </a:pPr>
            <a:r>
              <a:rPr lang="en-AU" sz="3200" dirty="0"/>
              <a:t>Scenarios</a:t>
            </a:r>
          </a:p>
          <a:p>
            <a:pPr>
              <a:buNone/>
            </a:pPr>
            <a:endParaRPr lang="en-AU" sz="3200" dirty="0"/>
          </a:p>
          <a:p>
            <a:pPr>
              <a:buNone/>
            </a:pPr>
            <a:r>
              <a:rPr lang="en-AU" sz="3200" dirty="0"/>
              <a:t>‘hands on’</a:t>
            </a:r>
          </a:p>
          <a:p>
            <a:pPr>
              <a:buNone/>
            </a:pPr>
            <a:r>
              <a:rPr lang="en-AU" sz="3200" dirty="0"/>
              <a:t>Team leader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828292" y="238185"/>
            <a:ext cx="6709166" cy="13255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f2f Content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F0632D-E1F9-0ADA-5CB1-76E779E607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49" t="12994" r="4678"/>
          <a:stretch/>
        </p:blipFill>
        <p:spPr>
          <a:xfrm>
            <a:off x="3303639" y="1563747"/>
            <a:ext cx="5840361" cy="46777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/>
              <a:t>f2f Content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AU" sz="3200" b="1" dirty="0"/>
              <a:t>Test</a:t>
            </a:r>
          </a:p>
          <a:p>
            <a:pPr>
              <a:buNone/>
            </a:pPr>
            <a:r>
              <a:rPr lang="en-AU" sz="3200" dirty="0"/>
              <a:t>Skills</a:t>
            </a:r>
          </a:p>
          <a:p>
            <a:pPr>
              <a:buNone/>
            </a:pPr>
            <a:r>
              <a:rPr lang="en-AU" sz="3200" dirty="0"/>
              <a:t>Scenarios</a:t>
            </a:r>
          </a:p>
          <a:p>
            <a:pPr>
              <a:buNone/>
            </a:pPr>
            <a:r>
              <a:rPr lang="en-AU" sz="3200" dirty="0"/>
              <a:t>True/False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2466" name="Picture 2" descr="http://blog.transtutors.com/wp-content/uploads/2013/12/m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21247" y="3282215"/>
            <a:ext cx="6878736" cy="307324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chemeClr val="tx1"/>
                </a:solidFill>
                <a:latin typeface="+mn-lt"/>
              </a:rPr>
              <a:t>f2f Format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/>
              <a:t>Life Support</a:t>
            </a:r>
          </a:p>
          <a:p>
            <a:pPr>
              <a:buNone/>
            </a:pPr>
            <a:endParaRPr lang="en-AU" dirty="0"/>
          </a:p>
          <a:p>
            <a:pPr>
              <a:buNone/>
            </a:pPr>
            <a:r>
              <a:rPr lang="en-AU" dirty="0"/>
              <a:t>Serious Illness</a:t>
            </a:r>
          </a:p>
          <a:p>
            <a:pPr>
              <a:buNone/>
            </a:pPr>
            <a:endParaRPr lang="en-AU" dirty="0"/>
          </a:p>
          <a:p>
            <a:pPr>
              <a:buNone/>
            </a:pPr>
            <a:r>
              <a:rPr lang="en-AU" dirty="0"/>
              <a:t>Serious Injury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886232"/>
            <a:ext cx="3240360" cy="1822086"/>
          </a:xfrm>
          <a:prstGeom prst="rect">
            <a:avLst/>
          </a:prstGeom>
        </p:spPr>
      </p:pic>
      <p:pic>
        <p:nvPicPr>
          <p:cNvPr id="6" name="Picture 5" descr="Sc 3b pt 1 343_19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749411"/>
            <a:ext cx="3240359" cy="1822086"/>
          </a:xfrm>
          <a:prstGeom prst="rect">
            <a:avLst/>
          </a:prstGeom>
        </p:spPr>
      </p:pic>
      <p:pic>
        <p:nvPicPr>
          <p:cNvPr id="8" name="Picture 7" descr="General still 343_193 (2)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4653434"/>
            <a:ext cx="3267075" cy="1837729"/>
          </a:xfrm>
          <a:prstGeom prst="rect">
            <a:avLst/>
          </a:prstGeom>
        </p:spPr>
      </p:pic>
      <p:sp>
        <p:nvSpPr>
          <p:cNvPr id="9" name="Pie 8"/>
          <p:cNvSpPr/>
          <p:nvPr/>
        </p:nvSpPr>
        <p:spPr>
          <a:xfrm rot="10800000">
            <a:off x="7392200" y="298381"/>
            <a:ext cx="1703668" cy="1102246"/>
          </a:xfrm>
          <a:prstGeom prst="pie">
            <a:avLst>
              <a:gd name="adj1" fmla="val 42438"/>
              <a:gd name="adj2" fmla="val 1620000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73DB0-54ED-5340-92B0-81AC4D5C8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292" y="1767509"/>
            <a:ext cx="7858508" cy="4917400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3200" dirty="0"/>
              <a:t>During the course you may : </a:t>
            </a:r>
          </a:p>
          <a:p>
            <a:pPr marL="457200" lvl="1" indent="0">
              <a:buNone/>
            </a:pPr>
            <a:r>
              <a:rPr lang="en-US" dirty="0"/>
              <a:t>feel challenged</a:t>
            </a:r>
          </a:p>
          <a:p>
            <a:pPr marL="457200" lvl="1" indent="0">
              <a:buNone/>
            </a:pPr>
            <a:r>
              <a:rPr lang="en-US" dirty="0"/>
              <a:t>be worried or anxious</a:t>
            </a:r>
          </a:p>
          <a:p>
            <a:pPr marL="457200" lvl="1" indent="0">
              <a:buNone/>
            </a:pPr>
            <a:r>
              <a:rPr lang="en-US" dirty="0"/>
              <a:t>try new things </a:t>
            </a:r>
          </a:p>
          <a:p>
            <a:pPr marL="857250" lvl="2" indent="0">
              <a:buNone/>
            </a:pPr>
            <a:endParaRPr lang="en-US" sz="3200" dirty="0"/>
          </a:p>
          <a:p>
            <a:pPr marL="57150" indent="0">
              <a:buNone/>
            </a:pPr>
            <a:r>
              <a:rPr lang="en-US" sz="3200" dirty="0"/>
              <a:t>We recognise this and will be supportive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8292" y="426504"/>
            <a:ext cx="6709166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Respect and feeling safe</a:t>
            </a:r>
          </a:p>
        </p:txBody>
      </p:sp>
    </p:spTree>
    <p:extLst>
      <p:ext uri="{BB962C8B-B14F-4D97-AF65-F5344CB8AC3E}">
        <p14:creationId xmlns:p14="http://schemas.microsoft.com/office/powerpoint/2010/main" val="1701340321"/>
      </p:ext>
    </p:extLst>
  </p:cSld>
  <p:clrMapOvr>
    <a:masterClrMapping/>
  </p:clrMapOvr>
</p:sld>
</file>

<file path=ppt/theme/theme1.xml><?xml version="1.0" encoding="utf-8"?>
<a:theme xmlns:a="http://schemas.openxmlformats.org/drawingml/2006/main" name="APLS f2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C3E62610463940A40597ABC2DB8746" ma:contentTypeVersion="7" ma:contentTypeDescription="Create a new document." ma:contentTypeScope="" ma:versionID="44c55708947733e683078fb9b68dbebc">
  <xsd:schema xmlns:xsd="http://www.w3.org/2001/XMLSchema" xmlns:xs="http://www.w3.org/2001/XMLSchema" xmlns:p="http://schemas.microsoft.com/office/2006/metadata/properties" xmlns:ns2="c56afaf0-23ba-448b-ab68-9310c18ab4ef" targetNamespace="http://schemas.microsoft.com/office/2006/metadata/properties" ma:root="true" ma:fieldsID="94515fd85578ab2c4647e5c408d53533" ns2:_="">
    <xsd:import namespace="c56afaf0-23ba-448b-ab68-9310c18ab4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6afaf0-23ba-448b-ab68-9310c18ab4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FC5171-3E23-4FD4-AFE0-57129AC74D89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c56afaf0-23ba-448b-ab68-9310c18ab4ef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57BE195-2C2C-47B4-8FD7-217F02382F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6afaf0-23ba-448b-ab68-9310c18ab4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BD6DC2-C599-49D5-A47C-B8AA8F8F47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APLS f2f</Template>
  <TotalTime>7588</TotalTime>
  <Words>653</Words>
  <Application>Microsoft Office PowerPoint</Application>
  <PresentationFormat>On-screen Show (4:3)</PresentationFormat>
  <Paragraphs>125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Verdana</vt:lpstr>
      <vt:lpstr>APLS f2f</vt:lpstr>
      <vt:lpstr>Custom Design</vt:lpstr>
      <vt:lpstr>1_Custom Design</vt:lpstr>
      <vt:lpstr>2_Custom Design</vt:lpstr>
      <vt:lpstr>PowerPoint Presentation</vt:lpstr>
      <vt:lpstr>APLS f2f Program</vt:lpstr>
      <vt:lpstr>PowerPoint Presentation</vt:lpstr>
      <vt:lpstr> Pre-course</vt:lpstr>
      <vt:lpstr> f2f Content </vt:lpstr>
      <vt:lpstr>PowerPoint Presentation</vt:lpstr>
      <vt:lpstr>f2f Content</vt:lpstr>
      <vt:lpstr>f2f Format</vt:lpstr>
      <vt:lpstr>PowerPoint Presentation</vt:lpstr>
      <vt:lpstr>PowerPoint Presentation</vt:lpstr>
      <vt:lpstr>Covid-19 Precautions</vt:lpstr>
      <vt:lpstr>Expectations </vt:lpstr>
      <vt:lpstr>Educational Support</vt:lpstr>
      <vt:lpstr>Post course support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janes</dc:creator>
  <cp:lastModifiedBy>Jane Stanford</cp:lastModifiedBy>
  <cp:revision>38</cp:revision>
  <dcterms:created xsi:type="dcterms:W3CDTF">2015-03-20T07:35:20Z</dcterms:created>
  <dcterms:modified xsi:type="dcterms:W3CDTF">2023-07-30T10:33:48Z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0x010100E3C3E62610463940A40597ABC2DB8746</vt:lpwstr>
  </property>
</Properties>
</file>